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0" r:id="rId3"/>
    <p:sldId id="262" r:id="rId4"/>
    <p:sldId id="265" r:id="rId5"/>
    <p:sldId id="259" r:id="rId6"/>
    <p:sldId id="266" r:id="rId7"/>
    <p:sldId id="267" r:id="rId8"/>
    <p:sldId id="268" r:id="rId9"/>
    <p:sldId id="269" r:id="rId10"/>
    <p:sldId id="270" r:id="rId11"/>
    <p:sldId id="271" r:id="rId12"/>
    <p:sldId id="276" r:id="rId13"/>
    <p:sldId id="278" r:id="rId14"/>
    <p:sldId id="272" r:id="rId15"/>
    <p:sldId id="273" r:id="rId16"/>
    <p:sldId id="274" r:id="rId17"/>
    <p:sldId id="275" r:id="rId18"/>
    <p:sldId id="277" r:id="rId19"/>
    <p:sldId id="279" r:id="rId20"/>
    <p:sldId id="280" r:id="rId21"/>
    <p:sldId id="282" r:id="rId22"/>
    <p:sldId id="281" r:id="rId23"/>
    <p:sldId id="283" r:id="rId24"/>
    <p:sldId id="284" r:id="rId25"/>
    <p:sldId id="285" r:id="rId26"/>
    <p:sldId id="286" r:id="rId27"/>
    <p:sldId id="287" r:id="rId28"/>
    <p:sldId id="288" r:id="rId29"/>
    <p:sldId id="261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6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6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102" y="335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6F0F78-7288-4B91-941E-F9971812AD9C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81C97C6-7FBD-43DE-A1D0-7B3F10AFA0FD}">
      <dgm:prSet/>
      <dgm:spPr/>
      <dgm:t>
        <a:bodyPr/>
        <a:lstStyle/>
        <a:p>
          <a:pPr algn="ctr">
            <a:defRPr b="1"/>
          </a:pP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Chapter Lists</a:t>
          </a:r>
        </a:p>
      </dgm:t>
    </dgm:pt>
    <dgm:pt modelId="{F6EC7D9D-A361-48D8-8F96-A818C42E07E8}" type="parTrans" cxnId="{557BE235-E2D5-47DB-97E9-254FC24AD360}">
      <dgm:prSet/>
      <dgm:spPr/>
      <dgm:t>
        <a:bodyPr/>
        <a:lstStyle/>
        <a:p>
          <a:endParaRPr lang="en-US"/>
        </a:p>
      </dgm:t>
    </dgm:pt>
    <dgm:pt modelId="{96CB4645-40F0-4DC9-8743-01CF2EFBE150}" type="sibTrans" cxnId="{557BE235-E2D5-47DB-97E9-254FC24AD360}">
      <dgm:prSet/>
      <dgm:spPr/>
      <dgm:t>
        <a:bodyPr/>
        <a:lstStyle/>
        <a:p>
          <a:endParaRPr lang="en-US"/>
        </a:p>
      </dgm:t>
    </dgm:pt>
    <dgm:pt modelId="{677CC82E-FF1D-4893-9468-0DB7B8F57715}">
      <dgm:prSet custT="1"/>
      <dgm:spPr/>
      <dgm:t>
        <a:bodyPr/>
        <a:lstStyle/>
        <a:p>
          <a:pPr algn="ctr">
            <a:buFont typeface="Arial" panose="020B0604020202020204" pitchFamily="34" charset="0"/>
            <a:buNone/>
          </a:pP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-  Always up-to-date on the</a:t>
          </a:r>
          <a:b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  Chapter Leader Resources</a:t>
          </a:r>
          <a:b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  website (clr.apwa.net)</a:t>
          </a:r>
          <a:endParaRPr lang="en-US" sz="1700" dirty="0"/>
        </a:p>
      </dgm:t>
    </dgm:pt>
    <dgm:pt modelId="{3CA615C4-9D76-4DDE-BB1D-FDDE49D52234}" type="parTrans" cxnId="{A78AEC2D-3541-4E0A-B723-F9EC2C4AA156}">
      <dgm:prSet/>
      <dgm:spPr/>
      <dgm:t>
        <a:bodyPr/>
        <a:lstStyle/>
        <a:p>
          <a:endParaRPr lang="en-US"/>
        </a:p>
      </dgm:t>
    </dgm:pt>
    <dgm:pt modelId="{394FC070-9675-4E8D-BBA2-CBD78E750371}" type="sibTrans" cxnId="{A78AEC2D-3541-4E0A-B723-F9EC2C4AA156}">
      <dgm:prSet/>
      <dgm:spPr/>
      <dgm:t>
        <a:bodyPr/>
        <a:lstStyle/>
        <a:p>
          <a:endParaRPr lang="en-US"/>
        </a:p>
      </dgm:t>
    </dgm:pt>
    <dgm:pt modelId="{F056158C-343F-4AC9-810C-2BF13CB33C82}">
      <dgm:prSet/>
      <dgm:spPr/>
      <dgm:t>
        <a:bodyPr/>
        <a:lstStyle/>
        <a:p>
          <a:pPr algn="l">
            <a:defRPr b="1"/>
          </a:pP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APWA Email Sender/Tool</a:t>
          </a:r>
        </a:p>
      </dgm:t>
    </dgm:pt>
    <dgm:pt modelId="{5DFBE1E2-2BB8-4136-8628-68041AB7B7B0}" type="parTrans" cxnId="{3631AAE7-0751-4E96-AF0B-B27A95D69926}">
      <dgm:prSet/>
      <dgm:spPr/>
      <dgm:t>
        <a:bodyPr/>
        <a:lstStyle/>
        <a:p>
          <a:endParaRPr lang="en-US"/>
        </a:p>
      </dgm:t>
    </dgm:pt>
    <dgm:pt modelId="{EEBC9FA9-ACD1-413C-BA75-42CE84A5D9AB}" type="sibTrans" cxnId="{3631AAE7-0751-4E96-AF0B-B27A95D69926}">
      <dgm:prSet/>
      <dgm:spPr/>
      <dgm:t>
        <a:bodyPr/>
        <a:lstStyle/>
        <a:p>
          <a:endParaRPr lang="en-US"/>
        </a:p>
      </dgm:t>
    </dgm:pt>
    <dgm:pt modelId="{7BA548C0-7527-42E3-BCB2-F16EDC2153B8}">
      <dgm:prSet custT="1"/>
      <dgm:spPr/>
      <dgm:t>
        <a:bodyPr/>
        <a:lstStyle/>
        <a:p>
          <a:pPr algn="ctr"/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-  Simple, easy-to-use</a:t>
          </a:r>
        </a:p>
      </dgm:t>
    </dgm:pt>
    <dgm:pt modelId="{9CD52261-B041-4581-A4B5-4484C2A12A05}" type="parTrans" cxnId="{87AF3EF7-D195-43D9-8A12-ABE7CEDD4FC3}">
      <dgm:prSet/>
      <dgm:spPr/>
      <dgm:t>
        <a:bodyPr/>
        <a:lstStyle/>
        <a:p>
          <a:endParaRPr lang="en-US"/>
        </a:p>
      </dgm:t>
    </dgm:pt>
    <dgm:pt modelId="{17253716-FD6E-4999-A33E-72D71E4FFF1E}" type="sibTrans" cxnId="{87AF3EF7-D195-43D9-8A12-ABE7CEDD4FC3}">
      <dgm:prSet/>
      <dgm:spPr/>
      <dgm:t>
        <a:bodyPr/>
        <a:lstStyle/>
        <a:p>
          <a:endParaRPr lang="en-US"/>
        </a:p>
      </dgm:t>
    </dgm:pt>
    <dgm:pt modelId="{7A777353-F05B-4DC8-A269-17FDF291509D}">
      <dgm:prSet custT="1"/>
      <dgm:spPr/>
      <dgm:t>
        <a:bodyPr/>
        <a:lstStyle/>
        <a:p>
          <a:pPr algn="ctr"/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-  Not the most robust tool</a:t>
          </a:r>
          <a:b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   (non-html)</a:t>
          </a:r>
        </a:p>
      </dgm:t>
    </dgm:pt>
    <dgm:pt modelId="{99212CD9-B9C5-4B7B-8384-5E05D796D6AE}" type="parTrans" cxnId="{6054DDA8-4149-43BB-8F82-322D756C2D1B}">
      <dgm:prSet/>
      <dgm:spPr/>
      <dgm:t>
        <a:bodyPr/>
        <a:lstStyle/>
        <a:p>
          <a:endParaRPr lang="en-US"/>
        </a:p>
      </dgm:t>
    </dgm:pt>
    <dgm:pt modelId="{108D6DA6-0911-4007-87E4-2BA4F4F3A983}" type="sibTrans" cxnId="{6054DDA8-4149-43BB-8F82-322D756C2D1B}">
      <dgm:prSet/>
      <dgm:spPr/>
      <dgm:t>
        <a:bodyPr/>
        <a:lstStyle/>
        <a:p>
          <a:endParaRPr lang="en-US"/>
        </a:p>
      </dgm:t>
    </dgm:pt>
    <dgm:pt modelId="{9B3A56A3-840A-4D83-A6FE-24B8990FE460}" type="pres">
      <dgm:prSet presAssocID="{3C6F0F78-7288-4B91-941E-F9971812AD9C}" presName="root" presStyleCnt="0">
        <dgm:presLayoutVars>
          <dgm:dir/>
          <dgm:resizeHandles val="exact"/>
        </dgm:presLayoutVars>
      </dgm:prSet>
      <dgm:spPr/>
    </dgm:pt>
    <dgm:pt modelId="{7055A040-A51A-4724-905B-6A033086B432}" type="pres">
      <dgm:prSet presAssocID="{781C97C6-7FBD-43DE-A1D0-7B3F10AFA0FD}" presName="compNode" presStyleCnt="0"/>
      <dgm:spPr/>
    </dgm:pt>
    <dgm:pt modelId="{42BC173D-3DCD-4459-8EB8-3102BCFF6C99}" type="pres">
      <dgm:prSet presAssocID="{781C97C6-7FBD-43DE-A1D0-7B3F10AFA0F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35DD53D0-DCA4-44F8-B8E0-4DFD914D1ED7}" type="pres">
      <dgm:prSet presAssocID="{781C97C6-7FBD-43DE-A1D0-7B3F10AFA0FD}" presName="iconSpace" presStyleCnt="0"/>
      <dgm:spPr/>
    </dgm:pt>
    <dgm:pt modelId="{9E5DDB7E-7F48-4E01-BBA9-B618EBFAA901}" type="pres">
      <dgm:prSet presAssocID="{781C97C6-7FBD-43DE-A1D0-7B3F10AFA0FD}" presName="parTx" presStyleLbl="revTx" presStyleIdx="0" presStyleCnt="4">
        <dgm:presLayoutVars>
          <dgm:chMax val="0"/>
          <dgm:chPref val="0"/>
        </dgm:presLayoutVars>
      </dgm:prSet>
      <dgm:spPr/>
    </dgm:pt>
    <dgm:pt modelId="{CC46DF83-BDB9-4BD5-9CCF-4970B20BD3C7}" type="pres">
      <dgm:prSet presAssocID="{781C97C6-7FBD-43DE-A1D0-7B3F10AFA0FD}" presName="txSpace" presStyleCnt="0"/>
      <dgm:spPr/>
    </dgm:pt>
    <dgm:pt modelId="{4568D868-6617-4FC6-8D65-029FA3858F33}" type="pres">
      <dgm:prSet presAssocID="{781C97C6-7FBD-43DE-A1D0-7B3F10AFA0FD}" presName="desTx" presStyleLbl="revTx" presStyleIdx="1" presStyleCnt="4">
        <dgm:presLayoutVars/>
      </dgm:prSet>
      <dgm:spPr/>
    </dgm:pt>
    <dgm:pt modelId="{73A2E4DA-40F0-49AB-AB5F-6EE099043C2C}" type="pres">
      <dgm:prSet presAssocID="{96CB4645-40F0-4DC9-8743-01CF2EFBE150}" presName="sibTrans" presStyleCnt="0"/>
      <dgm:spPr/>
    </dgm:pt>
    <dgm:pt modelId="{097712CF-41AE-42C8-94A1-BE89CE0D40F2}" type="pres">
      <dgm:prSet presAssocID="{F056158C-343F-4AC9-810C-2BF13CB33C82}" presName="compNode" presStyleCnt="0"/>
      <dgm:spPr/>
    </dgm:pt>
    <dgm:pt modelId="{02BA37FC-F375-4E03-8CAB-F81CF5C5EB6E}" type="pres">
      <dgm:prSet presAssocID="{F056158C-343F-4AC9-810C-2BF13CB33C8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0B1CB64D-48D4-485E-AD32-0329118CA4B9}" type="pres">
      <dgm:prSet presAssocID="{F056158C-343F-4AC9-810C-2BF13CB33C82}" presName="iconSpace" presStyleCnt="0"/>
      <dgm:spPr/>
    </dgm:pt>
    <dgm:pt modelId="{396EFA36-F1FF-42A6-B52C-10E72E7BDE6D}" type="pres">
      <dgm:prSet presAssocID="{F056158C-343F-4AC9-810C-2BF13CB33C82}" presName="parTx" presStyleLbl="revTx" presStyleIdx="2" presStyleCnt="4">
        <dgm:presLayoutVars>
          <dgm:chMax val="0"/>
          <dgm:chPref val="0"/>
        </dgm:presLayoutVars>
      </dgm:prSet>
      <dgm:spPr/>
    </dgm:pt>
    <dgm:pt modelId="{439FE627-B5B2-4030-8D01-65AF6626A67D}" type="pres">
      <dgm:prSet presAssocID="{F056158C-343F-4AC9-810C-2BF13CB33C82}" presName="txSpace" presStyleCnt="0"/>
      <dgm:spPr/>
    </dgm:pt>
    <dgm:pt modelId="{1DFD092C-6B9B-4FB5-8720-C394641678DF}" type="pres">
      <dgm:prSet presAssocID="{F056158C-343F-4AC9-810C-2BF13CB33C82}" presName="desTx" presStyleLbl="revTx" presStyleIdx="3" presStyleCnt="4">
        <dgm:presLayoutVars/>
      </dgm:prSet>
      <dgm:spPr/>
    </dgm:pt>
  </dgm:ptLst>
  <dgm:cxnLst>
    <dgm:cxn modelId="{F1835A16-DF51-427A-81F8-363A299AE780}" type="presOf" srcId="{7A777353-F05B-4DC8-A269-17FDF291509D}" destId="{1DFD092C-6B9B-4FB5-8720-C394641678DF}" srcOrd="0" destOrd="1" presId="urn:microsoft.com/office/officeart/2018/5/layout/CenteredIconLabelDescriptionList"/>
    <dgm:cxn modelId="{A78AEC2D-3541-4E0A-B723-F9EC2C4AA156}" srcId="{781C97C6-7FBD-43DE-A1D0-7B3F10AFA0FD}" destId="{677CC82E-FF1D-4893-9468-0DB7B8F57715}" srcOrd="0" destOrd="0" parTransId="{3CA615C4-9D76-4DDE-BB1D-FDDE49D52234}" sibTransId="{394FC070-9675-4E8D-BBA2-CBD78E750371}"/>
    <dgm:cxn modelId="{EE32E12F-2ABE-46DA-A900-8499D3A4DC6A}" type="presOf" srcId="{7BA548C0-7527-42E3-BCB2-F16EDC2153B8}" destId="{1DFD092C-6B9B-4FB5-8720-C394641678DF}" srcOrd="0" destOrd="0" presId="urn:microsoft.com/office/officeart/2018/5/layout/CenteredIconLabelDescriptionList"/>
    <dgm:cxn modelId="{557BE235-E2D5-47DB-97E9-254FC24AD360}" srcId="{3C6F0F78-7288-4B91-941E-F9971812AD9C}" destId="{781C97C6-7FBD-43DE-A1D0-7B3F10AFA0FD}" srcOrd="0" destOrd="0" parTransId="{F6EC7D9D-A361-48D8-8F96-A818C42E07E8}" sibTransId="{96CB4645-40F0-4DC9-8743-01CF2EFBE150}"/>
    <dgm:cxn modelId="{2568007A-1EBD-4320-8FF7-0BD0822B49C9}" type="presOf" srcId="{781C97C6-7FBD-43DE-A1D0-7B3F10AFA0FD}" destId="{9E5DDB7E-7F48-4E01-BBA9-B618EBFAA901}" srcOrd="0" destOrd="0" presId="urn:microsoft.com/office/officeart/2018/5/layout/CenteredIconLabelDescriptionList"/>
    <dgm:cxn modelId="{CFEC3D81-E261-4ECA-9A4C-05F083474EF1}" type="presOf" srcId="{677CC82E-FF1D-4893-9468-0DB7B8F57715}" destId="{4568D868-6617-4FC6-8D65-029FA3858F33}" srcOrd="0" destOrd="0" presId="urn:microsoft.com/office/officeart/2018/5/layout/CenteredIconLabelDescriptionList"/>
    <dgm:cxn modelId="{1B68998B-301B-438B-A1B8-6E684238B25E}" type="presOf" srcId="{3C6F0F78-7288-4B91-941E-F9971812AD9C}" destId="{9B3A56A3-840A-4D83-A6FE-24B8990FE460}" srcOrd="0" destOrd="0" presId="urn:microsoft.com/office/officeart/2018/5/layout/CenteredIconLabelDescriptionList"/>
    <dgm:cxn modelId="{6054DDA8-4149-43BB-8F82-322D756C2D1B}" srcId="{F056158C-343F-4AC9-810C-2BF13CB33C82}" destId="{7A777353-F05B-4DC8-A269-17FDF291509D}" srcOrd="1" destOrd="0" parTransId="{99212CD9-B9C5-4B7B-8384-5E05D796D6AE}" sibTransId="{108D6DA6-0911-4007-87E4-2BA4F4F3A983}"/>
    <dgm:cxn modelId="{4FE694CF-755A-4123-B225-A5329857B692}" type="presOf" srcId="{F056158C-343F-4AC9-810C-2BF13CB33C82}" destId="{396EFA36-F1FF-42A6-B52C-10E72E7BDE6D}" srcOrd="0" destOrd="0" presId="urn:microsoft.com/office/officeart/2018/5/layout/CenteredIconLabelDescriptionList"/>
    <dgm:cxn modelId="{3631AAE7-0751-4E96-AF0B-B27A95D69926}" srcId="{3C6F0F78-7288-4B91-941E-F9971812AD9C}" destId="{F056158C-343F-4AC9-810C-2BF13CB33C82}" srcOrd="1" destOrd="0" parTransId="{5DFBE1E2-2BB8-4136-8628-68041AB7B7B0}" sibTransId="{EEBC9FA9-ACD1-413C-BA75-42CE84A5D9AB}"/>
    <dgm:cxn modelId="{87AF3EF7-D195-43D9-8A12-ABE7CEDD4FC3}" srcId="{F056158C-343F-4AC9-810C-2BF13CB33C82}" destId="{7BA548C0-7527-42E3-BCB2-F16EDC2153B8}" srcOrd="0" destOrd="0" parTransId="{9CD52261-B041-4581-A4B5-4484C2A12A05}" sibTransId="{17253716-FD6E-4999-A33E-72D71E4FFF1E}"/>
    <dgm:cxn modelId="{0B89BC5D-65C6-4ACF-A504-AA9ECF284B1F}" type="presParOf" srcId="{9B3A56A3-840A-4D83-A6FE-24B8990FE460}" destId="{7055A040-A51A-4724-905B-6A033086B432}" srcOrd="0" destOrd="0" presId="urn:microsoft.com/office/officeart/2018/5/layout/CenteredIconLabelDescriptionList"/>
    <dgm:cxn modelId="{71F5213E-D09F-4F7A-8A40-C01CCAB84165}" type="presParOf" srcId="{7055A040-A51A-4724-905B-6A033086B432}" destId="{42BC173D-3DCD-4459-8EB8-3102BCFF6C99}" srcOrd="0" destOrd="0" presId="urn:microsoft.com/office/officeart/2018/5/layout/CenteredIconLabelDescriptionList"/>
    <dgm:cxn modelId="{B945C8A5-6F09-4393-8CB0-FB649A5687E2}" type="presParOf" srcId="{7055A040-A51A-4724-905B-6A033086B432}" destId="{35DD53D0-DCA4-44F8-B8E0-4DFD914D1ED7}" srcOrd="1" destOrd="0" presId="urn:microsoft.com/office/officeart/2018/5/layout/CenteredIconLabelDescriptionList"/>
    <dgm:cxn modelId="{3D2C5B8F-5CA2-4D40-9680-9615AAE2783F}" type="presParOf" srcId="{7055A040-A51A-4724-905B-6A033086B432}" destId="{9E5DDB7E-7F48-4E01-BBA9-B618EBFAA901}" srcOrd="2" destOrd="0" presId="urn:microsoft.com/office/officeart/2018/5/layout/CenteredIconLabelDescriptionList"/>
    <dgm:cxn modelId="{86B16D23-1E2B-410E-9E30-F4F7ECDB2ADA}" type="presParOf" srcId="{7055A040-A51A-4724-905B-6A033086B432}" destId="{CC46DF83-BDB9-4BD5-9CCF-4970B20BD3C7}" srcOrd="3" destOrd="0" presId="urn:microsoft.com/office/officeart/2018/5/layout/CenteredIconLabelDescriptionList"/>
    <dgm:cxn modelId="{14984A2A-490E-42E2-886A-67AC0FCB2AA5}" type="presParOf" srcId="{7055A040-A51A-4724-905B-6A033086B432}" destId="{4568D868-6617-4FC6-8D65-029FA3858F33}" srcOrd="4" destOrd="0" presId="urn:microsoft.com/office/officeart/2018/5/layout/CenteredIconLabelDescriptionList"/>
    <dgm:cxn modelId="{4DCCC541-DB84-4B25-AD16-8D183FFE2D66}" type="presParOf" srcId="{9B3A56A3-840A-4D83-A6FE-24B8990FE460}" destId="{73A2E4DA-40F0-49AB-AB5F-6EE099043C2C}" srcOrd="1" destOrd="0" presId="urn:microsoft.com/office/officeart/2018/5/layout/CenteredIconLabelDescriptionList"/>
    <dgm:cxn modelId="{9D6B0650-1E7D-427C-988D-A219E5A86EF6}" type="presParOf" srcId="{9B3A56A3-840A-4D83-A6FE-24B8990FE460}" destId="{097712CF-41AE-42C8-94A1-BE89CE0D40F2}" srcOrd="2" destOrd="0" presId="urn:microsoft.com/office/officeart/2018/5/layout/CenteredIconLabelDescriptionList"/>
    <dgm:cxn modelId="{E8118D68-9BC5-4DF9-AE20-6D148C576FB8}" type="presParOf" srcId="{097712CF-41AE-42C8-94A1-BE89CE0D40F2}" destId="{02BA37FC-F375-4E03-8CAB-F81CF5C5EB6E}" srcOrd="0" destOrd="0" presId="urn:microsoft.com/office/officeart/2018/5/layout/CenteredIconLabelDescriptionList"/>
    <dgm:cxn modelId="{DDD11E2A-1735-4830-A57E-9120C7ED0FE3}" type="presParOf" srcId="{097712CF-41AE-42C8-94A1-BE89CE0D40F2}" destId="{0B1CB64D-48D4-485E-AD32-0329118CA4B9}" srcOrd="1" destOrd="0" presId="urn:microsoft.com/office/officeart/2018/5/layout/CenteredIconLabelDescriptionList"/>
    <dgm:cxn modelId="{7C1550CE-A8BD-490B-9B7C-2ADECC761C4B}" type="presParOf" srcId="{097712CF-41AE-42C8-94A1-BE89CE0D40F2}" destId="{396EFA36-F1FF-42A6-B52C-10E72E7BDE6D}" srcOrd="2" destOrd="0" presId="urn:microsoft.com/office/officeart/2018/5/layout/CenteredIconLabelDescriptionList"/>
    <dgm:cxn modelId="{ECB4E8A0-46CB-42B1-8129-0BB0848464AA}" type="presParOf" srcId="{097712CF-41AE-42C8-94A1-BE89CE0D40F2}" destId="{439FE627-B5B2-4030-8D01-65AF6626A67D}" srcOrd="3" destOrd="0" presId="urn:microsoft.com/office/officeart/2018/5/layout/CenteredIconLabelDescriptionList"/>
    <dgm:cxn modelId="{08000F5F-7F8A-4927-9E73-545BD4CE3763}" type="presParOf" srcId="{097712CF-41AE-42C8-94A1-BE89CE0D40F2}" destId="{1DFD092C-6B9B-4FB5-8720-C394641678D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BC173D-3DCD-4459-8EB8-3102BCFF6C99}">
      <dsp:nvSpPr>
        <dsp:cNvPr id="0" name=""/>
        <dsp:cNvSpPr/>
      </dsp:nvSpPr>
      <dsp:spPr>
        <a:xfrm>
          <a:off x="1267860" y="366132"/>
          <a:ext cx="1361390" cy="13613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DDB7E-7F48-4E01-BBA9-B618EBFAA901}">
      <dsp:nvSpPr>
        <dsp:cNvPr id="0" name=""/>
        <dsp:cNvSpPr/>
      </dsp:nvSpPr>
      <dsp:spPr>
        <a:xfrm>
          <a:off x="3711" y="1857860"/>
          <a:ext cx="3889687" cy="58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b="1" kern="1200" dirty="0">
              <a:latin typeface="Arial" panose="020B0604020202020204" pitchFamily="34" charset="0"/>
              <a:cs typeface="Arial" panose="020B0604020202020204" pitchFamily="34" charset="0"/>
            </a:rPr>
            <a:t>Chapter Lists</a:t>
          </a:r>
        </a:p>
      </dsp:txBody>
      <dsp:txXfrm>
        <a:off x="3711" y="1857860"/>
        <a:ext cx="3889687" cy="583453"/>
      </dsp:txXfrm>
    </dsp:sp>
    <dsp:sp modelId="{4568D868-6617-4FC6-8D65-029FA3858F33}">
      <dsp:nvSpPr>
        <dsp:cNvPr id="0" name=""/>
        <dsp:cNvSpPr/>
      </dsp:nvSpPr>
      <dsp:spPr>
        <a:xfrm>
          <a:off x="3711" y="2501935"/>
          <a:ext cx="3889687" cy="895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-  Always up-to-date on the</a:t>
          </a:r>
          <a:b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  Chapter Leader Resources</a:t>
          </a:r>
          <a:b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  website (clr.apwa.net)</a:t>
          </a:r>
          <a:endParaRPr lang="en-US" sz="1700" kern="1200" dirty="0"/>
        </a:p>
      </dsp:txBody>
      <dsp:txXfrm>
        <a:off x="3711" y="2501935"/>
        <a:ext cx="3889687" cy="895297"/>
      </dsp:txXfrm>
    </dsp:sp>
    <dsp:sp modelId="{02BA37FC-F375-4E03-8CAB-F81CF5C5EB6E}">
      <dsp:nvSpPr>
        <dsp:cNvPr id="0" name=""/>
        <dsp:cNvSpPr/>
      </dsp:nvSpPr>
      <dsp:spPr>
        <a:xfrm>
          <a:off x="5838243" y="366132"/>
          <a:ext cx="1361390" cy="13613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6EFA36-F1FF-42A6-B52C-10E72E7BDE6D}">
      <dsp:nvSpPr>
        <dsp:cNvPr id="0" name=""/>
        <dsp:cNvSpPr/>
      </dsp:nvSpPr>
      <dsp:spPr>
        <a:xfrm>
          <a:off x="4574094" y="1857860"/>
          <a:ext cx="3889687" cy="5834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500" kern="1200" dirty="0">
              <a:latin typeface="Arial" panose="020B0604020202020204" pitchFamily="34" charset="0"/>
              <a:cs typeface="Arial" panose="020B0604020202020204" pitchFamily="34" charset="0"/>
            </a:rPr>
            <a:t>APWA Email Sender/Tool</a:t>
          </a:r>
        </a:p>
      </dsp:txBody>
      <dsp:txXfrm>
        <a:off x="4574094" y="1857860"/>
        <a:ext cx="3889687" cy="583453"/>
      </dsp:txXfrm>
    </dsp:sp>
    <dsp:sp modelId="{1DFD092C-6B9B-4FB5-8720-C394641678DF}">
      <dsp:nvSpPr>
        <dsp:cNvPr id="0" name=""/>
        <dsp:cNvSpPr/>
      </dsp:nvSpPr>
      <dsp:spPr>
        <a:xfrm>
          <a:off x="4574094" y="2501935"/>
          <a:ext cx="3889687" cy="8952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-  Simple, easy-to-use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-  Not the most robust tool</a:t>
          </a:r>
          <a:b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   (non-html)</a:t>
          </a:r>
        </a:p>
      </dsp:txBody>
      <dsp:txXfrm>
        <a:off x="4574094" y="2501935"/>
        <a:ext cx="3889687" cy="89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4677648" y="2656152"/>
            <a:ext cx="3955487" cy="2048010"/>
          </a:xfrm>
        </p:spPr>
        <p:txBody>
          <a:bodyPr anchor="b" anchorCtr="0">
            <a:normAutofit/>
          </a:bodyPr>
          <a:lstStyle>
            <a:lvl1pPr algn="r">
              <a:defRPr sz="3200" b="1" i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428138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3"/>
            <a:ext cx="9123188" cy="513179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39338" y="205979"/>
            <a:ext cx="8047462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39336" y="1200151"/>
            <a:ext cx="8047463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371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45" y="5852"/>
            <a:ext cx="9123188" cy="513179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6507" y="40974"/>
            <a:ext cx="8206236" cy="85725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76506" y="1035146"/>
            <a:ext cx="8206236" cy="3763366"/>
          </a:xfrm>
        </p:spPr>
        <p:txBody>
          <a:bodyPr/>
          <a:lstStyle>
            <a:lvl1pPr>
              <a:defRPr sz="24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2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3pPr>
            <a:lvl4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4pPr>
            <a:lvl5pPr>
              <a:defRPr sz="100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159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876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sv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2753" y="480731"/>
            <a:ext cx="5190565" cy="598395"/>
          </a:xfrm>
        </p:spPr>
        <p:txBody>
          <a:bodyPr/>
          <a:lstStyle/>
          <a:p>
            <a:pPr algn="l"/>
            <a:r>
              <a:rPr lang="en-US" dirty="0"/>
              <a:t>Chapter Communications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B48F39-7E34-4DE0-C895-D19519439A44}"/>
              </a:ext>
            </a:extLst>
          </p:cNvPr>
          <p:cNvSpPr txBox="1">
            <a:spLocks/>
          </p:cNvSpPr>
          <p:nvPr/>
        </p:nvSpPr>
        <p:spPr>
          <a:xfrm>
            <a:off x="4650442" y="3223934"/>
            <a:ext cx="3982571" cy="14388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chemeClr val="tx2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800" b="0" dirty="0"/>
              <a:t>Jared Shilhanek</a:t>
            </a:r>
          </a:p>
          <a:p>
            <a:r>
              <a:rPr lang="en-US" sz="2800" b="0" dirty="0"/>
              <a:t>Chief Growth Officer</a:t>
            </a:r>
          </a:p>
          <a:p>
            <a:r>
              <a:rPr lang="en-US" sz="2800" b="0" dirty="0"/>
              <a:t>APWA</a:t>
            </a:r>
          </a:p>
        </p:txBody>
      </p:sp>
    </p:spTree>
    <p:extLst>
      <p:ext uri="{BB962C8B-B14F-4D97-AF65-F5344CB8AC3E}">
        <p14:creationId xmlns:p14="http://schemas.microsoft.com/office/powerpoint/2010/main" val="18863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07" y="40974"/>
            <a:ext cx="8206236" cy="857250"/>
          </a:xfrm>
        </p:spPr>
        <p:txBody>
          <a:bodyPr anchor="ctr">
            <a:normAutofit/>
          </a:bodyPr>
          <a:lstStyle/>
          <a:p>
            <a:r>
              <a:rPr lang="en-US" dirty="0"/>
              <a:t>APWA Email Resources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46FDF07-B2D8-C52F-8256-397395A56B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857498"/>
              </p:ext>
            </p:extLst>
          </p:nvPr>
        </p:nvGraphicFramePr>
        <p:xfrm>
          <a:off x="338253" y="1028145"/>
          <a:ext cx="8467494" cy="3763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569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Third Party Email Platforms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Capterra: 5 Best Free Email Marketing Platforms</a:t>
            </a:r>
          </a:p>
          <a:p>
            <a:r>
              <a:rPr lang="en-US" dirty="0"/>
              <a:t>Overviews</a:t>
            </a:r>
          </a:p>
          <a:p>
            <a:r>
              <a:rPr lang="en-US" dirty="0"/>
              <a:t>Ratings/reviews</a:t>
            </a:r>
          </a:p>
          <a:p>
            <a:r>
              <a:rPr lang="en-US" dirty="0"/>
              <a:t>Pros/cons</a:t>
            </a:r>
          </a:p>
          <a:p>
            <a:r>
              <a:rPr lang="en-US" dirty="0"/>
              <a:t>Pricing information</a:t>
            </a:r>
          </a:p>
          <a:p>
            <a:r>
              <a:rPr lang="en-US" dirty="0"/>
              <a:t>List capabilities</a:t>
            </a:r>
          </a:p>
          <a:p>
            <a:r>
              <a:rPr lang="en-US" dirty="0"/>
              <a:t>Screenshots</a:t>
            </a:r>
          </a:p>
          <a:p>
            <a:r>
              <a:rPr lang="en-US" dirty="0"/>
              <a:t>Links to in-depth reviews</a:t>
            </a:r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B3D8FD34-B565-D5DC-D5FE-7BEB0084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733" y="1605516"/>
            <a:ext cx="3060848" cy="3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642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06" y="40974"/>
            <a:ext cx="8467493" cy="857250"/>
          </a:xfrm>
        </p:spPr>
        <p:txBody>
          <a:bodyPr>
            <a:normAutofit/>
          </a:bodyPr>
          <a:lstStyle/>
          <a:p>
            <a:r>
              <a:rPr lang="en-US" dirty="0"/>
              <a:t>Sample Event Marketing Campaign</a:t>
            </a:r>
          </a:p>
        </p:txBody>
      </p:sp>
      <p:pic>
        <p:nvPicPr>
          <p:cNvPr id="6" name="Picture 2" descr="Image result for crazy calendar">
            <a:extLst>
              <a:ext uri="{FF2B5EF4-FFF2-40B4-BE49-F238E27FC236}">
                <a16:creationId xmlns:a16="http://schemas.microsoft.com/office/drawing/2014/main" id="{05B0E3F8-7B45-1CF8-6FDA-ED811630B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375" y="1312117"/>
            <a:ext cx="5367249" cy="35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048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Event Marketing Campaign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 Your Calendar – </a:t>
            </a:r>
            <a:r>
              <a:rPr lang="en-US" i="1" dirty="0"/>
              <a:t>When website goes live</a:t>
            </a:r>
          </a:p>
          <a:p>
            <a:r>
              <a:rPr lang="en-US" dirty="0"/>
              <a:t>Registration Open – </a:t>
            </a:r>
            <a:r>
              <a:rPr lang="en-US" i="1" dirty="0"/>
              <a:t>3 months out</a:t>
            </a:r>
          </a:p>
          <a:p>
            <a:r>
              <a:rPr lang="en-US" dirty="0"/>
              <a:t>Keynote Speaker(s) – </a:t>
            </a:r>
            <a:r>
              <a:rPr lang="en-US" i="1" dirty="0"/>
              <a:t>2 ½ months out</a:t>
            </a:r>
          </a:p>
          <a:p>
            <a:r>
              <a:rPr lang="en-US" dirty="0"/>
              <a:t>Education Sessions – </a:t>
            </a:r>
            <a:r>
              <a:rPr lang="en-US" i="1" dirty="0"/>
              <a:t>2 months out</a:t>
            </a:r>
          </a:p>
          <a:p>
            <a:r>
              <a:rPr lang="en-US" dirty="0"/>
              <a:t>Early Bird Deadline – </a:t>
            </a:r>
            <a:r>
              <a:rPr lang="en-US" i="1" dirty="0"/>
              <a:t>1 ½ months out</a:t>
            </a:r>
          </a:p>
          <a:p>
            <a:r>
              <a:rPr lang="en-US" dirty="0"/>
              <a:t>Special Events – </a:t>
            </a:r>
            <a:r>
              <a:rPr lang="en-US" i="1" dirty="0"/>
              <a:t>1 month out</a:t>
            </a:r>
          </a:p>
          <a:p>
            <a:r>
              <a:rPr lang="en-US" dirty="0"/>
              <a:t>Last Chance! – </a:t>
            </a:r>
            <a:r>
              <a:rPr lang="en-US" i="1" dirty="0"/>
              <a:t>2 weeks out</a:t>
            </a:r>
          </a:p>
        </p:txBody>
      </p:sp>
    </p:spTree>
    <p:extLst>
      <p:ext uri="{BB962C8B-B14F-4D97-AF65-F5344CB8AC3E}">
        <p14:creationId xmlns:p14="http://schemas.microsoft.com/office/powerpoint/2010/main" val="1992487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Resources: HubSpot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92742B-2371-0FA7-BC5C-9BAB1DAB3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50" y="989483"/>
            <a:ext cx="5615700" cy="385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4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Resources: Canva</a:t>
            </a:r>
          </a:p>
        </p:txBody>
      </p:sp>
      <p:pic>
        <p:nvPicPr>
          <p:cNvPr id="3" name="Picture 2" descr="Image result for canva logo">
            <a:extLst>
              <a:ext uri="{FF2B5EF4-FFF2-40B4-BE49-F238E27FC236}">
                <a16:creationId xmlns:a16="http://schemas.microsoft.com/office/drawing/2014/main" id="{EDA438D5-734A-CF7A-FDEF-2F4107F13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60" y="2108158"/>
            <a:ext cx="1308158" cy="130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D8728B-3212-02BE-2AD6-7ED04544C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919" y="1228757"/>
            <a:ext cx="2634825" cy="30669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1B7141-161B-9CFE-B176-E6F176C3A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0535" y="1228757"/>
            <a:ext cx="2353042" cy="30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24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Resources: Adobe Express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0E010CB-6A5E-85FE-8CE5-AA8810FC2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898224"/>
            <a:ext cx="714375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94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506" y="40974"/>
            <a:ext cx="8467493" cy="857250"/>
          </a:xfrm>
        </p:spPr>
        <p:txBody>
          <a:bodyPr>
            <a:normAutofit/>
          </a:bodyPr>
          <a:lstStyle/>
          <a:p>
            <a:r>
              <a:rPr lang="en-US" dirty="0"/>
              <a:t>Email Resources: ReallyGoodEmails.com</a:t>
            </a:r>
          </a:p>
        </p:txBody>
      </p:sp>
      <p:pic>
        <p:nvPicPr>
          <p:cNvPr id="3" name="Picture 2" descr="Image result for really good emails">
            <a:extLst>
              <a:ext uri="{FF2B5EF4-FFF2-40B4-BE49-F238E27FC236}">
                <a16:creationId xmlns:a16="http://schemas.microsoft.com/office/drawing/2014/main" id="{B94D3028-A917-42E4-04F1-8ED0F7FEEF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72" y="978665"/>
            <a:ext cx="3958856" cy="395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09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Resources: Free Stock Photos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Unsplash.com</a:t>
            </a:r>
          </a:p>
          <a:p>
            <a:r>
              <a:rPr lang="en-US" dirty="0"/>
              <a:t>Stocksnap.io</a:t>
            </a:r>
          </a:p>
          <a:p>
            <a:r>
              <a:rPr lang="en-US" dirty="0"/>
              <a:t>Pixabay.com</a:t>
            </a:r>
          </a:p>
          <a:p>
            <a:r>
              <a:rPr lang="en-US" dirty="0"/>
              <a:t>Pexels.com</a:t>
            </a:r>
          </a:p>
          <a:p>
            <a:r>
              <a:rPr lang="en-US" dirty="0"/>
              <a:t>Wikimedia Commons</a:t>
            </a:r>
          </a:p>
          <a:p>
            <a:r>
              <a:rPr lang="en-US" dirty="0"/>
              <a:t>Google*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D820767-9298-5C96-2852-8F7F31AA8102}"/>
              </a:ext>
            </a:extLst>
          </p:cNvPr>
          <p:cNvGrpSpPr/>
          <p:nvPr/>
        </p:nvGrpSpPr>
        <p:grpSpPr>
          <a:xfrm>
            <a:off x="4760389" y="1029107"/>
            <a:ext cx="4383611" cy="4114393"/>
            <a:chOff x="4572000" y="1035659"/>
            <a:chExt cx="4383611" cy="4114393"/>
          </a:xfrm>
        </p:grpSpPr>
        <p:pic>
          <p:nvPicPr>
            <p:cNvPr id="5" name="Picture 2" descr="two men working">
              <a:extLst>
                <a:ext uri="{FF2B5EF4-FFF2-40B4-BE49-F238E27FC236}">
                  <a16:creationId xmlns:a16="http://schemas.microsoft.com/office/drawing/2014/main" id="{D52738C5-C455-2366-863B-A5E5563F0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6496" y="1035659"/>
              <a:ext cx="1950304" cy="1291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time-lapse photography of traveling cars">
              <a:extLst>
                <a:ext uri="{FF2B5EF4-FFF2-40B4-BE49-F238E27FC236}">
                  <a16:creationId xmlns:a16="http://schemas.microsoft.com/office/drawing/2014/main" id="{4761F2ED-DA7D-524B-8B4C-4F8BC72C71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088" y="2571750"/>
              <a:ext cx="1934523" cy="2578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top view photography of four heavy equipment on quarry at daytime">
              <a:extLst>
                <a:ext uri="{FF2B5EF4-FFF2-40B4-BE49-F238E27FC236}">
                  <a16:creationId xmlns:a16="http://schemas.microsoft.com/office/drawing/2014/main" id="{5AA98CF2-CCF7-2C71-6259-478112F073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144" y="1897894"/>
              <a:ext cx="1950304" cy="14606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95B42A6-1729-A8A7-FDF2-8F5C8A99B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0" y="3943349"/>
              <a:ext cx="2607875" cy="107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15060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974"/>
            <a:ext cx="9143999" cy="857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Social Media</a:t>
            </a:r>
          </a:p>
        </p:txBody>
      </p:sp>
      <p:pic>
        <p:nvPicPr>
          <p:cNvPr id="4" name="Picture 6" descr="Image result for social media">
            <a:extLst>
              <a:ext uri="{FF2B5EF4-FFF2-40B4-BE49-F238E27FC236}">
                <a16:creationId xmlns:a16="http://schemas.microsoft.com/office/drawing/2014/main" id="{7AA0D369-F5EE-CB87-DA7E-331D9487C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5334"/>
            <a:ext cx="9106759" cy="369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26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members join APWA?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  <a:p>
            <a:r>
              <a:rPr lang="en-US" dirty="0"/>
              <a:t>Professional development</a:t>
            </a:r>
          </a:p>
          <a:p>
            <a:r>
              <a:rPr lang="en-US" dirty="0"/>
              <a:t>Content: training/knowledge</a:t>
            </a:r>
          </a:p>
          <a:p>
            <a:r>
              <a:rPr lang="en-US" dirty="0"/>
              <a:t>Other reasons</a:t>
            </a:r>
          </a:p>
          <a:p>
            <a:pPr lvl="1"/>
            <a:r>
              <a:rPr lang="en-US" sz="2400" dirty="0"/>
              <a:t>Peer pressure</a:t>
            </a:r>
          </a:p>
          <a:p>
            <a:pPr lvl="1"/>
            <a:r>
              <a:rPr lang="en-US" sz="2400" dirty="0"/>
              <a:t>Friends</a:t>
            </a:r>
          </a:p>
          <a:p>
            <a:pPr lvl="1"/>
            <a:r>
              <a:rPr lang="en-US" sz="2400" dirty="0"/>
              <a:t>Corporate memberships</a:t>
            </a:r>
          </a:p>
          <a:p>
            <a:endParaRPr lang="en-US" dirty="0"/>
          </a:p>
        </p:txBody>
      </p:sp>
      <p:pic>
        <p:nvPicPr>
          <p:cNvPr id="4" name="Picture 4" descr="Image result for hi my name is">
            <a:extLst>
              <a:ext uri="{FF2B5EF4-FFF2-40B4-BE49-F238E27FC236}">
                <a16:creationId xmlns:a16="http://schemas.microsoft.com/office/drawing/2014/main" id="{4EE49E56-AF65-60BD-C9FF-BFA04C99B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58" y="1627308"/>
            <a:ext cx="3401774" cy="25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8212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Chapter Social Media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CBF78BD-7E47-671E-2A84-EDB1087D8B18}"/>
              </a:ext>
            </a:extLst>
          </p:cNvPr>
          <p:cNvGrpSpPr/>
          <p:nvPr/>
        </p:nvGrpSpPr>
        <p:grpSpPr>
          <a:xfrm>
            <a:off x="905672" y="1277642"/>
            <a:ext cx="7332656" cy="3146503"/>
            <a:chOff x="821532" y="1791018"/>
            <a:chExt cx="7332656" cy="3146503"/>
          </a:xfrm>
        </p:grpSpPr>
        <p:sp>
          <p:nvSpPr>
            <p:cNvPr id="10" name="Rectangle 9" descr="Megaphone">
              <a:extLst>
                <a:ext uri="{FF2B5EF4-FFF2-40B4-BE49-F238E27FC236}">
                  <a16:creationId xmlns:a16="http://schemas.microsoft.com/office/drawing/2014/main" id="{1572D133-207D-5483-BEE9-2A2A8A2EF6C5}"/>
                </a:ext>
              </a:extLst>
            </p:cNvPr>
            <p:cNvSpPr/>
            <p:nvPr/>
          </p:nvSpPr>
          <p:spPr>
            <a:xfrm>
              <a:off x="821532" y="1940063"/>
              <a:ext cx="364332" cy="364332"/>
            </a:xfrm>
            <a:prstGeom prst="rect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731F048-5977-372A-8E8B-638A675E6513}"/>
                </a:ext>
              </a:extLst>
            </p:cNvPr>
            <p:cNvGrpSpPr/>
            <p:nvPr/>
          </p:nvGrpSpPr>
          <p:grpSpPr>
            <a:xfrm>
              <a:off x="1386247" y="1791018"/>
              <a:ext cx="6767941" cy="662421"/>
              <a:chOff x="765097" y="831137"/>
              <a:chExt cx="6767941" cy="662421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1957D0F-ED62-F28B-9BD8-5B715AF18634}"/>
                  </a:ext>
                </a:extLst>
              </p:cNvPr>
              <p:cNvSpPr/>
              <p:nvPr/>
            </p:nvSpPr>
            <p:spPr>
              <a:xfrm>
                <a:off x="765097" y="831137"/>
                <a:ext cx="6767941" cy="6624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A888C9D-E8D8-9D01-6B13-259F521101D3}"/>
                  </a:ext>
                </a:extLst>
              </p:cNvPr>
              <p:cNvSpPr txBox="1"/>
              <p:nvPr/>
            </p:nvSpPr>
            <p:spPr>
              <a:xfrm>
                <a:off x="765097" y="831137"/>
                <a:ext cx="6767941" cy="6624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0106" tIns="70106" rIns="70106" bIns="70106" numCol="1" spcCol="1270" anchor="ctr" anchorCtr="0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Build brand awareness with your audience</a:t>
                </a:r>
              </a:p>
            </p:txBody>
          </p:sp>
        </p:grpSp>
        <p:sp>
          <p:nvSpPr>
            <p:cNvPr id="12" name="Rectangle 11" descr="Subtitles">
              <a:extLst>
                <a:ext uri="{FF2B5EF4-FFF2-40B4-BE49-F238E27FC236}">
                  <a16:creationId xmlns:a16="http://schemas.microsoft.com/office/drawing/2014/main" id="{AC44A7F0-4A63-2C35-1C10-399B58DA5661}"/>
                </a:ext>
              </a:extLst>
            </p:cNvPr>
            <p:cNvSpPr/>
            <p:nvPr/>
          </p:nvSpPr>
          <p:spPr>
            <a:xfrm>
              <a:off x="821532" y="2768090"/>
              <a:ext cx="364332" cy="364332"/>
            </a:xfrm>
            <a:prstGeom prst="rect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645D414-A3AF-AEB3-F424-69ADFC4D3E81}"/>
                </a:ext>
              </a:extLst>
            </p:cNvPr>
            <p:cNvGrpSpPr/>
            <p:nvPr/>
          </p:nvGrpSpPr>
          <p:grpSpPr>
            <a:xfrm>
              <a:off x="1386247" y="2619045"/>
              <a:ext cx="6767941" cy="662421"/>
              <a:chOff x="765097" y="1659164"/>
              <a:chExt cx="6767941" cy="66242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EC1F504-325D-15F1-FA5D-9A4C0EA0855B}"/>
                  </a:ext>
                </a:extLst>
              </p:cNvPr>
              <p:cNvSpPr/>
              <p:nvPr/>
            </p:nvSpPr>
            <p:spPr>
              <a:xfrm>
                <a:off x="765097" y="1659164"/>
                <a:ext cx="6767941" cy="6624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BCBDD8D-92AF-2E72-6D84-87B9A1F085C6}"/>
                  </a:ext>
                </a:extLst>
              </p:cNvPr>
              <p:cNvSpPr txBox="1"/>
              <p:nvPr/>
            </p:nvSpPr>
            <p:spPr>
              <a:xfrm>
                <a:off x="765097" y="1659164"/>
                <a:ext cx="6767941" cy="6624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0106" tIns="70106" rIns="70106" bIns="70106" numCol="1" spcCol="1270" anchor="ctr" anchorCtr="0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Take your message/content to where the conversation is already happening</a:t>
                </a:r>
              </a:p>
            </p:txBody>
          </p:sp>
        </p:grpSp>
        <p:sp>
          <p:nvSpPr>
            <p:cNvPr id="14" name="Rectangle 13" descr="Connections">
              <a:extLst>
                <a:ext uri="{FF2B5EF4-FFF2-40B4-BE49-F238E27FC236}">
                  <a16:creationId xmlns:a16="http://schemas.microsoft.com/office/drawing/2014/main" id="{BD2DBA8D-EF39-273A-F8E4-AFC4CD3E55E1}"/>
                </a:ext>
              </a:extLst>
            </p:cNvPr>
            <p:cNvSpPr/>
            <p:nvPr/>
          </p:nvSpPr>
          <p:spPr>
            <a:xfrm>
              <a:off x="821532" y="3596117"/>
              <a:ext cx="364332" cy="364332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0C73C6-5B57-4503-C686-7617824FEA2B}"/>
                </a:ext>
              </a:extLst>
            </p:cNvPr>
            <p:cNvGrpSpPr/>
            <p:nvPr/>
          </p:nvGrpSpPr>
          <p:grpSpPr>
            <a:xfrm>
              <a:off x="1386247" y="3447072"/>
              <a:ext cx="6767941" cy="662421"/>
              <a:chOff x="765097" y="2487191"/>
              <a:chExt cx="6767941" cy="66242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9CC78CF-EF16-2ACE-6F4D-E2B5047254CC}"/>
                  </a:ext>
                </a:extLst>
              </p:cNvPr>
              <p:cNvSpPr/>
              <p:nvPr/>
            </p:nvSpPr>
            <p:spPr>
              <a:xfrm>
                <a:off x="765097" y="2487191"/>
                <a:ext cx="6767941" cy="6624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1C5D447-FA31-F7EB-27BE-E99D136B1134}"/>
                  </a:ext>
                </a:extLst>
              </p:cNvPr>
              <p:cNvSpPr txBox="1"/>
              <p:nvPr/>
            </p:nvSpPr>
            <p:spPr>
              <a:xfrm>
                <a:off x="765097" y="2487191"/>
                <a:ext cx="6767941" cy="6624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0106" tIns="70106" rIns="70106" bIns="70106" numCol="1" spcCol="1270" anchor="ctr" anchorCtr="0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Strengthen and create personal relationships with your followers/audience</a:t>
                </a:r>
              </a:p>
            </p:txBody>
          </p:sp>
        </p:grpSp>
        <p:sp>
          <p:nvSpPr>
            <p:cNvPr id="16" name="Rectangle 15" descr="User Network">
              <a:extLst>
                <a:ext uri="{FF2B5EF4-FFF2-40B4-BE49-F238E27FC236}">
                  <a16:creationId xmlns:a16="http://schemas.microsoft.com/office/drawing/2014/main" id="{DC86D0BF-F1CC-AAB6-47DF-8ECBDEB6B803}"/>
                </a:ext>
              </a:extLst>
            </p:cNvPr>
            <p:cNvSpPr/>
            <p:nvPr/>
          </p:nvSpPr>
          <p:spPr>
            <a:xfrm>
              <a:off x="821532" y="4424145"/>
              <a:ext cx="364332" cy="364332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2FDE364-4A24-A622-70A1-16538BEB6556}"/>
                </a:ext>
              </a:extLst>
            </p:cNvPr>
            <p:cNvGrpSpPr/>
            <p:nvPr/>
          </p:nvGrpSpPr>
          <p:grpSpPr>
            <a:xfrm>
              <a:off x="1386247" y="4275100"/>
              <a:ext cx="6767941" cy="662421"/>
              <a:chOff x="765097" y="3315219"/>
              <a:chExt cx="6767941" cy="662421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0598637-2BE6-C973-BD76-1ACF0D96F245}"/>
                  </a:ext>
                </a:extLst>
              </p:cNvPr>
              <p:cNvSpPr/>
              <p:nvPr/>
            </p:nvSpPr>
            <p:spPr>
              <a:xfrm>
                <a:off x="765097" y="3315219"/>
                <a:ext cx="6767941" cy="66242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3C28462-1111-C8DE-C6B9-D1AB0DE9C0FE}"/>
                  </a:ext>
                </a:extLst>
              </p:cNvPr>
              <p:cNvSpPr txBox="1"/>
              <p:nvPr/>
            </p:nvSpPr>
            <p:spPr>
              <a:xfrm>
                <a:off x="765097" y="3315219"/>
                <a:ext cx="6767941" cy="66242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0106" tIns="70106" rIns="70106" bIns="70106" numCol="1" spcCol="1270" anchor="ctr" anchorCtr="0">
                <a:noAutofit/>
              </a:bodyPr>
              <a:lstStyle/>
              <a:p>
                <a:pPr marL="0" lvl="0" indent="0" algn="l" defTabSz="8001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400" kern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Engage in real-time conversation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8045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Media—The Modern Megaphone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Often the first place people check for live updates on breaking news, projects, disasters, etc.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Social media allows you to: </a:t>
            </a:r>
          </a:p>
          <a:p>
            <a:pPr lvl="1"/>
            <a:r>
              <a:rPr lang="en-US" sz="2400" dirty="0"/>
              <a:t>Build public trust in your chapter</a:t>
            </a:r>
          </a:p>
          <a:p>
            <a:pPr lvl="1"/>
            <a:r>
              <a:rPr lang="en-US" sz="2400" dirty="0"/>
              <a:t>Raise your profile, demonstrate your influence</a:t>
            </a:r>
          </a:p>
          <a:p>
            <a:pPr lvl="1"/>
            <a:r>
              <a:rPr lang="en-US" sz="2400" dirty="0"/>
              <a:t>Broadcast your efforts to individuals, organizations, elected officials, companies, traditional media, etc.</a:t>
            </a:r>
          </a:p>
        </p:txBody>
      </p:sp>
    </p:spTree>
    <p:extLst>
      <p:ext uri="{BB962C8B-B14F-4D97-AF65-F5344CB8AC3E}">
        <p14:creationId xmlns:p14="http://schemas.microsoft.com/office/powerpoint/2010/main" val="3625457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Post on Social Media?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C19C2F0-8E71-0DE4-A615-EFDEA98BCF49}"/>
              </a:ext>
            </a:extLst>
          </p:cNvPr>
          <p:cNvGrpSpPr/>
          <p:nvPr/>
        </p:nvGrpSpPr>
        <p:grpSpPr>
          <a:xfrm>
            <a:off x="1100703" y="1333145"/>
            <a:ext cx="6942593" cy="3110822"/>
            <a:chOff x="1440832" y="1277655"/>
            <a:chExt cx="6262335" cy="258819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BF69015-6EC0-A413-8A2D-2C4FD731D378}"/>
                </a:ext>
              </a:extLst>
            </p:cNvPr>
            <p:cNvGrpSpPr/>
            <p:nvPr/>
          </p:nvGrpSpPr>
          <p:grpSpPr>
            <a:xfrm>
              <a:off x="3248955" y="1774912"/>
              <a:ext cx="385682" cy="91440"/>
              <a:chOff x="1812931" y="933685"/>
              <a:chExt cx="385682" cy="91440"/>
            </a:xfrm>
          </p:grpSpPr>
          <p:sp>
            <p:nvSpPr>
              <p:cNvPr id="52" name="Straight Connector 3">
                <a:extLst>
                  <a:ext uri="{FF2B5EF4-FFF2-40B4-BE49-F238E27FC236}">
                    <a16:creationId xmlns:a16="http://schemas.microsoft.com/office/drawing/2014/main" id="{67F9C5AE-6264-EAB8-7C81-F703A5888A95}"/>
                  </a:ext>
                </a:extLst>
              </p:cNvPr>
              <p:cNvSpPr/>
              <p:nvPr/>
            </p:nvSpPr>
            <p:spPr>
              <a:xfrm>
                <a:off x="1812931" y="933685"/>
                <a:ext cx="385682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85682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53" name="Straight Connector 4">
                <a:extLst>
                  <a:ext uri="{FF2B5EF4-FFF2-40B4-BE49-F238E27FC236}">
                    <a16:creationId xmlns:a16="http://schemas.microsoft.com/office/drawing/2014/main" id="{9D814966-A5B9-0BC6-F01E-0D770B8B8773}"/>
                  </a:ext>
                </a:extLst>
              </p:cNvPr>
              <p:cNvSpPr txBox="1"/>
              <p:nvPr/>
            </p:nvSpPr>
            <p:spPr>
              <a:xfrm>
                <a:off x="1995365" y="977323"/>
                <a:ext cx="20814" cy="41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1B6DAD2-CDAB-5AB6-07A5-8BC1D718A0C3}"/>
                </a:ext>
              </a:extLst>
            </p:cNvPr>
            <p:cNvGrpSpPr/>
            <p:nvPr/>
          </p:nvGrpSpPr>
          <p:grpSpPr>
            <a:xfrm>
              <a:off x="1440832" y="1277655"/>
              <a:ext cx="1809923" cy="1085954"/>
              <a:chOff x="4808" y="436428"/>
              <a:chExt cx="1809923" cy="1085954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258F67F7-428F-E317-C37F-A9A61D387D34}"/>
                  </a:ext>
                </a:extLst>
              </p:cNvPr>
              <p:cNvSpPr/>
              <p:nvPr/>
            </p:nvSpPr>
            <p:spPr>
              <a:xfrm>
                <a:off x="4808" y="436428"/>
                <a:ext cx="1809923" cy="1085954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58745D0-F77D-9317-C191-196644DE10F6}"/>
                  </a:ext>
                </a:extLst>
              </p:cNvPr>
              <p:cNvSpPr txBox="1"/>
              <p:nvPr/>
            </p:nvSpPr>
            <p:spPr>
              <a:xfrm>
                <a:off x="4808" y="436428"/>
                <a:ext cx="1809923" cy="10859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688" tIns="93093" rIns="88688" bIns="93093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600" kern="1200"/>
                  <a:t>Every day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0ADEB8A-3ED8-5972-6EAF-5C3A11A3D72A}"/>
                </a:ext>
              </a:extLst>
            </p:cNvPr>
            <p:cNvGrpSpPr/>
            <p:nvPr/>
          </p:nvGrpSpPr>
          <p:grpSpPr>
            <a:xfrm>
              <a:off x="5475161" y="1774912"/>
              <a:ext cx="385682" cy="91440"/>
              <a:chOff x="4039137" y="933685"/>
              <a:chExt cx="385682" cy="91440"/>
            </a:xfrm>
          </p:grpSpPr>
          <p:sp>
            <p:nvSpPr>
              <p:cNvPr id="48" name="Straight Connector 7">
                <a:extLst>
                  <a:ext uri="{FF2B5EF4-FFF2-40B4-BE49-F238E27FC236}">
                    <a16:creationId xmlns:a16="http://schemas.microsoft.com/office/drawing/2014/main" id="{18FD5F92-44DA-02D5-E238-34548A90B2D6}"/>
                  </a:ext>
                </a:extLst>
              </p:cNvPr>
              <p:cNvSpPr/>
              <p:nvPr/>
            </p:nvSpPr>
            <p:spPr>
              <a:xfrm>
                <a:off x="4039137" y="933685"/>
                <a:ext cx="385682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85682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9" name="Straight Connector 8">
                <a:extLst>
                  <a:ext uri="{FF2B5EF4-FFF2-40B4-BE49-F238E27FC236}">
                    <a16:creationId xmlns:a16="http://schemas.microsoft.com/office/drawing/2014/main" id="{613CB24B-9886-E8B3-FF98-AE252D9BD19F}"/>
                  </a:ext>
                </a:extLst>
              </p:cNvPr>
              <p:cNvSpPr txBox="1"/>
              <p:nvPr/>
            </p:nvSpPr>
            <p:spPr>
              <a:xfrm>
                <a:off x="4221571" y="977323"/>
                <a:ext cx="20814" cy="41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B04796E-DBDC-B1D1-396C-C95E0C6F422C}"/>
                </a:ext>
              </a:extLst>
            </p:cNvPr>
            <p:cNvGrpSpPr/>
            <p:nvPr/>
          </p:nvGrpSpPr>
          <p:grpSpPr>
            <a:xfrm>
              <a:off x="3667038" y="1277655"/>
              <a:ext cx="1809923" cy="1085954"/>
              <a:chOff x="2231014" y="436428"/>
              <a:chExt cx="1809923" cy="1085954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34F32BED-4F4D-0E6C-4655-DAAE51CB24C0}"/>
                  </a:ext>
                </a:extLst>
              </p:cNvPr>
              <p:cNvSpPr/>
              <p:nvPr/>
            </p:nvSpPr>
            <p:spPr>
              <a:xfrm>
                <a:off x="2231014" y="436428"/>
                <a:ext cx="1809923" cy="1085954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7A37B3-115C-C8C8-3D12-A40239E2B26A}"/>
                  </a:ext>
                </a:extLst>
              </p:cNvPr>
              <p:cNvSpPr txBox="1"/>
              <p:nvPr/>
            </p:nvSpPr>
            <p:spPr>
              <a:xfrm>
                <a:off x="2231014" y="436428"/>
                <a:ext cx="1809923" cy="10859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688" tIns="93093" rIns="88688" bIns="93093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600" kern="1200"/>
                  <a:t>Three times per week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6215258-B2A5-2761-3AC3-69925307013E}"/>
                </a:ext>
              </a:extLst>
            </p:cNvPr>
            <p:cNvGrpSpPr/>
            <p:nvPr/>
          </p:nvGrpSpPr>
          <p:grpSpPr>
            <a:xfrm>
              <a:off x="2345793" y="2361809"/>
              <a:ext cx="4452412" cy="385682"/>
              <a:chOff x="909769" y="1520582"/>
              <a:chExt cx="4452412" cy="385682"/>
            </a:xfrm>
          </p:grpSpPr>
          <p:sp>
            <p:nvSpPr>
              <p:cNvPr id="44" name="Straight Connector 11">
                <a:extLst>
                  <a:ext uri="{FF2B5EF4-FFF2-40B4-BE49-F238E27FC236}">
                    <a16:creationId xmlns:a16="http://schemas.microsoft.com/office/drawing/2014/main" id="{F48EE034-AD11-3622-951A-F4B6DCD204DA}"/>
                  </a:ext>
                </a:extLst>
              </p:cNvPr>
              <p:cNvSpPr/>
              <p:nvPr/>
            </p:nvSpPr>
            <p:spPr>
              <a:xfrm>
                <a:off x="909769" y="1520582"/>
                <a:ext cx="4452412" cy="38568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4452412" y="0"/>
                    </a:moveTo>
                    <a:lnTo>
                      <a:pt x="4452412" y="209941"/>
                    </a:lnTo>
                    <a:lnTo>
                      <a:pt x="0" y="209941"/>
                    </a:lnTo>
                    <a:lnTo>
                      <a:pt x="0" y="385682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5" name="Straight Connector 12">
                <a:extLst>
                  <a:ext uri="{FF2B5EF4-FFF2-40B4-BE49-F238E27FC236}">
                    <a16:creationId xmlns:a16="http://schemas.microsoft.com/office/drawing/2014/main" id="{7E58E5C6-DAC3-7668-0A1E-E2B8C2383931}"/>
                  </a:ext>
                </a:extLst>
              </p:cNvPr>
              <p:cNvSpPr txBox="1"/>
              <p:nvPr/>
            </p:nvSpPr>
            <p:spPr>
              <a:xfrm>
                <a:off x="3024180" y="1711342"/>
                <a:ext cx="223591" cy="41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6AEB524-7DD3-83F7-473F-7FFE1BC58522}"/>
                </a:ext>
              </a:extLst>
            </p:cNvPr>
            <p:cNvGrpSpPr/>
            <p:nvPr/>
          </p:nvGrpSpPr>
          <p:grpSpPr>
            <a:xfrm>
              <a:off x="5893244" y="1277655"/>
              <a:ext cx="1809923" cy="1085954"/>
              <a:chOff x="4457220" y="436428"/>
              <a:chExt cx="1809923" cy="1085954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563F2160-7F0C-2ECB-9B96-83ACEB83F892}"/>
                  </a:ext>
                </a:extLst>
              </p:cNvPr>
              <p:cNvSpPr/>
              <p:nvPr/>
            </p:nvSpPr>
            <p:spPr>
              <a:xfrm>
                <a:off x="4457220" y="436428"/>
                <a:ext cx="1809923" cy="1085954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CB3EEE5-4D9A-B6E3-D50F-988A8BFD5D0F}"/>
                  </a:ext>
                </a:extLst>
              </p:cNvPr>
              <p:cNvSpPr txBox="1"/>
              <p:nvPr/>
            </p:nvSpPr>
            <p:spPr>
              <a:xfrm>
                <a:off x="4457220" y="436428"/>
                <a:ext cx="1809923" cy="10859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688" tIns="93093" rIns="88688" bIns="93093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600" kern="1200"/>
                  <a:t>Two times per week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E937BFB-5351-8727-90E0-0402B8F6C3E7}"/>
                </a:ext>
              </a:extLst>
            </p:cNvPr>
            <p:cNvGrpSpPr/>
            <p:nvPr/>
          </p:nvGrpSpPr>
          <p:grpSpPr>
            <a:xfrm>
              <a:off x="3248955" y="3277148"/>
              <a:ext cx="385682" cy="91440"/>
              <a:chOff x="1812931" y="2435921"/>
              <a:chExt cx="385682" cy="91440"/>
            </a:xfrm>
          </p:grpSpPr>
          <p:sp>
            <p:nvSpPr>
              <p:cNvPr id="40" name="Straight Connector 15">
                <a:extLst>
                  <a:ext uri="{FF2B5EF4-FFF2-40B4-BE49-F238E27FC236}">
                    <a16:creationId xmlns:a16="http://schemas.microsoft.com/office/drawing/2014/main" id="{9E4487B2-E19A-FB70-A7D7-90221605DA9C}"/>
                  </a:ext>
                </a:extLst>
              </p:cNvPr>
              <p:cNvSpPr/>
              <p:nvPr/>
            </p:nvSpPr>
            <p:spPr>
              <a:xfrm>
                <a:off x="1812931" y="2435921"/>
                <a:ext cx="385682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85682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1" name="Straight Connector 16">
                <a:extLst>
                  <a:ext uri="{FF2B5EF4-FFF2-40B4-BE49-F238E27FC236}">
                    <a16:creationId xmlns:a16="http://schemas.microsoft.com/office/drawing/2014/main" id="{E2FEADE3-1D3D-B159-A5D3-E88A82DF120C}"/>
                  </a:ext>
                </a:extLst>
              </p:cNvPr>
              <p:cNvSpPr txBox="1"/>
              <p:nvPr/>
            </p:nvSpPr>
            <p:spPr>
              <a:xfrm>
                <a:off x="1995365" y="2479560"/>
                <a:ext cx="20814" cy="41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1FD1095-FABE-63EA-954B-FC86EC4A982D}"/>
                </a:ext>
              </a:extLst>
            </p:cNvPr>
            <p:cNvGrpSpPr/>
            <p:nvPr/>
          </p:nvGrpSpPr>
          <p:grpSpPr>
            <a:xfrm>
              <a:off x="1440832" y="2779891"/>
              <a:ext cx="1809923" cy="1085954"/>
              <a:chOff x="4808" y="1938664"/>
              <a:chExt cx="1809923" cy="1085954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C4293D2-0C55-971A-8D3B-8CD3793FE3E8}"/>
                  </a:ext>
                </a:extLst>
              </p:cNvPr>
              <p:cNvSpPr/>
              <p:nvPr/>
            </p:nvSpPr>
            <p:spPr>
              <a:xfrm>
                <a:off x="4808" y="1938664"/>
                <a:ext cx="1809923" cy="1085954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BC01977-8F5C-0314-3C9E-87A7D77587B1}"/>
                  </a:ext>
                </a:extLst>
              </p:cNvPr>
              <p:cNvSpPr txBox="1"/>
              <p:nvPr/>
            </p:nvSpPr>
            <p:spPr>
              <a:xfrm>
                <a:off x="4808" y="1938664"/>
                <a:ext cx="1809923" cy="10859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688" tIns="93093" rIns="88688" bIns="93093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600" kern="1200"/>
                  <a:t>Once a week 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1BCA0E5-DF76-E3F7-1125-7AA5D18FD99F}"/>
                </a:ext>
              </a:extLst>
            </p:cNvPr>
            <p:cNvGrpSpPr/>
            <p:nvPr/>
          </p:nvGrpSpPr>
          <p:grpSpPr>
            <a:xfrm>
              <a:off x="5475161" y="3277148"/>
              <a:ext cx="385682" cy="91440"/>
              <a:chOff x="4039137" y="2435921"/>
              <a:chExt cx="385682" cy="91440"/>
            </a:xfrm>
          </p:grpSpPr>
          <p:sp>
            <p:nvSpPr>
              <p:cNvPr id="36" name="Straight Connector 19">
                <a:extLst>
                  <a:ext uri="{FF2B5EF4-FFF2-40B4-BE49-F238E27FC236}">
                    <a16:creationId xmlns:a16="http://schemas.microsoft.com/office/drawing/2014/main" id="{16EBEB2B-03AB-8ACF-1151-D37565E23A5C}"/>
                  </a:ext>
                </a:extLst>
              </p:cNvPr>
              <p:cNvSpPr/>
              <p:nvPr/>
            </p:nvSpPr>
            <p:spPr>
              <a:xfrm>
                <a:off x="4039137" y="2435921"/>
                <a:ext cx="385682" cy="91440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45720"/>
                    </a:moveTo>
                    <a:lnTo>
                      <a:pt x="385682" y="45720"/>
                    </a:lnTo>
                  </a:path>
                </a:pathLst>
              </a:custGeom>
              <a:noFill/>
              <a:ln>
                <a:tailEnd type="arrow"/>
              </a:ln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7" name="Straight Connector 20">
                <a:extLst>
                  <a:ext uri="{FF2B5EF4-FFF2-40B4-BE49-F238E27FC236}">
                    <a16:creationId xmlns:a16="http://schemas.microsoft.com/office/drawing/2014/main" id="{D2616846-0134-CEA4-6862-9822D3081249}"/>
                  </a:ext>
                </a:extLst>
              </p:cNvPr>
              <p:cNvSpPr txBox="1"/>
              <p:nvPr/>
            </p:nvSpPr>
            <p:spPr>
              <a:xfrm>
                <a:off x="4221571" y="2479560"/>
                <a:ext cx="20814" cy="416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B5FDFAF-A04E-06B1-F34E-A0BB4BB1E9A3}"/>
                </a:ext>
              </a:extLst>
            </p:cNvPr>
            <p:cNvGrpSpPr/>
            <p:nvPr/>
          </p:nvGrpSpPr>
          <p:grpSpPr>
            <a:xfrm>
              <a:off x="3667038" y="2779891"/>
              <a:ext cx="1809923" cy="1085954"/>
              <a:chOff x="2231014" y="1938664"/>
              <a:chExt cx="1809923" cy="108595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DB86515-455D-0C75-B2D3-54B458DC8004}"/>
                  </a:ext>
                </a:extLst>
              </p:cNvPr>
              <p:cNvSpPr/>
              <p:nvPr/>
            </p:nvSpPr>
            <p:spPr>
              <a:xfrm>
                <a:off x="2231014" y="1938664"/>
                <a:ext cx="1809923" cy="1085954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EF8E50F-1852-CC3F-EE7B-E7D17FB33DB7}"/>
                  </a:ext>
                </a:extLst>
              </p:cNvPr>
              <p:cNvSpPr txBox="1"/>
              <p:nvPr/>
            </p:nvSpPr>
            <p:spPr>
              <a:xfrm>
                <a:off x="2231014" y="1938664"/>
                <a:ext cx="1809923" cy="10859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688" tIns="93093" rIns="88688" bIns="93093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600" kern="1200"/>
                  <a:t>Once a month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1D0B672-A382-0866-0247-76030E4AE14B}"/>
                </a:ext>
              </a:extLst>
            </p:cNvPr>
            <p:cNvGrpSpPr/>
            <p:nvPr/>
          </p:nvGrpSpPr>
          <p:grpSpPr>
            <a:xfrm>
              <a:off x="5893244" y="2779891"/>
              <a:ext cx="1809923" cy="1085954"/>
              <a:chOff x="4457220" y="1938664"/>
              <a:chExt cx="1809923" cy="1085954"/>
            </a:xfrm>
          </p:grpSpPr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AB5EE7B-F57A-A864-2062-05B77A7F2B4B}"/>
                  </a:ext>
                </a:extLst>
              </p:cNvPr>
              <p:cNvSpPr/>
              <p:nvPr/>
            </p:nvSpPr>
            <p:spPr>
              <a:xfrm>
                <a:off x="4457220" y="1938664"/>
                <a:ext cx="1809923" cy="1085954"/>
              </a:xfrm>
              <a:prstGeom prst="rect">
                <a:avLst/>
              </a:pr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83F2E1-8FAF-B092-ADEB-36B1C4307BBC}"/>
                  </a:ext>
                </a:extLst>
              </p:cNvPr>
              <p:cNvSpPr txBox="1"/>
              <p:nvPr/>
            </p:nvSpPr>
            <p:spPr>
              <a:xfrm>
                <a:off x="4457220" y="1938664"/>
                <a:ext cx="1809923" cy="10859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8688" tIns="93093" rIns="88688" bIns="93093" numCol="1" spcCol="1270" anchor="ctr" anchorCtr="0">
                <a:noAutofit/>
              </a:bodyPr>
              <a:lstStyle/>
              <a:p>
                <a:pPr marL="0" lvl="0" indent="0" algn="ctr" defTabSz="1155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2600" kern="1200"/>
                  <a:t>Never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7973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Getting Started on Social Media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Start by making a detailed one-month plan!</a:t>
            </a:r>
            <a:br>
              <a:rPr lang="en-US" dirty="0"/>
            </a:br>
            <a:endParaRPr lang="en-US" dirty="0"/>
          </a:p>
          <a:p>
            <a:r>
              <a:rPr lang="en-US" sz="2400" dirty="0"/>
              <a:t>Channels you plan to post </a:t>
            </a:r>
            <a:r>
              <a:rPr lang="en-US" sz="2400" i="1" dirty="0"/>
              <a:t>(Start with only a few)</a:t>
            </a:r>
          </a:p>
          <a:p>
            <a:r>
              <a:rPr lang="en-US" sz="2400" dirty="0"/>
              <a:t>Days of the week you plan to post</a:t>
            </a:r>
          </a:p>
          <a:p>
            <a:r>
              <a:rPr lang="en-US" sz="2400" dirty="0"/>
              <a:t>Number of times during a day you plan to post</a:t>
            </a:r>
          </a:p>
          <a:p>
            <a:r>
              <a:rPr lang="en-US" sz="2400" dirty="0"/>
              <a:t>Times</a:t>
            </a:r>
          </a:p>
          <a:p>
            <a:r>
              <a:rPr lang="en-US" sz="2400" dirty="0"/>
              <a:t>Topics</a:t>
            </a:r>
          </a:p>
          <a:p>
            <a:r>
              <a:rPr lang="en-US" sz="2400" dirty="0"/>
              <a:t>Pre-written captions</a:t>
            </a:r>
          </a:p>
        </p:txBody>
      </p:sp>
    </p:spTree>
    <p:extLst>
      <p:ext uri="{BB962C8B-B14F-4D97-AF65-F5344CB8AC3E}">
        <p14:creationId xmlns:p14="http://schemas.microsoft.com/office/powerpoint/2010/main" val="2345117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Media Content Calendar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FCA1CD-5188-0EEE-1D14-FD8CEA9359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924" y="922946"/>
            <a:ext cx="8362152" cy="422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61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APWA Hashtags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#PWX2023</a:t>
            </a:r>
          </a:p>
          <a:p>
            <a:r>
              <a:rPr lang="en-US" dirty="0"/>
              <a:t>#Show4Snow</a:t>
            </a:r>
          </a:p>
          <a:p>
            <a:r>
              <a:rPr lang="en-US" dirty="0"/>
              <a:t>#NPWW</a:t>
            </a:r>
          </a:p>
          <a:p>
            <a:r>
              <a:rPr lang="en-US" dirty="0"/>
              <a:t>#ConnectingTheWorldThroughPW</a:t>
            </a:r>
          </a:p>
          <a:p>
            <a:r>
              <a:rPr lang="en-US" dirty="0"/>
              <a:t>#Publicworks</a:t>
            </a:r>
          </a:p>
        </p:txBody>
      </p:sp>
      <p:pic>
        <p:nvPicPr>
          <p:cNvPr id="4" name="Picture 2" descr="Blue Hashtag Cloud - Purple Hashtag Cloud Pillow Case (400x400), Png Download">
            <a:extLst>
              <a:ext uri="{FF2B5EF4-FFF2-40B4-BE49-F238E27FC236}">
                <a16:creationId xmlns:a16="http://schemas.microsoft.com/office/drawing/2014/main" id="{9355E718-CE35-4888-4BF5-A70A1ADFF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25" y="377852"/>
            <a:ext cx="2760461" cy="270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B90D2CB-0ACE-9E54-A10F-DD094E9E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0221" y="3515166"/>
            <a:ext cx="3231048" cy="14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77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Connections with Quality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Pictures and videos</a:t>
            </a:r>
          </a:p>
          <a:p>
            <a:pPr lvl="1"/>
            <a:r>
              <a:rPr lang="en-US" sz="2400" i="1" dirty="0"/>
              <a:t>Fun Fact: People only retain 10% of auditory content. If an image is paired with that same information, people retain 65%.</a:t>
            </a:r>
          </a:p>
          <a:p>
            <a:r>
              <a:rPr lang="en-US" dirty="0"/>
              <a:t>Upcoming events</a:t>
            </a:r>
          </a:p>
          <a:p>
            <a:r>
              <a:rPr lang="en-US" dirty="0"/>
              <a:t>Tools and resources</a:t>
            </a:r>
          </a:p>
          <a:p>
            <a:r>
              <a:rPr lang="en-US" dirty="0"/>
              <a:t>Engaging in current, relevant discussions</a:t>
            </a:r>
          </a:p>
          <a:p>
            <a:r>
              <a:rPr lang="en-US" dirty="0"/>
              <a:t>Sharing relevant news</a:t>
            </a:r>
          </a:p>
          <a:p>
            <a:r>
              <a:rPr lang="en-US" dirty="0"/>
              <a:t>Contests/Challenges/etc.</a:t>
            </a:r>
          </a:p>
        </p:txBody>
      </p:sp>
    </p:spTree>
    <p:extLst>
      <p:ext uri="{BB962C8B-B14F-4D97-AF65-F5344CB8AC3E}">
        <p14:creationId xmlns:p14="http://schemas.microsoft.com/office/powerpoint/2010/main" val="42462201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BREAKOUT!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 your breakout rooms, discuss the following: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What does your chapter’s social media efforts look like currently?</a:t>
            </a:r>
          </a:p>
          <a:p>
            <a:r>
              <a:rPr lang="en-US" dirty="0"/>
              <a:t>What processes does your chapter have in place for social media management (personnel, software, etc.)</a:t>
            </a:r>
          </a:p>
          <a:p>
            <a:r>
              <a:rPr lang="en-US" dirty="0"/>
              <a:t>Do you have any tips/tricks/resources that your chapter uses for social media that you’d like to share?</a:t>
            </a:r>
          </a:p>
        </p:txBody>
      </p:sp>
    </p:spTree>
    <p:extLst>
      <p:ext uri="{BB962C8B-B14F-4D97-AF65-F5344CB8AC3E}">
        <p14:creationId xmlns:p14="http://schemas.microsoft.com/office/powerpoint/2010/main" val="3785909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143125"/>
            <a:ext cx="9144000" cy="857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Post-Breakout Discussion</a:t>
            </a:r>
          </a:p>
        </p:txBody>
      </p:sp>
    </p:spTree>
    <p:extLst>
      <p:ext uri="{BB962C8B-B14F-4D97-AF65-F5344CB8AC3E}">
        <p14:creationId xmlns:p14="http://schemas.microsoft.com/office/powerpoint/2010/main" val="27586665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Image result for questions?">
            <a:extLst>
              <a:ext uri="{FF2B5EF4-FFF2-40B4-BE49-F238E27FC236}">
                <a16:creationId xmlns:a16="http://schemas.microsoft.com/office/drawing/2014/main" id="{35EA7C4F-492C-DADB-1C6B-5B0BB2154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74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Chapter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Membership: recruitment and retention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Strengthen relationships with your members</a:t>
            </a:r>
            <a:br>
              <a:rPr lang="en-US" dirty="0"/>
            </a:br>
            <a:endParaRPr lang="en-US" dirty="0"/>
          </a:p>
          <a:p>
            <a:r>
              <a:rPr lang="en-US" dirty="0"/>
              <a:t>Drive attendance for chapter events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Revenues/fundraising</a:t>
            </a:r>
            <a:br>
              <a:rPr lang="en-US" dirty="0"/>
            </a:br>
            <a:endParaRPr lang="en-US" dirty="0"/>
          </a:p>
          <a:p>
            <a:r>
              <a:rPr lang="en-US" dirty="0"/>
              <a:t>Deliver content and experiences</a:t>
            </a:r>
          </a:p>
        </p:txBody>
      </p:sp>
    </p:spTree>
    <p:extLst>
      <p:ext uri="{BB962C8B-B14F-4D97-AF65-F5344CB8AC3E}">
        <p14:creationId xmlns:p14="http://schemas.microsoft.com/office/powerpoint/2010/main" val="60250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Chapter Marketing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6496164-AB36-6F55-B575-7A2EA8A3E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49" y="1877995"/>
            <a:ext cx="3312348" cy="1584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Chapter</a:t>
            </a:r>
            <a:br>
              <a:rPr lang="en-US" sz="4400" b="1" dirty="0"/>
            </a:br>
            <a:r>
              <a:rPr lang="en-US" sz="4400" b="1" dirty="0"/>
              <a:t>Leaders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663D497D-53AB-9938-71FA-C2DE4002F154}"/>
              </a:ext>
            </a:extLst>
          </p:cNvPr>
          <p:cNvSpPr txBox="1">
            <a:spLocks/>
          </p:cNvSpPr>
          <p:nvPr/>
        </p:nvSpPr>
        <p:spPr>
          <a:xfrm>
            <a:off x="6315343" y="1873739"/>
            <a:ext cx="2726108" cy="1742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000" kern="1200">
                <a:solidFill>
                  <a:schemeClr val="tx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2">
                    <a:lumMod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/>
              <a:t>Chapter</a:t>
            </a:r>
            <a:br>
              <a:rPr lang="en-US" sz="4400" b="1" dirty="0"/>
            </a:br>
            <a:r>
              <a:rPr lang="en-US" sz="4400" b="1" dirty="0"/>
              <a:t>Members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ADD51528-B9EC-57BB-97A4-1C2F9AC7F9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7538">
            <a:off x="2458551" y="1324598"/>
            <a:ext cx="3849421" cy="269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45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“Big 3” in Chapter Marketing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Chapter Website</a:t>
            </a:r>
            <a:br>
              <a:rPr lang="en-US" dirty="0"/>
            </a:br>
            <a:endParaRPr lang="en-US" dirty="0"/>
          </a:p>
          <a:p>
            <a:r>
              <a:rPr lang="en-US" dirty="0"/>
              <a:t>Email</a:t>
            </a:r>
            <a:br>
              <a:rPr lang="en-US" dirty="0"/>
            </a:br>
            <a:endParaRPr lang="en-US" dirty="0"/>
          </a:p>
          <a:p>
            <a:r>
              <a:rPr lang="en-US" dirty="0"/>
              <a:t>Social Media</a:t>
            </a:r>
          </a:p>
        </p:txBody>
      </p:sp>
      <p:pic>
        <p:nvPicPr>
          <p:cNvPr id="4" name="Picture 2" descr="Remembering Why the Big 3 Chose Miami and Not Another NBA City | Bleacher  Report | Latest News, Videos and Highlights">
            <a:extLst>
              <a:ext uri="{FF2B5EF4-FFF2-40B4-BE49-F238E27FC236}">
                <a16:creationId xmlns:a16="http://schemas.microsoft.com/office/drawing/2014/main" id="{537CD7E9-880B-E97F-929D-9F924DA17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67470"/>
            <a:ext cx="4003705" cy="26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793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95DCD2F4-3EB0-8C21-5047-3B143E00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3"/>
            <a:ext cx="9144000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206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Website = Your First Impression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to make a good first impression:</a:t>
            </a:r>
            <a:br>
              <a:rPr lang="en-US" dirty="0"/>
            </a:br>
            <a:endParaRPr lang="en-US" dirty="0"/>
          </a:p>
          <a:p>
            <a:r>
              <a:rPr lang="en-US" dirty="0"/>
              <a:t>Headlines</a:t>
            </a:r>
          </a:p>
          <a:p>
            <a:r>
              <a:rPr lang="en-US" dirty="0"/>
              <a:t>Photos</a:t>
            </a:r>
          </a:p>
          <a:p>
            <a:r>
              <a:rPr lang="en-US" dirty="0"/>
              <a:t>Copy</a:t>
            </a:r>
          </a:p>
          <a:p>
            <a:r>
              <a:rPr lang="en-US" dirty="0"/>
              <a:t>Updates/Relevancy</a:t>
            </a:r>
          </a:p>
          <a:p>
            <a:r>
              <a:rPr lang="en-US" dirty="0"/>
              <a:t>Calendar</a:t>
            </a:r>
          </a:p>
          <a:p>
            <a:r>
              <a:rPr lang="en-US" dirty="0"/>
              <a:t>Contact information</a:t>
            </a:r>
          </a:p>
        </p:txBody>
      </p:sp>
      <p:pic>
        <p:nvPicPr>
          <p:cNvPr id="5" name="Picture 2" descr="Freshers&amp;#39; week: how to make a good first impression">
            <a:extLst>
              <a:ext uri="{FF2B5EF4-FFF2-40B4-BE49-F238E27FC236}">
                <a16:creationId xmlns:a16="http://schemas.microsoft.com/office/drawing/2014/main" id="{DE5D398C-AFEA-C87D-EDA1-86536F625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547" y="2118856"/>
            <a:ext cx="3034053" cy="202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216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Best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images and video everywhere you can</a:t>
            </a:r>
          </a:p>
          <a:p>
            <a:pPr lvl="1"/>
            <a:r>
              <a:rPr lang="en-US" dirty="0"/>
              <a:t>Images = +25% open rate</a:t>
            </a:r>
          </a:p>
          <a:p>
            <a:pPr lvl="1"/>
            <a:r>
              <a:rPr lang="en-US" dirty="0"/>
              <a:t>Videos = +50% open rate</a:t>
            </a:r>
            <a:br>
              <a:rPr lang="en-US" dirty="0"/>
            </a:br>
            <a:endParaRPr lang="en-US" dirty="0"/>
          </a:p>
          <a:p>
            <a:r>
              <a:rPr lang="en-US" dirty="0"/>
              <a:t>Spend time writing a quality subject line</a:t>
            </a:r>
            <a:br>
              <a:rPr lang="en-US" dirty="0"/>
            </a:br>
            <a:endParaRPr lang="en-US" dirty="0"/>
          </a:p>
          <a:p>
            <a:r>
              <a:rPr lang="en-US" dirty="0"/>
              <a:t>Time it right</a:t>
            </a:r>
          </a:p>
          <a:p>
            <a:pPr lvl="1"/>
            <a:r>
              <a:rPr lang="en-US" dirty="0"/>
              <a:t>Tuesday-Thursday at noon</a:t>
            </a:r>
          </a:p>
          <a:p>
            <a:pPr lvl="1"/>
            <a:r>
              <a:rPr lang="en-US" dirty="0"/>
              <a:t>Sunday???</a:t>
            </a:r>
          </a:p>
        </p:txBody>
      </p:sp>
    </p:spTree>
    <p:extLst>
      <p:ext uri="{BB962C8B-B14F-4D97-AF65-F5344CB8AC3E}">
        <p14:creationId xmlns:p14="http://schemas.microsoft.com/office/powerpoint/2010/main" val="1448757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Best Practices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up with your lists</a:t>
            </a:r>
          </a:p>
          <a:p>
            <a:r>
              <a:rPr lang="en-US" dirty="0"/>
              <a:t>Get personal</a:t>
            </a:r>
          </a:p>
          <a:p>
            <a:r>
              <a:rPr lang="en-US" dirty="0"/>
              <a:t>Know your audience</a:t>
            </a:r>
          </a:p>
          <a:p>
            <a:r>
              <a:rPr lang="en-US" dirty="0"/>
              <a:t>Use clear and concise CTAs</a:t>
            </a:r>
          </a:p>
          <a:p>
            <a:r>
              <a:rPr lang="en-US" dirty="0"/>
              <a:t>Be relevant and timely</a:t>
            </a:r>
          </a:p>
          <a:p>
            <a:r>
              <a:rPr lang="en-US" dirty="0"/>
              <a:t>Edit and proofread; Short &amp; sweet</a:t>
            </a:r>
          </a:p>
          <a:p>
            <a:r>
              <a:rPr lang="en-US" dirty="0"/>
              <a:t>Test everything… Then test it again</a:t>
            </a:r>
          </a:p>
          <a:p>
            <a:r>
              <a:rPr lang="en-US" dirty="0"/>
              <a:t>Measure your results</a:t>
            </a:r>
          </a:p>
        </p:txBody>
      </p:sp>
      <p:pic>
        <p:nvPicPr>
          <p:cNvPr id="4" name="Picture 2" descr="4 Myths About Using a Branded Email for Business - Verisign Blog">
            <a:extLst>
              <a:ext uri="{FF2B5EF4-FFF2-40B4-BE49-F238E27FC236}">
                <a16:creationId xmlns:a16="http://schemas.microsoft.com/office/drawing/2014/main" id="{9B86B0C7-5037-D8EA-A4EA-2F40AB4AA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744" y="1289575"/>
            <a:ext cx="2883226" cy="191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5754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673</Words>
  <Application>Microsoft Office PowerPoint</Application>
  <PresentationFormat>On-screen Show (16:9)</PresentationFormat>
  <Paragraphs>134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Chapter Communications</vt:lpstr>
      <vt:lpstr>Why do members join APWA?</vt:lpstr>
      <vt:lpstr>The Importance of Chapter Marketing</vt:lpstr>
      <vt:lpstr>Chapter Marketing</vt:lpstr>
      <vt:lpstr>The “Big 3” in Chapter Marketing</vt:lpstr>
      <vt:lpstr>PowerPoint Presentation</vt:lpstr>
      <vt:lpstr>Chapter Website = Your First Impression</vt:lpstr>
      <vt:lpstr>Email Best Practices</vt:lpstr>
      <vt:lpstr>Email Best Practices (cont.)</vt:lpstr>
      <vt:lpstr>APWA Email Resources</vt:lpstr>
      <vt:lpstr>Third Party Email Platforms</vt:lpstr>
      <vt:lpstr>Sample Event Marketing Campaign</vt:lpstr>
      <vt:lpstr>Sample Event Marketing Campaign</vt:lpstr>
      <vt:lpstr>Email Resources: HubSpot</vt:lpstr>
      <vt:lpstr>Email Resources: Canva</vt:lpstr>
      <vt:lpstr>Email Resources: Adobe Express</vt:lpstr>
      <vt:lpstr>Email Resources: ReallyGoodEmails.com</vt:lpstr>
      <vt:lpstr>Email Resources: Free Stock Photos</vt:lpstr>
      <vt:lpstr>Social Media</vt:lpstr>
      <vt:lpstr>The Importance of Chapter Social Media</vt:lpstr>
      <vt:lpstr>Social Media—The Modern Megaphone</vt:lpstr>
      <vt:lpstr>When to Post on Social Media?</vt:lpstr>
      <vt:lpstr>Getting Started on Social Media</vt:lpstr>
      <vt:lpstr>Social Media Content Calendar</vt:lpstr>
      <vt:lpstr>APWA Hashtags</vt:lpstr>
      <vt:lpstr>Create Connections with Quality Content</vt:lpstr>
      <vt:lpstr>BREAKOUT!</vt:lpstr>
      <vt:lpstr>Post-Breakout Discussion</vt:lpstr>
      <vt:lpstr>PowerPoint Presentation</vt:lpstr>
    </vt:vector>
  </TitlesOfParts>
  <Company>APWA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Thompson</dc:creator>
  <cp:lastModifiedBy>Jared Shilhanek</cp:lastModifiedBy>
  <cp:revision>17</cp:revision>
  <dcterms:created xsi:type="dcterms:W3CDTF">2020-07-02T12:41:49Z</dcterms:created>
  <dcterms:modified xsi:type="dcterms:W3CDTF">2023-03-13T18:20:08Z</dcterms:modified>
</cp:coreProperties>
</file>