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763" r:id="rId2"/>
    <p:sldId id="772" r:id="rId3"/>
    <p:sldId id="773" r:id="rId4"/>
    <p:sldId id="775" r:id="rId5"/>
    <p:sldId id="774" r:id="rId6"/>
  </p:sldIdLst>
  <p:sldSz cx="10972800" cy="8229600" type="B4JIS"/>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2880" userDrawn="1">
          <p15:clr>
            <a:srgbClr val="A4A3A4"/>
          </p15:clr>
        </p15:guide>
        <p15:guide id="3" orient="horz" pos="3816" userDrawn="1">
          <p15:clr>
            <a:srgbClr val="A4A3A4"/>
          </p15:clr>
        </p15:guide>
        <p15:guide id="4" pos="5232" userDrawn="1">
          <p15:clr>
            <a:srgbClr val="A4A3A4"/>
          </p15:clr>
        </p15:guide>
        <p15:guide id="5" pos="5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C04F03-5520-5570-E690-C4C3BB9034E6}" name="Christopher Johnson" initials="CJ" userId="S::cjohnson@nationaljournal.com::7230f5ac-c275-458b-85db-656889771337" providerId="AD"/>
  <p188:author id="{76DB6B77-E5E7-AB03-FDB8-12CEBFFD15FA}" name="Emily Orem" initials="EO" userId="S::eorem@nationaljournal.com::93e32511-b4af-4ac2-b3d6-8345ccc055a6" providerId="AD"/>
  <p188:author id="{83FA958C-1474-B61F-522C-277A9A270DC1}" name="Mark Shade" initials="MS" userId="d51f500797094955" providerId="Windows Live"/>
  <p188:author id="{881770A4-B1E1-25ED-8A24-3783E8B99A4E}" name="Jessica Coghlan" initials="JC" userId="S::jcoghlan@nationaljournal.com::cede88b5-fdc0-4654-9140-2bce6a98efa5" providerId="AD"/>
  <p188:author id="{CED0BCCB-E31A-2A2B-063B-BDF44917B438}" name="Jaylen Joseph" initials="JJ" userId="S::jjoseph@nationaljournal.com::8e953d74-b6f9-4ba1-9f7e-794853ff6c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anton, Sara" initials="SS" lastIdx="1" clrIdx="0">
    <p:extLst>
      <p:ext uri="{19B8F6BF-5375-455C-9EA6-DF929625EA0E}">
        <p15:presenceInfo xmlns:p15="http://schemas.microsoft.com/office/powerpoint/2012/main" userId="S::sstanton@nationaljournal.com::7241a462-0b3c-41c5-a928-a84612ae41e9" providerId="AD"/>
      </p:ext>
    </p:extLst>
  </p:cmAuthor>
  <p:cmAuthor id="2" name="Stublen, Daniel" initials="SD" lastIdx="32" clrIdx="1">
    <p:extLst>
      <p:ext uri="{19B8F6BF-5375-455C-9EA6-DF929625EA0E}">
        <p15:presenceInfo xmlns:p15="http://schemas.microsoft.com/office/powerpoint/2012/main" userId="Stublen, Daniel" providerId="None"/>
      </p:ext>
    </p:extLst>
  </p:cmAuthor>
  <p:cmAuthor id="3" name="Kim, Gina" initials="GK" lastIdx="32" clrIdx="2">
    <p:extLst>
      <p:ext uri="{19B8F6BF-5375-455C-9EA6-DF929625EA0E}">
        <p15:presenceInfo xmlns:p15="http://schemas.microsoft.com/office/powerpoint/2012/main" userId="Kim, G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9F8F"/>
    <a:srgbClr val="FF5739"/>
    <a:srgbClr val="0380E3"/>
    <a:srgbClr val="D8D9D9"/>
    <a:srgbClr val="BABBBA"/>
    <a:srgbClr val="6F2DBE"/>
    <a:srgbClr val="D9D9D9"/>
    <a:srgbClr val="D0E6D3"/>
    <a:srgbClr val="FFBF04"/>
    <a:srgbClr val="E72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87410" autoAdjust="0"/>
  </p:normalViewPr>
  <p:slideViewPr>
    <p:cSldViewPr snapToGrid="0" snapToObjects="1">
      <p:cViewPr varScale="1">
        <p:scale>
          <a:sx n="93" d="100"/>
          <a:sy n="93" d="100"/>
        </p:scale>
        <p:origin x="1914" y="102"/>
      </p:cViewPr>
      <p:guideLst>
        <p:guide orient="horz" pos="504"/>
        <p:guide pos="2880"/>
        <p:guide orient="horz" pos="3816"/>
        <p:guide pos="5232"/>
        <p:guide pos="528"/>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41" d="100"/>
          <a:sy n="141" d="100"/>
        </p:scale>
        <p:origin x="220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873BD6-6CC6-2040-B637-15C179B1BA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0B3DBC-5891-C948-9BE0-CE21ECCC17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3D0BA3-1219-F547-BB5E-8906895AC2DE}" type="datetimeFigureOut">
              <a:rPr lang="en-US" smtClean="0"/>
              <a:t>11/26/2024</a:t>
            </a:fld>
            <a:endParaRPr lang="en-US"/>
          </a:p>
        </p:txBody>
      </p:sp>
      <p:sp>
        <p:nvSpPr>
          <p:cNvPr id="4" name="Footer Placeholder 3">
            <a:extLst>
              <a:ext uri="{FF2B5EF4-FFF2-40B4-BE49-F238E27FC236}">
                <a16:creationId xmlns:a16="http://schemas.microsoft.com/office/drawing/2014/main" id="{1B8C7775-7773-774D-B7AC-C6CE98DEE6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D14F4C-0C9A-894A-A9D3-F9C1F25866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48E6F7-7B19-4D4C-81C5-94730804F39C}" type="slidenum">
              <a:rPr lang="en-US" smtClean="0"/>
              <a:t>‹#›</a:t>
            </a:fld>
            <a:endParaRPr lang="en-US"/>
          </a:p>
        </p:txBody>
      </p:sp>
    </p:spTree>
    <p:extLst>
      <p:ext uri="{BB962C8B-B14F-4D97-AF65-F5344CB8AC3E}">
        <p14:creationId xmlns:p14="http://schemas.microsoft.com/office/powerpoint/2010/main" val="794902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56A895-E28A-C74E-91A1-6A907B79E289}" type="datetimeFigureOut">
              <a:rPr lang="en-US" smtClean="0"/>
              <a:t>11/25/2024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8D6BE-06C7-9D44-B1ED-3695FD14EDEE}" type="slidenum">
              <a:rPr lang="en-US" smtClean="0"/>
              <a:t>‹#›</a:t>
            </a:fld>
            <a:endParaRPr lang="en-US"/>
          </a:p>
        </p:txBody>
      </p:sp>
    </p:spTree>
    <p:extLst>
      <p:ext uri="{BB962C8B-B14F-4D97-AF65-F5344CB8AC3E}">
        <p14:creationId xmlns:p14="http://schemas.microsoft.com/office/powerpoint/2010/main" val="307834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err="1"/>
              <a:t>Amudalat</a:t>
            </a:r>
            <a:r>
              <a:rPr lang="en-US" dirty="0"/>
              <a:t> </a:t>
            </a:r>
            <a:r>
              <a:rPr lang="en-US" dirty="0" err="1"/>
              <a:t>Ajasa</a:t>
            </a:r>
            <a:r>
              <a:rPr lang="en-US" dirty="0"/>
              <a:t>, “In a landmark move, EPA requires removal of all US lead pipes in a decade,” </a:t>
            </a:r>
            <a:r>
              <a:rPr lang="en-US" i="1" dirty="0"/>
              <a:t>Washington Post</a:t>
            </a:r>
            <a:r>
              <a:rPr lang="en-US" i="0" dirty="0"/>
              <a:t>, October 8, 2024, https://www.washingtonpost.com/climate-solutions/2024/10/08/epa-lead-pipe-removal-rule-drinking-water/</a:t>
            </a:r>
            <a:endParaRPr lang="en-US" dirty="0"/>
          </a:p>
        </p:txBody>
      </p:sp>
      <p:sp>
        <p:nvSpPr>
          <p:cNvPr id="4" name="Slide Number Placeholder 3"/>
          <p:cNvSpPr>
            <a:spLocks noGrp="1"/>
          </p:cNvSpPr>
          <p:nvPr>
            <p:ph type="sldNum" sz="quarter" idx="5"/>
          </p:nvPr>
        </p:nvSpPr>
        <p:spPr/>
        <p:txBody>
          <a:bodyPr/>
          <a:lstStyle/>
          <a:p>
            <a:fld id="{0518D6BE-06C7-9D44-B1ED-3695FD14EDEE}" type="slidenum">
              <a:rPr lang="en-US" smtClean="0"/>
              <a:t>2</a:t>
            </a:fld>
            <a:endParaRPr lang="en-US"/>
          </a:p>
        </p:txBody>
      </p:sp>
    </p:spTree>
    <p:extLst>
      <p:ext uri="{BB962C8B-B14F-4D97-AF65-F5344CB8AC3E}">
        <p14:creationId xmlns:p14="http://schemas.microsoft.com/office/powerpoint/2010/main" val="1105059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err="1"/>
              <a:t>Amudalat</a:t>
            </a:r>
            <a:r>
              <a:rPr lang="en-US" dirty="0"/>
              <a:t> </a:t>
            </a:r>
            <a:r>
              <a:rPr lang="en-US" dirty="0" err="1"/>
              <a:t>Ajasa</a:t>
            </a:r>
            <a:r>
              <a:rPr lang="en-US" dirty="0"/>
              <a:t>, “In a landmark move, EPA requires removal of all US lead pipes in a decade,” </a:t>
            </a:r>
            <a:r>
              <a:rPr lang="en-US" i="1" dirty="0"/>
              <a:t>Washington Post</a:t>
            </a:r>
            <a:r>
              <a:rPr lang="en-US" i="0" dirty="0"/>
              <a:t>, October 8, 2024, https://www.washingtonpost.com/climate-solutions/2024/10/08/epa-lead-pipe-removal-rule-drinking-water/</a:t>
            </a:r>
          </a:p>
          <a:p>
            <a:endParaRPr lang="en-US" i="0" dirty="0"/>
          </a:p>
          <a:p>
            <a:r>
              <a:rPr lang="en-US" dirty="0"/>
              <a:t>“Biden-Harris Administration Issues Final Rule Requiring Replacement of Lead Pipes Within 10 Years, Announces Funding to Provide Clean Water to Schools and Homes,” EPA, October 8, 2024, https://www.epa.gov/newsreleases/biden-harris-administration-issues-final-rule-requiring-replacement-lead-pipes-within#:~:text=WASHINGTON%20%E2%80%93%20Today%2C%20October%208%2C,lead%20pipes%20within%2010%20years.</a:t>
            </a:r>
          </a:p>
          <a:p>
            <a:endParaRPr lang="en-US" dirty="0"/>
          </a:p>
          <a:p>
            <a:r>
              <a:rPr lang="en-US" dirty="0"/>
              <a:t>“FACT SHEET: Biden-⁠Harris Administration Strengthens Standards to Protect Millions from Exposure to Lead Paint Dust, Announces New Actions to Address Toxic Lead Exposure,” The White House, October 24, 2024, https://www.whitehouse.gov/briefing-room/statements-releases/2024/10/24/fact-sheet-biden-harris-administration-strengthens-standards-to-protect-millions-from-exposure-to-lead-paint-dust-announces-new-actions-to-address-toxic-lead-exposure/</a:t>
            </a:r>
          </a:p>
          <a:p>
            <a:endParaRPr lang="en-US" dirty="0"/>
          </a:p>
          <a:p>
            <a:r>
              <a:rPr lang="en-US" dirty="0"/>
              <a:t>“Lead poisoning,” </a:t>
            </a:r>
            <a:r>
              <a:rPr lang="en-US" i="0" dirty="0"/>
              <a:t>World Health Organization, September 27, 2024, https://www.who.int/news-room/fact-sheets/detail/lead-poisoning-and-health</a:t>
            </a:r>
            <a:endParaRPr lang="en-US" dirty="0"/>
          </a:p>
          <a:p>
            <a:endParaRPr lang="en-US" dirty="0"/>
          </a:p>
        </p:txBody>
      </p:sp>
      <p:sp>
        <p:nvSpPr>
          <p:cNvPr id="4" name="Slide Number Placeholder 3"/>
          <p:cNvSpPr>
            <a:spLocks noGrp="1"/>
          </p:cNvSpPr>
          <p:nvPr>
            <p:ph type="sldNum" sz="quarter" idx="5"/>
          </p:nvPr>
        </p:nvSpPr>
        <p:spPr/>
        <p:txBody>
          <a:bodyPr/>
          <a:lstStyle/>
          <a:p>
            <a:fld id="{0518D6BE-06C7-9D44-B1ED-3695FD14EDEE}" type="slidenum">
              <a:rPr lang="en-US" smtClean="0"/>
              <a:t>3</a:t>
            </a:fld>
            <a:endParaRPr lang="en-US"/>
          </a:p>
        </p:txBody>
      </p:sp>
    </p:spTree>
    <p:extLst>
      <p:ext uri="{BB962C8B-B14F-4D97-AF65-F5344CB8AC3E}">
        <p14:creationId xmlns:p14="http://schemas.microsoft.com/office/powerpoint/2010/main" val="280414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Lead Water Pipes: New NRDC Map Shows the Hot Spots in Every State,” </a:t>
            </a:r>
            <a:r>
              <a:rPr lang="en-US" i="1" dirty="0"/>
              <a:t>NRDC</a:t>
            </a:r>
            <a:r>
              <a:rPr lang="en-US" i="0" dirty="0"/>
              <a:t>, September 15, 2024, https://www.nrdc.org/resources/lead-pipes-are-widespread-and-used-every-state</a:t>
            </a:r>
            <a:endParaRPr lang="en-US" dirty="0"/>
          </a:p>
        </p:txBody>
      </p:sp>
      <p:sp>
        <p:nvSpPr>
          <p:cNvPr id="4" name="Slide Number Placeholder 3"/>
          <p:cNvSpPr>
            <a:spLocks noGrp="1"/>
          </p:cNvSpPr>
          <p:nvPr>
            <p:ph type="sldNum" sz="quarter" idx="5"/>
          </p:nvPr>
        </p:nvSpPr>
        <p:spPr/>
        <p:txBody>
          <a:bodyPr/>
          <a:lstStyle/>
          <a:p>
            <a:fld id="{0518D6BE-06C7-9D44-B1ED-3695FD14EDEE}" type="slidenum">
              <a:rPr lang="en-US" smtClean="0"/>
              <a:t>4</a:t>
            </a:fld>
            <a:endParaRPr lang="en-US"/>
          </a:p>
        </p:txBody>
      </p:sp>
    </p:spTree>
    <p:extLst>
      <p:ext uri="{BB962C8B-B14F-4D97-AF65-F5344CB8AC3E}">
        <p14:creationId xmlns:p14="http://schemas.microsoft.com/office/powerpoint/2010/main" val="112444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Jay Landers, “US EPA proposes 10-year deadline to remove lead service lines,” American Society of Civil Engineers, January 16, 2024, https://www.asce.org/publications-and-news/civil-engineering-source/civil-engineering-magazine/article/2024/01/us-epa-proposes-10-year-deadline-to-remove-lead-service-lines</a:t>
            </a:r>
          </a:p>
          <a:p>
            <a:endParaRPr lang="en-US" dirty="0"/>
          </a:p>
          <a:p>
            <a:r>
              <a:rPr lang="en-US" dirty="0" err="1"/>
              <a:t>Amudalat</a:t>
            </a:r>
            <a:r>
              <a:rPr lang="en-US" dirty="0"/>
              <a:t> </a:t>
            </a:r>
            <a:r>
              <a:rPr lang="en-US" dirty="0" err="1"/>
              <a:t>Ajasa</a:t>
            </a:r>
            <a:r>
              <a:rPr lang="en-US" dirty="0"/>
              <a:t>, “In a landmark move, EPA requires removal of all US lead pipes in a decade,” </a:t>
            </a:r>
            <a:r>
              <a:rPr lang="en-US" i="1" dirty="0"/>
              <a:t>Washington Post</a:t>
            </a:r>
            <a:r>
              <a:rPr lang="en-US" i="0" dirty="0"/>
              <a:t>, October 8, 2024, https://www.washingtonpost.com/climate-solutions/2024/10/08/epa-lead-pipe-removal-rule-drinking-water/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“Finding Lead Water Pipes: New NRDC Map Shows the Hot Spots in Every State,” </a:t>
            </a:r>
            <a:r>
              <a:rPr lang="en-US" i="1" dirty="0"/>
              <a:t>NRDC</a:t>
            </a:r>
            <a:r>
              <a:rPr lang="en-US" i="0" dirty="0"/>
              <a:t>, September 15, 2024, https://www.nrdc.org/resources/lead-pipes-are-widespread-and-used-every-state</a:t>
            </a:r>
            <a:endParaRPr lang="en-US" dirty="0"/>
          </a:p>
          <a:p>
            <a:endParaRPr lang="en-US" dirty="0"/>
          </a:p>
        </p:txBody>
      </p:sp>
      <p:sp>
        <p:nvSpPr>
          <p:cNvPr id="4" name="Slide Number Placeholder 3"/>
          <p:cNvSpPr>
            <a:spLocks noGrp="1"/>
          </p:cNvSpPr>
          <p:nvPr>
            <p:ph type="sldNum" sz="quarter" idx="5"/>
          </p:nvPr>
        </p:nvSpPr>
        <p:spPr/>
        <p:txBody>
          <a:bodyPr/>
          <a:lstStyle/>
          <a:p>
            <a:fld id="{0518D6BE-06C7-9D44-B1ED-3695FD14EDEE}" type="slidenum">
              <a:rPr lang="en-US" smtClean="0"/>
              <a:t>5</a:t>
            </a:fld>
            <a:endParaRPr lang="en-US"/>
          </a:p>
        </p:txBody>
      </p:sp>
    </p:spTree>
    <p:extLst>
      <p:ext uri="{BB962C8B-B14F-4D97-AF65-F5344CB8AC3E}">
        <p14:creationId xmlns:p14="http://schemas.microsoft.com/office/powerpoint/2010/main" val="370217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PWA_PPT_SMALL1.jpg">
            <a:extLst>
              <a:ext uri="{FF2B5EF4-FFF2-40B4-BE49-F238E27FC236}">
                <a16:creationId xmlns:a16="http://schemas.microsoft.com/office/drawing/2014/main" id="{164144D4-3653-76F6-5115-01FD4B95C6B2}"/>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2" name="Title 1">
            <a:extLst>
              <a:ext uri="{FF2B5EF4-FFF2-40B4-BE49-F238E27FC236}">
                <a16:creationId xmlns:a16="http://schemas.microsoft.com/office/drawing/2014/main" id="{E6AB4412-73FE-F5EC-E286-8E7549CAB5F4}"/>
              </a:ext>
            </a:extLst>
          </p:cNvPr>
          <p:cNvSpPr>
            <a:spLocks noGrp="1"/>
          </p:cNvSpPr>
          <p:nvPr>
            <p:ph type="ctrTitle" hasCustomPrompt="1"/>
          </p:nvPr>
        </p:nvSpPr>
        <p:spPr>
          <a:xfrm>
            <a:off x="1088496" y="3273552"/>
            <a:ext cx="5429784" cy="858198"/>
          </a:xfrm>
        </p:spPr>
        <p:txBody>
          <a:bodyPr anchor="b">
            <a:normAutofit/>
          </a:bodyPr>
          <a:lstStyle>
            <a:lvl1pPr algn="ctr">
              <a:defRPr sz="4800" b="1">
                <a:solidFill>
                  <a:schemeClr val="bg1"/>
                </a:solidFill>
                <a:latin typeface="Helvetica Neue Medium"/>
              </a:defRPr>
            </a:lvl1pPr>
          </a:lstStyle>
          <a:p>
            <a:r>
              <a:rPr lang="en-US" dirty="0"/>
              <a:t>Presentation Center Title</a:t>
            </a:r>
          </a:p>
        </p:txBody>
      </p:sp>
      <p:sp>
        <p:nvSpPr>
          <p:cNvPr id="13" name="Subtitle 2">
            <a:extLst>
              <a:ext uri="{FF2B5EF4-FFF2-40B4-BE49-F238E27FC236}">
                <a16:creationId xmlns:a16="http://schemas.microsoft.com/office/drawing/2014/main" id="{D2F8B72A-815C-3FF2-60AF-EC345F7AD2BB}"/>
              </a:ext>
            </a:extLst>
          </p:cNvPr>
          <p:cNvSpPr>
            <a:spLocks noGrp="1"/>
          </p:cNvSpPr>
          <p:nvPr>
            <p:ph type="subTitle" idx="1" hasCustomPrompt="1"/>
          </p:nvPr>
        </p:nvSpPr>
        <p:spPr>
          <a:xfrm>
            <a:off x="1288788" y="4270248"/>
            <a:ext cx="5029200" cy="503900"/>
          </a:xfrm>
        </p:spPr>
        <p:txBody>
          <a:bodyPr>
            <a:norm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Blank Subtitle</a:t>
            </a:r>
          </a:p>
        </p:txBody>
      </p:sp>
    </p:spTree>
    <p:extLst>
      <p:ext uri="{BB962C8B-B14F-4D97-AF65-F5344CB8AC3E}">
        <p14:creationId xmlns:p14="http://schemas.microsoft.com/office/powerpoint/2010/main" val="386344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22" name="Picture 21" descr="A picture containing logo&#10;&#10;Description automatically generated">
            <a:extLst>
              <a:ext uri="{FF2B5EF4-FFF2-40B4-BE49-F238E27FC236}">
                <a16:creationId xmlns:a16="http://schemas.microsoft.com/office/drawing/2014/main" id="{014C39A7-D5E4-9911-3123-9A862DF524E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0972800" cy="8229600"/>
          </a:xfrm>
          <a:prstGeom prst="rect">
            <a:avLst/>
          </a:prstGeom>
        </p:spPr>
      </p:pic>
      <p:sp>
        <p:nvSpPr>
          <p:cNvPr id="10" name="Title 1">
            <a:extLst>
              <a:ext uri="{FF2B5EF4-FFF2-40B4-BE49-F238E27FC236}">
                <a16:creationId xmlns:a16="http://schemas.microsoft.com/office/drawing/2014/main" id="{A7A71324-2AD6-6F80-86D7-EE90C3B1D08B}"/>
              </a:ext>
            </a:extLst>
          </p:cNvPr>
          <p:cNvSpPr>
            <a:spLocks noGrp="1"/>
          </p:cNvSpPr>
          <p:nvPr>
            <p:ph type="ctrTitle" hasCustomPrompt="1"/>
          </p:nvPr>
        </p:nvSpPr>
        <p:spPr>
          <a:xfrm>
            <a:off x="1086307" y="3277145"/>
            <a:ext cx="5431536" cy="858198"/>
          </a:xfrm>
        </p:spPr>
        <p:txBody>
          <a:bodyPr anchor="b">
            <a:noAutofit/>
          </a:bodyPr>
          <a:lstStyle>
            <a:lvl1pPr algn="ctr">
              <a:defRPr sz="4800" b="1">
                <a:solidFill>
                  <a:schemeClr val="bg1"/>
                </a:solidFill>
                <a:latin typeface="Helvetica Neue Medium"/>
              </a:defRPr>
            </a:lvl1pPr>
          </a:lstStyle>
          <a:p>
            <a:r>
              <a:rPr lang="en-US" dirty="0"/>
              <a:t>Presentation Center Title</a:t>
            </a:r>
          </a:p>
        </p:txBody>
      </p:sp>
      <p:sp>
        <p:nvSpPr>
          <p:cNvPr id="11" name="Subtitle 2">
            <a:extLst>
              <a:ext uri="{FF2B5EF4-FFF2-40B4-BE49-F238E27FC236}">
                <a16:creationId xmlns:a16="http://schemas.microsoft.com/office/drawing/2014/main" id="{83F999B2-9899-DC3A-0325-F2696C9EC2B5}"/>
              </a:ext>
            </a:extLst>
          </p:cNvPr>
          <p:cNvSpPr>
            <a:spLocks noGrp="1"/>
          </p:cNvSpPr>
          <p:nvPr>
            <p:ph type="subTitle" idx="1" hasCustomPrompt="1"/>
          </p:nvPr>
        </p:nvSpPr>
        <p:spPr>
          <a:xfrm>
            <a:off x="1287475" y="4267505"/>
            <a:ext cx="5029200" cy="503900"/>
          </a:xfrm>
        </p:spPr>
        <p:txBody>
          <a:bodyPr>
            <a:noAutofit/>
          </a:bodyPr>
          <a:lstStyle>
            <a:lvl1pPr marL="0" indent="0" algn="ctr">
              <a:buNone/>
              <a:defRPr sz="2400">
                <a:solidFill>
                  <a:schemeClr val="bg1"/>
                </a:solidFill>
                <a:latin typeface="Helvetica Neue Medium"/>
              </a:defRPr>
            </a:lvl1pPr>
            <a:lvl2pPr marL="548627" indent="0" algn="ctr">
              <a:buNone/>
              <a:defRPr sz="2400"/>
            </a:lvl2pPr>
            <a:lvl3pPr marL="1097253" indent="0" algn="ctr">
              <a:buNone/>
              <a:defRPr sz="2160"/>
            </a:lvl3pPr>
            <a:lvl4pPr marL="1645879" indent="0" algn="ctr">
              <a:buNone/>
              <a:defRPr sz="1920"/>
            </a:lvl4pPr>
            <a:lvl5pPr marL="2194505" indent="0" algn="ctr">
              <a:buNone/>
              <a:defRPr sz="1920"/>
            </a:lvl5pPr>
            <a:lvl6pPr marL="2743132" indent="0" algn="ctr">
              <a:buNone/>
              <a:defRPr sz="1920"/>
            </a:lvl6pPr>
            <a:lvl7pPr marL="3291758" indent="0" algn="ctr">
              <a:buNone/>
              <a:defRPr sz="1920"/>
            </a:lvl7pPr>
            <a:lvl8pPr marL="3840384" indent="0" algn="ctr">
              <a:buNone/>
              <a:defRPr sz="1920"/>
            </a:lvl8pPr>
            <a:lvl9pPr marL="4389010" indent="0" algn="ctr">
              <a:buNone/>
              <a:defRPr sz="1920"/>
            </a:lvl9pPr>
          </a:lstStyle>
          <a:p>
            <a:r>
              <a:rPr lang="en-US" dirty="0"/>
              <a:t>Politics Subtitle</a:t>
            </a:r>
          </a:p>
        </p:txBody>
      </p:sp>
    </p:spTree>
    <p:extLst>
      <p:ext uri="{BB962C8B-B14F-4D97-AF65-F5344CB8AC3E}">
        <p14:creationId xmlns:p14="http://schemas.microsoft.com/office/powerpoint/2010/main" val="325387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7" name="Picture 6" descr="APWA_PPT_SMALL2.jpg">
            <a:extLst>
              <a:ext uri="{FF2B5EF4-FFF2-40B4-BE49-F238E27FC236}">
                <a16:creationId xmlns:a16="http://schemas.microsoft.com/office/drawing/2014/main" id="{C397C64E-B2F5-796E-DE97-809CC6DC5D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F30152DD-B19A-0F5B-E391-BCF3BA293CD4}"/>
              </a:ext>
            </a:extLst>
          </p:cNvPr>
          <p:cNvSpPr>
            <a:spLocks noGrp="1"/>
          </p:cNvSpPr>
          <p:nvPr>
            <p:ph type="title" hasCustomPrompt="1"/>
          </p:nvPr>
        </p:nvSpPr>
        <p:spPr>
          <a:xfrm>
            <a:off x="70346" y="297175"/>
            <a:ext cx="8229600" cy="1645920"/>
          </a:xfrm>
        </p:spPr>
        <p:txBody>
          <a:bodyPr anchor="ct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60620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2853B22A-35C9-2C3E-876A-86B157CD4D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1" name="Title 1">
            <a:extLst>
              <a:ext uri="{FF2B5EF4-FFF2-40B4-BE49-F238E27FC236}">
                <a16:creationId xmlns:a16="http://schemas.microsoft.com/office/drawing/2014/main" id="{73BAD255-420D-31E3-9ED8-8FD2CD951138}"/>
              </a:ext>
            </a:extLst>
          </p:cNvPr>
          <p:cNvSpPr>
            <a:spLocks noGrp="1"/>
          </p:cNvSpPr>
          <p:nvPr>
            <p:ph type="title" hasCustomPrompt="1"/>
          </p:nvPr>
        </p:nvSpPr>
        <p:spPr>
          <a:xfrm>
            <a:off x="0" y="297175"/>
            <a:ext cx="8229600" cy="1645920"/>
          </a:xfrm>
        </p:spPr>
        <p:txBody>
          <a:bodyPr>
            <a:normAutofit/>
          </a:bodyPr>
          <a:lstStyle>
            <a:lvl1pPr algn="l">
              <a:defRPr sz="4320">
                <a:solidFill>
                  <a:schemeClr val="accent1">
                    <a:lumMod val="75000"/>
                  </a:schemeClr>
                </a:solidFill>
                <a:latin typeface="Helvetica Neue Medium"/>
              </a:defRPr>
            </a:lvl1pPr>
          </a:lstStyle>
          <a:p>
            <a:r>
              <a:rPr lang="en-US" dirty="0"/>
              <a:t>List</a:t>
            </a:r>
          </a:p>
        </p:txBody>
      </p:sp>
    </p:spTree>
    <p:extLst>
      <p:ext uri="{BB962C8B-B14F-4D97-AF65-F5344CB8AC3E}">
        <p14:creationId xmlns:p14="http://schemas.microsoft.com/office/powerpoint/2010/main" val="166447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5" name="Picture 4" descr="APWA_PPT_SMALL2.jpg">
            <a:extLst>
              <a:ext uri="{FF2B5EF4-FFF2-40B4-BE49-F238E27FC236}">
                <a16:creationId xmlns:a16="http://schemas.microsoft.com/office/drawing/2014/main" id="{32AE97C7-DF35-08F4-8D65-EF7EAF8875A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75" t="1755"/>
          <a:stretch/>
        </p:blipFill>
        <p:spPr>
          <a:xfrm>
            <a:off x="0" y="0"/>
            <a:ext cx="10972799" cy="8229600"/>
          </a:xfrm>
          <a:prstGeom prst="rect">
            <a:avLst/>
          </a:prstGeom>
        </p:spPr>
      </p:pic>
      <p:sp>
        <p:nvSpPr>
          <p:cNvPr id="10" name="Title 1">
            <a:extLst>
              <a:ext uri="{FF2B5EF4-FFF2-40B4-BE49-F238E27FC236}">
                <a16:creationId xmlns:a16="http://schemas.microsoft.com/office/drawing/2014/main" id="{64C97539-D416-463A-406A-881AD3D89B23}"/>
              </a:ext>
            </a:extLst>
          </p:cNvPr>
          <p:cNvSpPr>
            <a:spLocks noGrp="1"/>
          </p:cNvSpPr>
          <p:nvPr>
            <p:ph type="title" hasCustomPrompt="1"/>
          </p:nvPr>
        </p:nvSpPr>
        <p:spPr>
          <a:xfrm>
            <a:off x="47282" y="297175"/>
            <a:ext cx="8229600" cy="1645920"/>
          </a:xfrm>
        </p:spPr>
        <p:txBody>
          <a:bodyPr>
            <a:noAutofit/>
          </a:bodyPr>
          <a:lstStyle>
            <a:lvl1pPr algn="l">
              <a:defRPr sz="4320">
                <a:solidFill>
                  <a:schemeClr val="accent1">
                    <a:lumMod val="75000"/>
                  </a:schemeClr>
                </a:solidFill>
                <a:latin typeface="Helvetica Neue Medium"/>
              </a:defRPr>
            </a:lvl1pPr>
          </a:lstStyle>
          <a:p>
            <a:r>
              <a:rPr lang="en-US" dirty="0"/>
              <a:t>One-Slide Issue Explainer</a:t>
            </a:r>
          </a:p>
        </p:txBody>
      </p:sp>
    </p:spTree>
    <p:extLst>
      <p:ext uri="{BB962C8B-B14F-4D97-AF65-F5344CB8AC3E}">
        <p14:creationId xmlns:p14="http://schemas.microsoft.com/office/powerpoint/2010/main" val="3329866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329566"/>
            <a:ext cx="987552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920242"/>
            <a:ext cx="9875520" cy="5431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7627621"/>
            <a:ext cx="256032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53074F12-AA26-4AC8-9962-C36BB8F32554}" type="datetimeFigureOut">
              <a:rPr lang="en-US" smtClean="0"/>
              <a:pPr/>
              <a:t>11/25/2024</a:t>
            </a:fld>
            <a:endParaRPr lang="en-US"/>
          </a:p>
        </p:txBody>
      </p:sp>
      <p:sp>
        <p:nvSpPr>
          <p:cNvPr id="5" name="Footer Placeholder 4"/>
          <p:cNvSpPr>
            <a:spLocks noGrp="1"/>
          </p:cNvSpPr>
          <p:nvPr>
            <p:ph type="ftr" sz="quarter" idx="3"/>
          </p:nvPr>
        </p:nvSpPr>
        <p:spPr>
          <a:xfrm>
            <a:off x="3749040" y="7627621"/>
            <a:ext cx="347472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7627621"/>
            <a:ext cx="256032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6" r:id="rId3"/>
    <p:sldLayoutId id="2147483650" r:id="rId4"/>
    <p:sldLayoutId id="2147483665" r:id="rId5"/>
  </p:sldLayoutIdLst>
  <p:txStyles>
    <p:titleStyle>
      <a:lvl1pPr algn="ctr" defTabSz="1097253" rtl="0" eaLnBrk="1" latinLnBrk="0" hangingPunct="1">
        <a:spcBef>
          <a:spcPct val="0"/>
        </a:spcBef>
        <a:buNone/>
        <a:defRPr sz="5280" kern="1200">
          <a:solidFill>
            <a:schemeClr val="tx1"/>
          </a:solidFill>
          <a:latin typeface="+mj-lt"/>
          <a:ea typeface="+mj-ea"/>
          <a:cs typeface="+mj-cs"/>
        </a:defRPr>
      </a:lvl1pPr>
    </p:titleStyle>
    <p:bodyStyle>
      <a:lvl1pPr marL="411470" indent="-411470" algn="l" defTabSz="1097253" rtl="0" eaLnBrk="1" latinLnBrk="0" hangingPunct="1">
        <a:spcBef>
          <a:spcPct val="20000"/>
        </a:spcBef>
        <a:buFont typeface="Arial" pitchFamily="34" charset="0"/>
        <a:buChar char="•"/>
        <a:defRPr sz="3840" kern="1200">
          <a:solidFill>
            <a:schemeClr val="tx1"/>
          </a:solidFill>
          <a:latin typeface="+mn-lt"/>
          <a:ea typeface="+mn-ea"/>
          <a:cs typeface="+mn-cs"/>
        </a:defRPr>
      </a:lvl1pPr>
      <a:lvl2pPr marL="891518" indent="-342891" algn="l" defTabSz="1097253" rtl="0" eaLnBrk="1" latinLnBrk="0" hangingPunct="1">
        <a:spcBef>
          <a:spcPct val="20000"/>
        </a:spcBef>
        <a:buFont typeface="Arial" pitchFamily="34" charset="0"/>
        <a:buChar char="–"/>
        <a:defRPr sz="3360" kern="1200">
          <a:solidFill>
            <a:schemeClr val="tx1"/>
          </a:solidFill>
          <a:latin typeface="+mn-lt"/>
          <a:ea typeface="+mn-ea"/>
          <a:cs typeface="+mn-cs"/>
        </a:defRPr>
      </a:lvl2pPr>
      <a:lvl3pPr marL="1371566" indent="-274313" algn="l" defTabSz="1097253" rtl="0" eaLnBrk="1" latinLnBrk="0" hangingPunct="1">
        <a:spcBef>
          <a:spcPct val="20000"/>
        </a:spcBef>
        <a:buFont typeface="Arial" pitchFamily="34" charset="0"/>
        <a:buChar char="•"/>
        <a:defRPr sz="2880" kern="1200">
          <a:solidFill>
            <a:schemeClr val="tx1"/>
          </a:solidFill>
          <a:latin typeface="+mn-lt"/>
          <a:ea typeface="+mn-ea"/>
          <a:cs typeface="+mn-cs"/>
        </a:defRPr>
      </a:lvl3pPr>
      <a:lvl4pPr marL="1920192"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818"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444"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71"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97"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323" indent="-274313" algn="l" defTabSz="109725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53" rtl="0" eaLnBrk="1" latinLnBrk="0" hangingPunct="1">
        <a:defRPr sz="2160" kern="1200">
          <a:solidFill>
            <a:schemeClr val="tx1"/>
          </a:solidFill>
          <a:latin typeface="+mn-lt"/>
          <a:ea typeface="+mn-ea"/>
          <a:cs typeface="+mn-cs"/>
        </a:defRPr>
      </a:lvl1pPr>
      <a:lvl2pPr marL="548627" algn="l" defTabSz="1097253" rtl="0" eaLnBrk="1" latinLnBrk="0" hangingPunct="1">
        <a:defRPr sz="2160" kern="1200">
          <a:solidFill>
            <a:schemeClr val="tx1"/>
          </a:solidFill>
          <a:latin typeface="+mn-lt"/>
          <a:ea typeface="+mn-ea"/>
          <a:cs typeface="+mn-cs"/>
        </a:defRPr>
      </a:lvl2pPr>
      <a:lvl3pPr marL="1097253" algn="l" defTabSz="1097253" rtl="0" eaLnBrk="1" latinLnBrk="0" hangingPunct="1">
        <a:defRPr sz="2160" kern="1200">
          <a:solidFill>
            <a:schemeClr val="tx1"/>
          </a:solidFill>
          <a:latin typeface="+mn-lt"/>
          <a:ea typeface="+mn-ea"/>
          <a:cs typeface="+mn-cs"/>
        </a:defRPr>
      </a:lvl3pPr>
      <a:lvl4pPr marL="1645879" algn="l" defTabSz="1097253" rtl="0" eaLnBrk="1" latinLnBrk="0" hangingPunct="1">
        <a:defRPr sz="2160" kern="1200">
          <a:solidFill>
            <a:schemeClr val="tx1"/>
          </a:solidFill>
          <a:latin typeface="+mn-lt"/>
          <a:ea typeface="+mn-ea"/>
          <a:cs typeface="+mn-cs"/>
        </a:defRPr>
      </a:lvl4pPr>
      <a:lvl5pPr marL="2194505" algn="l" defTabSz="1097253" rtl="0" eaLnBrk="1" latinLnBrk="0" hangingPunct="1">
        <a:defRPr sz="2160" kern="1200">
          <a:solidFill>
            <a:schemeClr val="tx1"/>
          </a:solidFill>
          <a:latin typeface="+mn-lt"/>
          <a:ea typeface="+mn-ea"/>
          <a:cs typeface="+mn-cs"/>
        </a:defRPr>
      </a:lvl5pPr>
      <a:lvl6pPr marL="2743132" algn="l" defTabSz="1097253" rtl="0" eaLnBrk="1" latinLnBrk="0" hangingPunct="1">
        <a:defRPr sz="2160" kern="1200">
          <a:solidFill>
            <a:schemeClr val="tx1"/>
          </a:solidFill>
          <a:latin typeface="+mn-lt"/>
          <a:ea typeface="+mn-ea"/>
          <a:cs typeface="+mn-cs"/>
        </a:defRPr>
      </a:lvl6pPr>
      <a:lvl7pPr marL="3291758" algn="l" defTabSz="1097253" rtl="0" eaLnBrk="1" latinLnBrk="0" hangingPunct="1">
        <a:defRPr sz="2160" kern="1200">
          <a:solidFill>
            <a:schemeClr val="tx1"/>
          </a:solidFill>
          <a:latin typeface="+mn-lt"/>
          <a:ea typeface="+mn-ea"/>
          <a:cs typeface="+mn-cs"/>
        </a:defRPr>
      </a:lvl7pPr>
      <a:lvl8pPr marL="3840384" algn="l" defTabSz="1097253" rtl="0" eaLnBrk="1" latinLnBrk="0" hangingPunct="1">
        <a:defRPr sz="2160" kern="1200">
          <a:solidFill>
            <a:schemeClr val="tx1"/>
          </a:solidFill>
          <a:latin typeface="+mn-lt"/>
          <a:ea typeface="+mn-ea"/>
          <a:cs typeface="+mn-cs"/>
        </a:defRPr>
      </a:lvl8pPr>
      <a:lvl9pPr marL="4389010" algn="l" defTabSz="1097253"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slideLayout" Target="../slideLayouts/slideLayout3.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svg"/><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6.png"/><Relationship Id="rId3" Type="http://schemas.openxmlformats.org/officeDocument/2006/relationships/image" Target="../media/image18.png"/><Relationship Id="rId7" Type="http://schemas.openxmlformats.org/officeDocument/2006/relationships/image" Target="../media/image29.png"/><Relationship Id="rId12" Type="http://schemas.openxmlformats.org/officeDocument/2006/relationships/image" Target="../media/image21.svg"/><Relationship Id="rId2" Type="http://schemas.openxmlformats.org/officeDocument/2006/relationships/notesSlide" Target="../notesSlides/notesSlide4.xml"/><Relationship Id="rId16" Type="http://schemas.openxmlformats.org/officeDocument/2006/relationships/image" Target="../media/image34.svg"/><Relationship Id="rId1" Type="http://schemas.openxmlformats.org/officeDocument/2006/relationships/slideLayout" Target="../slideLayouts/slideLayout3.xml"/><Relationship Id="rId6" Type="http://schemas.openxmlformats.org/officeDocument/2006/relationships/image" Target="../media/image28.svg"/><Relationship Id="rId11" Type="http://schemas.openxmlformats.org/officeDocument/2006/relationships/image" Target="../media/image20.png"/><Relationship Id="rId5" Type="http://schemas.openxmlformats.org/officeDocument/2006/relationships/image" Target="../media/image27.png"/><Relationship Id="rId15" Type="http://schemas.openxmlformats.org/officeDocument/2006/relationships/image" Target="../media/image33.png"/><Relationship Id="rId10" Type="http://schemas.openxmlformats.org/officeDocument/2006/relationships/image" Target="../media/image32.svg"/><Relationship Id="rId4" Type="http://schemas.openxmlformats.org/officeDocument/2006/relationships/image" Target="../media/image19.svg"/><Relationship Id="rId9" Type="http://schemas.openxmlformats.org/officeDocument/2006/relationships/image" Target="../media/image31.png"/><Relationship Id="rId1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4772-4CE3-2C4E-B995-E92BE258F391}"/>
              </a:ext>
            </a:extLst>
          </p:cNvPr>
          <p:cNvSpPr>
            <a:spLocks noGrp="1"/>
          </p:cNvSpPr>
          <p:nvPr>
            <p:ph type="ctrTitle"/>
          </p:nvPr>
        </p:nvSpPr>
        <p:spPr/>
        <p:txBody>
          <a:bodyPr>
            <a:noAutofit/>
          </a:bodyPr>
          <a:lstStyle/>
          <a:p>
            <a:r>
              <a:rPr lang="en-US" b="1" dirty="0"/>
              <a:t>EPA </a:t>
            </a:r>
            <a:r>
              <a:rPr lang="en-US" dirty="0"/>
              <a:t>m</a:t>
            </a:r>
            <a:r>
              <a:rPr lang="en-US" b="1" dirty="0"/>
              <a:t>andates lead pipe removal</a:t>
            </a:r>
          </a:p>
        </p:txBody>
      </p:sp>
      <p:sp>
        <p:nvSpPr>
          <p:cNvPr id="3" name="Subtitle 2">
            <a:extLst>
              <a:ext uri="{FF2B5EF4-FFF2-40B4-BE49-F238E27FC236}">
                <a16:creationId xmlns:a16="http://schemas.microsoft.com/office/drawing/2014/main" id="{389BB43A-3988-7149-BCB2-90D9F209225A}"/>
              </a:ext>
            </a:extLst>
          </p:cNvPr>
          <p:cNvSpPr>
            <a:spLocks noGrp="1"/>
          </p:cNvSpPr>
          <p:nvPr>
            <p:ph type="subTitle" idx="1"/>
          </p:nvPr>
        </p:nvSpPr>
        <p:spPr>
          <a:xfrm>
            <a:off x="0" y="4270248"/>
            <a:ext cx="6317988" cy="503900"/>
          </a:xfrm>
        </p:spPr>
        <p:txBody>
          <a:bodyPr>
            <a:noAutofit/>
          </a:bodyPr>
          <a:lstStyle/>
          <a:p>
            <a:r>
              <a:rPr lang="en-US" sz="2800" b="1" dirty="0">
                <a:solidFill>
                  <a:schemeClr val="accent1">
                    <a:lumMod val="75000"/>
                  </a:schemeClr>
                </a:solidFill>
              </a:rPr>
              <a:t>A look at the final rule and challenges facing water utilities</a:t>
            </a:r>
          </a:p>
        </p:txBody>
      </p:sp>
      <p:sp>
        <p:nvSpPr>
          <p:cNvPr id="9" name="Title 1">
            <a:extLst>
              <a:ext uri="{FF2B5EF4-FFF2-40B4-BE49-F238E27FC236}">
                <a16:creationId xmlns:a16="http://schemas.microsoft.com/office/drawing/2014/main" id="{41AB7686-E3DB-374D-8766-4E93D3F8D289}"/>
              </a:ext>
            </a:extLst>
          </p:cNvPr>
          <p:cNvSpPr txBox="1">
            <a:spLocks/>
          </p:cNvSpPr>
          <p:nvPr/>
        </p:nvSpPr>
        <p:spPr>
          <a:xfrm>
            <a:off x="7020233" y="6736534"/>
            <a:ext cx="2752640" cy="53320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0" marR="0" lvl="0" indent="0" algn="r" defTabSz="914400" rtl="0" eaLnBrk="1" fontAlgn="auto" latinLnBrk="0" hangingPunct="1">
              <a:lnSpc>
                <a:spcPct val="120000"/>
              </a:lnSpc>
              <a:spcBef>
                <a:spcPct val="0"/>
              </a:spcBef>
              <a:spcAft>
                <a:spcPts val="0"/>
              </a:spcAft>
              <a:buClrTx/>
              <a:buSzTx/>
              <a:buFontTx/>
              <a:buNone/>
              <a:tabLst/>
              <a:defRPr/>
            </a:pPr>
            <a:endParaRPr kumimoji="0" lang="en-US" sz="1200" b="1" i="0" u="none" strike="noStrike" kern="1200" cap="none" spc="140" normalizeH="0" baseline="0" noProof="0" dirty="0">
              <a:ln>
                <a:noFill/>
              </a:ln>
              <a:solidFill>
                <a:schemeClr val="accent1">
                  <a:lumMod val="50000"/>
                </a:schemeClr>
              </a:solidFill>
              <a:effectLst/>
              <a:uLnTx/>
              <a:uFillTx/>
              <a:latin typeface="+mn-lt"/>
              <a:ea typeface="+mj-ea"/>
              <a:cs typeface="+mj-cs"/>
            </a:endParaRPr>
          </a:p>
        </p:txBody>
      </p:sp>
    </p:spTree>
    <p:extLst>
      <p:ext uri="{BB962C8B-B14F-4D97-AF65-F5344CB8AC3E}">
        <p14:creationId xmlns:p14="http://schemas.microsoft.com/office/powerpoint/2010/main" val="222255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89366-3940-442B-8C0F-404C0E8B73C6}"/>
              </a:ext>
            </a:extLst>
          </p:cNvPr>
          <p:cNvSpPr>
            <a:spLocks noGrp="1"/>
          </p:cNvSpPr>
          <p:nvPr>
            <p:ph type="title"/>
          </p:nvPr>
        </p:nvSpPr>
        <p:spPr>
          <a:xfrm>
            <a:off x="-20837" y="718118"/>
            <a:ext cx="8671389" cy="723622"/>
          </a:xfrm>
        </p:spPr>
        <p:txBody>
          <a:bodyPr/>
          <a:lstStyle/>
          <a:p>
            <a:r>
              <a:rPr lang="en-US" dirty="0"/>
              <a:t>EPA finalized a rule requiring replacement of lead pipes by 2034</a:t>
            </a:r>
          </a:p>
        </p:txBody>
      </p:sp>
      <p:sp>
        <p:nvSpPr>
          <p:cNvPr id="8" name="TextBox 7">
            <a:extLst>
              <a:ext uri="{FF2B5EF4-FFF2-40B4-BE49-F238E27FC236}">
                <a16:creationId xmlns:a16="http://schemas.microsoft.com/office/drawing/2014/main" id="{A36A0F48-FFF9-754C-BBDB-733D1240E745}"/>
              </a:ext>
            </a:extLst>
          </p:cNvPr>
          <p:cNvSpPr txBox="1"/>
          <p:nvPr/>
        </p:nvSpPr>
        <p:spPr>
          <a:xfrm>
            <a:off x="1551390" y="6910423"/>
            <a:ext cx="268532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Washington Post.</a:t>
            </a:r>
          </a:p>
        </p:txBody>
      </p:sp>
      <p:sp>
        <p:nvSpPr>
          <p:cNvPr id="9" name="TextBox 8">
            <a:extLst>
              <a:ext uri="{FF2B5EF4-FFF2-40B4-BE49-F238E27FC236}">
                <a16:creationId xmlns:a16="http://schemas.microsoft.com/office/drawing/2014/main" id="{B93A0343-4745-1F45-8DC6-6C394AF2A27F}"/>
              </a:ext>
            </a:extLst>
          </p:cNvPr>
          <p:cNvSpPr txBox="1"/>
          <p:nvPr/>
        </p:nvSpPr>
        <p:spPr>
          <a:xfrm>
            <a:off x="1551389" y="70327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10/24/24</a:t>
            </a:r>
          </a:p>
        </p:txBody>
      </p:sp>
      <p:sp>
        <p:nvSpPr>
          <p:cNvPr id="3" name="Rectangle: Rounded Corners 2">
            <a:extLst>
              <a:ext uri="{FF2B5EF4-FFF2-40B4-BE49-F238E27FC236}">
                <a16:creationId xmlns:a16="http://schemas.microsoft.com/office/drawing/2014/main" id="{1EBCC2C8-62D1-38E1-9C49-12913EEB2D87}"/>
              </a:ext>
            </a:extLst>
          </p:cNvPr>
          <p:cNvSpPr/>
          <p:nvPr/>
        </p:nvSpPr>
        <p:spPr>
          <a:xfrm>
            <a:off x="1879601" y="2386412"/>
            <a:ext cx="7339814" cy="1099738"/>
          </a:xfrm>
          <a:prstGeom prst="roundRect">
            <a:avLst/>
          </a:prstGeom>
          <a:solidFill>
            <a:schemeClr val="accent1">
              <a:lumMod val="20000"/>
              <a:lumOff val="80000"/>
            </a:schemeClr>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53D26FB-6B4B-0F99-2CBA-0280783D7C39}"/>
              </a:ext>
            </a:extLst>
          </p:cNvPr>
          <p:cNvSpPr txBox="1"/>
          <p:nvPr/>
        </p:nvSpPr>
        <p:spPr>
          <a:xfrm>
            <a:off x="1914791" y="2418918"/>
            <a:ext cx="2400067" cy="276999"/>
          </a:xfrm>
          <a:prstGeom prst="rect">
            <a:avLst/>
          </a:prstGeom>
          <a:noFill/>
        </p:spPr>
        <p:txBody>
          <a:bodyPr wrap="square" rtlCol="0">
            <a:spAutoFit/>
          </a:bodyPr>
          <a:lstStyle/>
          <a:p>
            <a:r>
              <a:rPr lang="en-US" sz="1200" b="1" spc="300" dirty="0">
                <a:solidFill>
                  <a:schemeClr val="accent1">
                    <a:lumMod val="75000"/>
                  </a:schemeClr>
                </a:solidFill>
              </a:rPr>
              <a:t>RULE OVERVIEW</a:t>
            </a:r>
          </a:p>
        </p:txBody>
      </p:sp>
      <p:pic>
        <p:nvPicPr>
          <p:cNvPr id="18" name="Graphic 17">
            <a:extLst>
              <a:ext uri="{FF2B5EF4-FFF2-40B4-BE49-F238E27FC236}">
                <a16:creationId xmlns:a16="http://schemas.microsoft.com/office/drawing/2014/main" id="{B1154AB7-058D-D1B5-00AC-8AE0F5F52672}"/>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8725355" y="2368130"/>
            <a:ext cx="666829" cy="495344"/>
          </a:xfrm>
          <a:prstGeom prst="rect">
            <a:avLst/>
          </a:prstGeom>
        </p:spPr>
      </p:pic>
      <p:pic>
        <p:nvPicPr>
          <p:cNvPr id="22" name="Graphic 21">
            <a:extLst>
              <a:ext uri="{FF2B5EF4-FFF2-40B4-BE49-F238E27FC236}">
                <a16:creationId xmlns:a16="http://schemas.microsoft.com/office/drawing/2014/main" id="{F0AB2DDD-AE75-31B4-804D-73FBE306083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flipH="1" flipV="1">
            <a:off x="8811098" y="2874579"/>
            <a:ext cx="493776" cy="666829"/>
          </a:xfrm>
          <a:prstGeom prst="rect">
            <a:avLst/>
          </a:prstGeom>
        </p:spPr>
      </p:pic>
      <p:pic>
        <p:nvPicPr>
          <p:cNvPr id="23" name="Graphic 22">
            <a:extLst>
              <a:ext uri="{FF2B5EF4-FFF2-40B4-BE49-F238E27FC236}">
                <a16:creationId xmlns:a16="http://schemas.microsoft.com/office/drawing/2014/main" id="{B72D87A7-6AF2-6844-485D-77002A3C5653}"/>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8414242" y="2336758"/>
            <a:ext cx="395287" cy="380964"/>
          </a:xfrm>
          <a:prstGeom prst="rect">
            <a:avLst/>
          </a:prstGeom>
        </p:spPr>
      </p:pic>
      <p:sp>
        <p:nvSpPr>
          <p:cNvPr id="24" name="TextBox 23">
            <a:extLst>
              <a:ext uri="{FF2B5EF4-FFF2-40B4-BE49-F238E27FC236}">
                <a16:creationId xmlns:a16="http://schemas.microsoft.com/office/drawing/2014/main" id="{E0E02D4B-DBC7-8C59-962E-8E0FFBD0C9AB}"/>
              </a:ext>
            </a:extLst>
          </p:cNvPr>
          <p:cNvSpPr txBox="1"/>
          <p:nvPr/>
        </p:nvSpPr>
        <p:spPr>
          <a:xfrm>
            <a:off x="1914791" y="2641898"/>
            <a:ext cx="6499451" cy="807913"/>
          </a:xfrm>
          <a:prstGeom prst="rect">
            <a:avLst/>
          </a:prstGeom>
          <a:noFill/>
        </p:spPr>
        <p:txBody>
          <a:bodyPr wrap="square" rtlCol="0">
            <a:spAutoFit/>
          </a:bodyPr>
          <a:lstStyle/>
          <a:p>
            <a:pPr marL="182880" indent="-182880">
              <a:spcAft>
                <a:spcPts val="300"/>
              </a:spcAft>
              <a:buFont typeface="Arial" panose="020B0604020202020204" pitchFamily="34" charset="0"/>
              <a:buChar char="•"/>
            </a:pPr>
            <a:r>
              <a:rPr lang="en-US" sz="1100" dirty="0"/>
              <a:t>On October 8, EPA finalized Lead and Copper Rule Improvements requiring water utilities to replace all lead pipes by 2034</a:t>
            </a:r>
          </a:p>
          <a:p>
            <a:pPr marL="182880" indent="-182880">
              <a:spcAft>
                <a:spcPts val="300"/>
              </a:spcAft>
              <a:buFont typeface="Arial" panose="020B0604020202020204" pitchFamily="34" charset="0"/>
              <a:buChar char="•"/>
            </a:pPr>
            <a:r>
              <a:rPr lang="en-US" sz="1100" dirty="0"/>
              <a:t>The rule will establish a national inventory of lead service lines and require utilities to take action towards removing pipes on private property, among other provisions</a:t>
            </a:r>
          </a:p>
        </p:txBody>
      </p:sp>
      <p:sp>
        <p:nvSpPr>
          <p:cNvPr id="25" name="Rectangle: Rounded Corners 24">
            <a:extLst>
              <a:ext uri="{FF2B5EF4-FFF2-40B4-BE49-F238E27FC236}">
                <a16:creationId xmlns:a16="http://schemas.microsoft.com/office/drawing/2014/main" id="{E3804526-3EFA-9E28-A97E-B366AE04F50E}"/>
              </a:ext>
            </a:extLst>
          </p:cNvPr>
          <p:cNvSpPr/>
          <p:nvPr/>
        </p:nvSpPr>
        <p:spPr>
          <a:xfrm>
            <a:off x="1879601" y="3791850"/>
            <a:ext cx="1948441" cy="1375873"/>
          </a:xfrm>
          <a:prstGeom prst="round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C4960B41-2F38-3C9A-C84F-23B7374E4242}"/>
              </a:ext>
            </a:extLst>
          </p:cNvPr>
          <p:cNvSpPr/>
          <p:nvPr/>
        </p:nvSpPr>
        <p:spPr>
          <a:xfrm>
            <a:off x="4618801" y="3792859"/>
            <a:ext cx="1948441" cy="1375873"/>
          </a:xfrm>
          <a:prstGeom prst="round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F9FBB086-741B-913D-DD3E-16FF8C6F9887}"/>
              </a:ext>
            </a:extLst>
          </p:cNvPr>
          <p:cNvSpPr/>
          <p:nvPr/>
        </p:nvSpPr>
        <p:spPr>
          <a:xfrm>
            <a:off x="7358001" y="3791850"/>
            <a:ext cx="1948441" cy="1375873"/>
          </a:xfrm>
          <a:prstGeom prst="round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16B77F92-D4E8-97A3-9929-58C359A34B3A}"/>
              </a:ext>
            </a:extLst>
          </p:cNvPr>
          <p:cNvSpPr/>
          <p:nvPr/>
        </p:nvSpPr>
        <p:spPr>
          <a:xfrm>
            <a:off x="3077575" y="5418894"/>
            <a:ext cx="1948441" cy="1375873"/>
          </a:xfrm>
          <a:prstGeom prst="round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0BBD317-820B-491E-0D74-B33A85A9D341}"/>
              </a:ext>
            </a:extLst>
          </p:cNvPr>
          <p:cNvSpPr/>
          <p:nvPr/>
        </p:nvSpPr>
        <p:spPr>
          <a:xfrm>
            <a:off x="5768179" y="5427819"/>
            <a:ext cx="1948441" cy="1375873"/>
          </a:xfrm>
          <a:prstGeom prst="roundRect">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Top Corners Rounded 29">
            <a:extLst>
              <a:ext uri="{FF2B5EF4-FFF2-40B4-BE49-F238E27FC236}">
                <a16:creationId xmlns:a16="http://schemas.microsoft.com/office/drawing/2014/main" id="{F4F4987E-1CB0-FBD2-2E4A-7F31C731ED2A}"/>
              </a:ext>
            </a:extLst>
          </p:cNvPr>
          <p:cNvSpPr/>
          <p:nvPr/>
        </p:nvSpPr>
        <p:spPr>
          <a:xfrm>
            <a:off x="1879601" y="3778758"/>
            <a:ext cx="1948441" cy="280217"/>
          </a:xfrm>
          <a:prstGeom prst="round2SameRect">
            <a:avLst/>
          </a:prstGeom>
          <a:solidFill>
            <a:schemeClr val="accent1">
              <a:lumMod val="75000"/>
            </a:schemeClr>
          </a:solid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Top Corners Rounded 30">
            <a:extLst>
              <a:ext uri="{FF2B5EF4-FFF2-40B4-BE49-F238E27FC236}">
                <a16:creationId xmlns:a16="http://schemas.microsoft.com/office/drawing/2014/main" id="{C3C5CC07-558E-7D38-F394-F2B25A5D6C31}"/>
              </a:ext>
            </a:extLst>
          </p:cNvPr>
          <p:cNvSpPr/>
          <p:nvPr/>
        </p:nvSpPr>
        <p:spPr>
          <a:xfrm>
            <a:off x="4618800" y="3778757"/>
            <a:ext cx="1948441" cy="280217"/>
          </a:xfrm>
          <a:prstGeom prst="round2SameRect">
            <a:avLst/>
          </a:prstGeom>
          <a:solidFill>
            <a:schemeClr val="accent1">
              <a:lumMod val="75000"/>
            </a:schemeClr>
          </a:solid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Top Corners Rounded 31">
            <a:extLst>
              <a:ext uri="{FF2B5EF4-FFF2-40B4-BE49-F238E27FC236}">
                <a16:creationId xmlns:a16="http://schemas.microsoft.com/office/drawing/2014/main" id="{16A458CC-C957-4D6B-ACA9-A7357DEF46D4}"/>
              </a:ext>
            </a:extLst>
          </p:cNvPr>
          <p:cNvSpPr/>
          <p:nvPr/>
        </p:nvSpPr>
        <p:spPr>
          <a:xfrm>
            <a:off x="7356433" y="3778756"/>
            <a:ext cx="1948441" cy="280217"/>
          </a:xfrm>
          <a:prstGeom prst="round2SameRect">
            <a:avLst/>
          </a:prstGeom>
          <a:solidFill>
            <a:schemeClr val="accent1">
              <a:lumMod val="75000"/>
            </a:schemeClr>
          </a:solid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Top Corners Rounded 32">
            <a:extLst>
              <a:ext uri="{FF2B5EF4-FFF2-40B4-BE49-F238E27FC236}">
                <a16:creationId xmlns:a16="http://schemas.microsoft.com/office/drawing/2014/main" id="{4956A523-B4B0-F223-8D4A-662E48904F34}"/>
              </a:ext>
            </a:extLst>
          </p:cNvPr>
          <p:cNvSpPr/>
          <p:nvPr/>
        </p:nvSpPr>
        <p:spPr>
          <a:xfrm>
            <a:off x="3080863" y="5412806"/>
            <a:ext cx="1948441" cy="280217"/>
          </a:xfrm>
          <a:prstGeom prst="round2SameRect">
            <a:avLst/>
          </a:prstGeom>
          <a:solidFill>
            <a:schemeClr val="accent1">
              <a:lumMod val="75000"/>
            </a:schemeClr>
          </a:solid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Top Corners Rounded 33">
            <a:extLst>
              <a:ext uri="{FF2B5EF4-FFF2-40B4-BE49-F238E27FC236}">
                <a16:creationId xmlns:a16="http://schemas.microsoft.com/office/drawing/2014/main" id="{90B8A20A-BE6B-D730-18E6-49B9AADBEB9B}"/>
              </a:ext>
            </a:extLst>
          </p:cNvPr>
          <p:cNvSpPr/>
          <p:nvPr/>
        </p:nvSpPr>
        <p:spPr>
          <a:xfrm>
            <a:off x="5768179" y="5411850"/>
            <a:ext cx="1948441" cy="280217"/>
          </a:xfrm>
          <a:prstGeom prst="round2SameRect">
            <a:avLst/>
          </a:prstGeom>
          <a:solidFill>
            <a:schemeClr val="accent1">
              <a:lumMod val="75000"/>
            </a:schemeClr>
          </a:solid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54D71D36-F9DB-444B-A252-5C6A50662B81}"/>
              </a:ext>
            </a:extLst>
          </p:cNvPr>
          <p:cNvSpPr/>
          <p:nvPr/>
        </p:nvSpPr>
        <p:spPr>
          <a:xfrm>
            <a:off x="1731911" y="3735984"/>
            <a:ext cx="457200" cy="457200"/>
          </a:xfrm>
          <a:prstGeom prst="ellipse">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12908A0C-9049-1209-16A4-20687A7D33D8}"/>
              </a:ext>
            </a:extLst>
          </p:cNvPr>
          <p:cNvSpPr/>
          <p:nvPr/>
        </p:nvSpPr>
        <p:spPr>
          <a:xfrm>
            <a:off x="4494285" y="3716151"/>
            <a:ext cx="457200" cy="457200"/>
          </a:xfrm>
          <a:prstGeom prst="ellipse">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9FB9B4B-266B-0D68-1EA4-7EFC18815A10}"/>
              </a:ext>
            </a:extLst>
          </p:cNvPr>
          <p:cNvSpPr/>
          <p:nvPr/>
        </p:nvSpPr>
        <p:spPr>
          <a:xfrm>
            <a:off x="7256659" y="3735375"/>
            <a:ext cx="457200" cy="457200"/>
          </a:xfrm>
          <a:prstGeom prst="ellipse">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84C9360-CD1B-C207-4CC0-5FC92C72E237}"/>
              </a:ext>
            </a:extLst>
          </p:cNvPr>
          <p:cNvSpPr/>
          <p:nvPr/>
        </p:nvSpPr>
        <p:spPr>
          <a:xfrm>
            <a:off x="2929902" y="5329104"/>
            <a:ext cx="457200" cy="457200"/>
          </a:xfrm>
          <a:prstGeom prst="ellipse">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583BCA-C66D-0BA7-6D77-F84702CFF221}"/>
              </a:ext>
            </a:extLst>
          </p:cNvPr>
          <p:cNvSpPr/>
          <p:nvPr/>
        </p:nvSpPr>
        <p:spPr>
          <a:xfrm>
            <a:off x="5673184" y="5323358"/>
            <a:ext cx="457200" cy="457200"/>
          </a:xfrm>
          <a:prstGeom prst="ellipse">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CD2935FD-57A3-D814-D2C4-1E6176015361}"/>
              </a:ext>
            </a:extLst>
          </p:cNvPr>
          <p:cNvSpPr txBox="1"/>
          <p:nvPr/>
        </p:nvSpPr>
        <p:spPr>
          <a:xfrm>
            <a:off x="2217165" y="3800835"/>
            <a:ext cx="1486361" cy="261610"/>
          </a:xfrm>
          <a:prstGeom prst="rect">
            <a:avLst/>
          </a:prstGeom>
          <a:noFill/>
        </p:spPr>
        <p:txBody>
          <a:bodyPr wrap="square" rtlCol="0">
            <a:spAutoFit/>
          </a:bodyPr>
          <a:lstStyle/>
          <a:p>
            <a:r>
              <a:rPr lang="en-US" sz="1100" b="1" dirty="0">
                <a:solidFill>
                  <a:schemeClr val="bg1"/>
                </a:solidFill>
              </a:rPr>
              <a:t>School testing</a:t>
            </a:r>
          </a:p>
        </p:txBody>
      </p:sp>
      <p:sp>
        <p:nvSpPr>
          <p:cNvPr id="41" name="TextBox 40">
            <a:extLst>
              <a:ext uri="{FF2B5EF4-FFF2-40B4-BE49-F238E27FC236}">
                <a16:creationId xmlns:a16="http://schemas.microsoft.com/office/drawing/2014/main" id="{C855094A-F97F-FE9D-32D8-BB074FEF0987}"/>
              </a:ext>
            </a:extLst>
          </p:cNvPr>
          <p:cNvSpPr txBox="1"/>
          <p:nvPr/>
        </p:nvSpPr>
        <p:spPr>
          <a:xfrm>
            <a:off x="4929920" y="3800835"/>
            <a:ext cx="1699232" cy="261610"/>
          </a:xfrm>
          <a:prstGeom prst="rect">
            <a:avLst/>
          </a:prstGeom>
          <a:noFill/>
        </p:spPr>
        <p:txBody>
          <a:bodyPr wrap="square" rtlCol="0">
            <a:spAutoFit/>
          </a:bodyPr>
          <a:lstStyle/>
          <a:p>
            <a:r>
              <a:rPr lang="en-US" sz="1100" b="1" dirty="0">
                <a:solidFill>
                  <a:schemeClr val="bg1"/>
                </a:solidFill>
              </a:rPr>
              <a:t>Lower threshold</a:t>
            </a:r>
          </a:p>
        </p:txBody>
      </p:sp>
      <p:sp>
        <p:nvSpPr>
          <p:cNvPr id="42" name="TextBox 41">
            <a:extLst>
              <a:ext uri="{FF2B5EF4-FFF2-40B4-BE49-F238E27FC236}">
                <a16:creationId xmlns:a16="http://schemas.microsoft.com/office/drawing/2014/main" id="{93182F9B-B862-BDEC-ED7F-E4F0CCB8E58F}"/>
              </a:ext>
            </a:extLst>
          </p:cNvPr>
          <p:cNvSpPr txBox="1"/>
          <p:nvPr/>
        </p:nvSpPr>
        <p:spPr>
          <a:xfrm>
            <a:off x="7698166" y="3783261"/>
            <a:ext cx="1699232" cy="261610"/>
          </a:xfrm>
          <a:prstGeom prst="rect">
            <a:avLst/>
          </a:prstGeom>
          <a:noFill/>
        </p:spPr>
        <p:txBody>
          <a:bodyPr wrap="square" rtlCol="0">
            <a:spAutoFit/>
          </a:bodyPr>
          <a:lstStyle/>
          <a:p>
            <a:r>
              <a:rPr lang="en-US" sz="1100" b="1" dirty="0">
                <a:solidFill>
                  <a:schemeClr val="bg1"/>
                </a:solidFill>
              </a:rPr>
              <a:t>Lead pipe removal </a:t>
            </a:r>
          </a:p>
        </p:txBody>
      </p:sp>
      <p:sp>
        <p:nvSpPr>
          <p:cNvPr id="43" name="TextBox 42">
            <a:extLst>
              <a:ext uri="{FF2B5EF4-FFF2-40B4-BE49-F238E27FC236}">
                <a16:creationId xmlns:a16="http://schemas.microsoft.com/office/drawing/2014/main" id="{C0FC0BC9-CCB0-36AD-C77C-D8B8524459F4}"/>
              </a:ext>
            </a:extLst>
          </p:cNvPr>
          <p:cNvSpPr txBox="1"/>
          <p:nvPr/>
        </p:nvSpPr>
        <p:spPr>
          <a:xfrm>
            <a:off x="3387102" y="5424998"/>
            <a:ext cx="1699232" cy="261610"/>
          </a:xfrm>
          <a:prstGeom prst="rect">
            <a:avLst/>
          </a:prstGeom>
          <a:noFill/>
        </p:spPr>
        <p:txBody>
          <a:bodyPr wrap="square" rtlCol="0">
            <a:spAutoFit/>
          </a:bodyPr>
          <a:lstStyle/>
          <a:p>
            <a:r>
              <a:rPr lang="en-US" sz="1100" b="1" dirty="0">
                <a:solidFill>
                  <a:schemeClr val="bg1"/>
                </a:solidFill>
              </a:rPr>
              <a:t>Replacement</a:t>
            </a:r>
          </a:p>
        </p:txBody>
      </p:sp>
      <p:sp>
        <p:nvSpPr>
          <p:cNvPr id="44" name="TextBox 43">
            <a:extLst>
              <a:ext uri="{FF2B5EF4-FFF2-40B4-BE49-F238E27FC236}">
                <a16:creationId xmlns:a16="http://schemas.microsoft.com/office/drawing/2014/main" id="{B617CC87-35B5-D852-7DDE-224CBAAEC1CC}"/>
              </a:ext>
            </a:extLst>
          </p:cNvPr>
          <p:cNvSpPr txBox="1"/>
          <p:nvPr/>
        </p:nvSpPr>
        <p:spPr>
          <a:xfrm>
            <a:off x="6133854" y="5431413"/>
            <a:ext cx="1699232" cy="261610"/>
          </a:xfrm>
          <a:prstGeom prst="rect">
            <a:avLst/>
          </a:prstGeom>
          <a:noFill/>
        </p:spPr>
        <p:txBody>
          <a:bodyPr wrap="square" rtlCol="0">
            <a:spAutoFit/>
          </a:bodyPr>
          <a:lstStyle/>
          <a:p>
            <a:r>
              <a:rPr lang="en-US" sz="1100" b="1" dirty="0">
                <a:solidFill>
                  <a:schemeClr val="bg1"/>
                </a:solidFill>
              </a:rPr>
              <a:t>Funding</a:t>
            </a:r>
          </a:p>
        </p:txBody>
      </p:sp>
      <p:pic>
        <p:nvPicPr>
          <p:cNvPr id="45" name="Graphic 44">
            <a:extLst>
              <a:ext uri="{FF2B5EF4-FFF2-40B4-BE49-F238E27FC236}">
                <a16:creationId xmlns:a16="http://schemas.microsoft.com/office/drawing/2014/main" id="{AED8CF86-9A5F-5B02-79A5-D060E168E626}"/>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7340303" y="3821823"/>
            <a:ext cx="274320" cy="274320"/>
          </a:xfrm>
          <a:prstGeom prst="rect">
            <a:avLst/>
          </a:prstGeom>
        </p:spPr>
      </p:pic>
      <p:pic>
        <p:nvPicPr>
          <p:cNvPr id="46" name="Graphic 45">
            <a:extLst>
              <a:ext uri="{FF2B5EF4-FFF2-40B4-BE49-F238E27FC236}">
                <a16:creationId xmlns:a16="http://schemas.microsoft.com/office/drawing/2014/main" id="{49A5B07B-4FF3-E0BA-3400-DD691CD718C9}"/>
              </a:ext>
            </a:extLst>
          </p:cNvPr>
          <p:cNvPicPr>
            <a:picLocks/>
          </p:cNvPicPr>
          <p:nvPr/>
        </p:nvPicPr>
        <p:blipFill>
          <a:blip r:embed="rId9">
            <a:extLst>
              <a:ext uri="{96DAC541-7B7A-43D3-8B79-37D633B846F1}">
                <asvg:svgBlip xmlns:asvg="http://schemas.microsoft.com/office/drawing/2016/SVG/main" r:embed="rId10"/>
              </a:ext>
            </a:extLst>
          </a:blip>
          <a:srcRect/>
          <a:stretch/>
        </p:blipFill>
        <p:spPr>
          <a:xfrm>
            <a:off x="4585483" y="3815306"/>
            <a:ext cx="274320" cy="274320"/>
          </a:xfrm>
          <a:prstGeom prst="rect">
            <a:avLst/>
          </a:prstGeom>
        </p:spPr>
      </p:pic>
      <p:pic>
        <p:nvPicPr>
          <p:cNvPr id="47" name="Graphic 46">
            <a:extLst>
              <a:ext uri="{FF2B5EF4-FFF2-40B4-BE49-F238E27FC236}">
                <a16:creationId xmlns:a16="http://schemas.microsoft.com/office/drawing/2014/main" id="{09AFDFC8-D482-4B71-015E-E2CC12CBF86E}"/>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a:off x="1787077" y="3781095"/>
            <a:ext cx="365760" cy="365760"/>
          </a:xfrm>
          <a:prstGeom prst="rect">
            <a:avLst/>
          </a:prstGeom>
        </p:spPr>
      </p:pic>
      <p:pic>
        <p:nvPicPr>
          <p:cNvPr id="48" name="Graphic 47">
            <a:extLst>
              <a:ext uri="{FF2B5EF4-FFF2-40B4-BE49-F238E27FC236}">
                <a16:creationId xmlns:a16="http://schemas.microsoft.com/office/drawing/2014/main" id="{C10C93CC-E71C-1DD3-80CC-B440419AFA79}"/>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a:off x="5759633" y="5414798"/>
            <a:ext cx="274320" cy="274320"/>
          </a:xfrm>
          <a:prstGeom prst="rect">
            <a:avLst/>
          </a:prstGeom>
        </p:spPr>
      </p:pic>
      <p:pic>
        <p:nvPicPr>
          <p:cNvPr id="49" name="Graphic 48">
            <a:extLst>
              <a:ext uri="{FF2B5EF4-FFF2-40B4-BE49-F238E27FC236}">
                <a16:creationId xmlns:a16="http://schemas.microsoft.com/office/drawing/2014/main" id="{F67E4876-70F4-98EC-3571-FE4B1ECC9406}"/>
              </a:ext>
            </a:extLst>
          </p:cNvPr>
          <p:cNvPicPr>
            <a:picLocks/>
          </p:cNvPicPr>
          <p:nvPr/>
        </p:nvPicPr>
        <p:blipFill>
          <a:blip r:embed="rId15">
            <a:extLst>
              <a:ext uri="{96DAC541-7B7A-43D3-8B79-37D633B846F1}">
                <asvg:svgBlip xmlns:asvg="http://schemas.microsoft.com/office/drawing/2016/SVG/main" r:embed="rId16"/>
              </a:ext>
            </a:extLst>
          </a:blip>
          <a:stretch>
            <a:fillRect/>
          </a:stretch>
        </p:blipFill>
        <p:spPr>
          <a:xfrm>
            <a:off x="3012794" y="5420889"/>
            <a:ext cx="274320" cy="274320"/>
          </a:xfrm>
          <a:prstGeom prst="rect">
            <a:avLst/>
          </a:prstGeom>
        </p:spPr>
      </p:pic>
      <p:sp>
        <p:nvSpPr>
          <p:cNvPr id="50" name="TextBox 49">
            <a:extLst>
              <a:ext uri="{FF2B5EF4-FFF2-40B4-BE49-F238E27FC236}">
                <a16:creationId xmlns:a16="http://schemas.microsoft.com/office/drawing/2014/main" id="{FC3F2AAC-186D-1F42-5D6F-4801DD69092E}"/>
              </a:ext>
            </a:extLst>
          </p:cNvPr>
          <p:cNvSpPr txBox="1"/>
          <p:nvPr/>
        </p:nvSpPr>
        <p:spPr>
          <a:xfrm>
            <a:off x="1972888" y="4128422"/>
            <a:ext cx="1789600" cy="861774"/>
          </a:xfrm>
          <a:prstGeom prst="rect">
            <a:avLst/>
          </a:prstGeom>
          <a:noFill/>
        </p:spPr>
        <p:txBody>
          <a:bodyPr wrap="square" rtlCol="0">
            <a:spAutoFit/>
          </a:bodyPr>
          <a:lstStyle/>
          <a:p>
            <a:pPr>
              <a:spcAft>
                <a:spcPts val="300"/>
              </a:spcAft>
            </a:pPr>
            <a:r>
              <a:rPr lang="en-US" sz="1000" dirty="0"/>
              <a:t>The rule establishes the first national lead testing requirement for schools, affecting elementary and child-care facilities </a:t>
            </a:r>
          </a:p>
        </p:txBody>
      </p:sp>
      <p:sp>
        <p:nvSpPr>
          <p:cNvPr id="51" name="TextBox 50">
            <a:extLst>
              <a:ext uri="{FF2B5EF4-FFF2-40B4-BE49-F238E27FC236}">
                <a16:creationId xmlns:a16="http://schemas.microsoft.com/office/drawing/2014/main" id="{A68B73EF-3A15-2208-A198-458206F4E281}"/>
              </a:ext>
            </a:extLst>
          </p:cNvPr>
          <p:cNvSpPr txBox="1"/>
          <p:nvPr/>
        </p:nvSpPr>
        <p:spPr>
          <a:xfrm>
            <a:off x="4703403" y="4128422"/>
            <a:ext cx="1808667" cy="861774"/>
          </a:xfrm>
          <a:prstGeom prst="rect">
            <a:avLst/>
          </a:prstGeom>
          <a:noFill/>
        </p:spPr>
        <p:txBody>
          <a:bodyPr wrap="square" rtlCol="0">
            <a:spAutoFit/>
          </a:bodyPr>
          <a:lstStyle/>
          <a:p>
            <a:pPr>
              <a:spcAft>
                <a:spcPts val="300"/>
              </a:spcAft>
            </a:pPr>
            <a:r>
              <a:rPr lang="en-US" sz="1000" dirty="0"/>
              <a:t>The lead contamination level that triggers government enforcement has been lowered from 15 parts per billion (ppb) to 10 ppb</a:t>
            </a:r>
          </a:p>
        </p:txBody>
      </p:sp>
      <p:sp>
        <p:nvSpPr>
          <p:cNvPr id="53" name="TextBox 52">
            <a:extLst>
              <a:ext uri="{FF2B5EF4-FFF2-40B4-BE49-F238E27FC236}">
                <a16:creationId xmlns:a16="http://schemas.microsoft.com/office/drawing/2014/main" id="{27D8271F-3911-B9F9-F0BD-5D1A94C9E811}"/>
              </a:ext>
            </a:extLst>
          </p:cNvPr>
          <p:cNvSpPr txBox="1"/>
          <p:nvPr/>
        </p:nvSpPr>
        <p:spPr>
          <a:xfrm>
            <a:off x="7482323" y="4128422"/>
            <a:ext cx="1758566" cy="861774"/>
          </a:xfrm>
          <a:prstGeom prst="rect">
            <a:avLst/>
          </a:prstGeom>
          <a:noFill/>
        </p:spPr>
        <p:txBody>
          <a:bodyPr wrap="square" rtlCol="0">
            <a:spAutoFit/>
          </a:bodyPr>
          <a:lstStyle/>
          <a:p>
            <a:pPr>
              <a:spcAft>
                <a:spcPts val="300"/>
              </a:spcAft>
            </a:pPr>
            <a:r>
              <a:rPr lang="en-US" sz="1000" dirty="0"/>
              <a:t>An initial inventory of pipes made of lead and unknown materials was due Oct. 16 2024; all lead pipes must be removed by 2034</a:t>
            </a:r>
          </a:p>
        </p:txBody>
      </p:sp>
      <p:sp>
        <p:nvSpPr>
          <p:cNvPr id="54" name="TextBox 53">
            <a:extLst>
              <a:ext uri="{FF2B5EF4-FFF2-40B4-BE49-F238E27FC236}">
                <a16:creationId xmlns:a16="http://schemas.microsoft.com/office/drawing/2014/main" id="{96C52AA8-BC66-1FE7-1F9C-3DD96EDF6FC5}"/>
              </a:ext>
            </a:extLst>
          </p:cNvPr>
          <p:cNvSpPr txBox="1"/>
          <p:nvPr/>
        </p:nvSpPr>
        <p:spPr>
          <a:xfrm>
            <a:off x="5861776" y="5755185"/>
            <a:ext cx="1863838" cy="861774"/>
          </a:xfrm>
          <a:prstGeom prst="rect">
            <a:avLst/>
          </a:prstGeom>
          <a:noFill/>
        </p:spPr>
        <p:txBody>
          <a:bodyPr wrap="square" rtlCol="0">
            <a:spAutoFit/>
          </a:bodyPr>
          <a:lstStyle/>
          <a:p>
            <a:pPr>
              <a:spcAft>
                <a:spcPts val="300"/>
              </a:spcAft>
            </a:pPr>
            <a:r>
              <a:rPr lang="en-US" sz="1000" dirty="0"/>
              <a:t>The project is expected to cost at least $45B. Biden  previously allotted $15B for the project with an additional $2.6B made available with the final rule </a:t>
            </a:r>
          </a:p>
        </p:txBody>
      </p:sp>
      <p:sp>
        <p:nvSpPr>
          <p:cNvPr id="55" name="TextBox 54">
            <a:extLst>
              <a:ext uri="{FF2B5EF4-FFF2-40B4-BE49-F238E27FC236}">
                <a16:creationId xmlns:a16="http://schemas.microsoft.com/office/drawing/2014/main" id="{86EC14E8-70EF-1932-9178-1E90AB2A6A04}"/>
              </a:ext>
            </a:extLst>
          </p:cNvPr>
          <p:cNvSpPr txBox="1"/>
          <p:nvPr/>
        </p:nvSpPr>
        <p:spPr>
          <a:xfrm>
            <a:off x="3139051" y="5755185"/>
            <a:ext cx="1863838" cy="861774"/>
          </a:xfrm>
          <a:prstGeom prst="rect">
            <a:avLst/>
          </a:prstGeom>
          <a:noFill/>
        </p:spPr>
        <p:txBody>
          <a:bodyPr wrap="square" rtlCol="0">
            <a:spAutoFit/>
          </a:bodyPr>
          <a:lstStyle/>
          <a:p>
            <a:pPr>
              <a:spcAft>
                <a:spcPts val="300"/>
              </a:spcAft>
            </a:pPr>
            <a:r>
              <a:rPr lang="en-US" sz="1000" dirty="0"/>
              <a:t>The rule does not specify material options for pipe replacement; common alternatives include copper and plastic </a:t>
            </a:r>
          </a:p>
        </p:txBody>
      </p:sp>
      <p:pic>
        <p:nvPicPr>
          <p:cNvPr id="57" name="Graphic 56">
            <a:extLst>
              <a:ext uri="{FF2B5EF4-FFF2-40B4-BE49-F238E27FC236}">
                <a16:creationId xmlns:a16="http://schemas.microsoft.com/office/drawing/2014/main" id="{7DD183C7-4EA2-7F06-1D95-749CD6FB3D37}"/>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5400000">
            <a:off x="3873571" y="4088668"/>
            <a:ext cx="699699" cy="790759"/>
          </a:xfrm>
          <a:prstGeom prst="rect">
            <a:avLst/>
          </a:prstGeom>
        </p:spPr>
      </p:pic>
      <p:pic>
        <p:nvPicPr>
          <p:cNvPr id="59" name="Graphic 58">
            <a:extLst>
              <a:ext uri="{FF2B5EF4-FFF2-40B4-BE49-F238E27FC236}">
                <a16:creationId xmlns:a16="http://schemas.microsoft.com/office/drawing/2014/main" id="{CE669CC9-BF8F-92D1-C6A6-D8A902B720DA}"/>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5400000">
            <a:off x="6626008" y="4088668"/>
            <a:ext cx="693990" cy="790759"/>
          </a:xfrm>
          <a:prstGeom prst="rect">
            <a:avLst/>
          </a:prstGeom>
        </p:spPr>
      </p:pic>
      <p:pic>
        <p:nvPicPr>
          <p:cNvPr id="61" name="Graphic 60">
            <a:extLst>
              <a:ext uri="{FF2B5EF4-FFF2-40B4-BE49-F238E27FC236}">
                <a16:creationId xmlns:a16="http://schemas.microsoft.com/office/drawing/2014/main" id="{F0E67DB8-B181-5206-3AE1-6A045684F77E}"/>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10800000">
            <a:off x="1967774" y="5159087"/>
            <a:ext cx="548640" cy="548640"/>
          </a:xfrm>
          <a:prstGeom prst="rect">
            <a:avLst/>
          </a:prstGeom>
        </p:spPr>
      </p:pic>
      <p:pic>
        <p:nvPicPr>
          <p:cNvPr id="62" name="Graphic 61">
            <a:extLst>
              <a:ext uri="{FF2B5EF4-FFF2-40B4-BE49-F238E27FC236}">
                <a16:creationId xmlns:a16="http://schemas.microsoft.com/office/drawing/2014/main" id="{6C4E3A95-C704-7599-CB1E-58192766DD4C}"/>
              </a:ext>
            </a:extLst>
          </p:cNvPr>
          <p:cNvPicPr>
            <a:picLocks/>
          </p:cNvPicPr>
          <p:nvPr/>
        </p:nvPicPr>
        <p:blipFill>
          <a:blip r:embed="rId19">
            <a:extLst>
              <a:ext uri="{96DAC541-7B7A-43D3-8B79-37D633B846F1}">
                <asvg:svgBlip xmlns:asvg="http://schemas.microsoft.com/office/drawing/2016/SVG/main" r:embed="rId20"/>
              </a:ext>
            </a:extLst>
          </a:blip>
          <a:stretch>
            <a:fillRect/>
          </a:stretch>
        </p:blipFill>
        <p:spPr>
          <a:xfrm flipV="1">
            <a:off x="2116127" y="5683714"/>
            <a:ext cx="457200" cy="457200"/>
          </a:xfrm>
          <a:prstGeom prst="rect">
            <a:avLst/>
          </a:prstGeom>
        </p:spPr>
      </p:pic>
      <p:pic>
        <p:nvPicPr>
          <p:cNvPr id="63" name="Graphic 62">
            <a:extLst>
              <a:ext uri="{FF2B5EF4-FFF2-40B4-BE49-F238E27FC236}">
                <a16:creationId xmlns:a16="http://schemas.microsoft.com/office/drawing/2014/main" id="{AF40BEE5-D560-1427-DE40-167823D85AC4}"/>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5400000">
            <a:off x="2528772" y="5736569"/>
            <a:ext cx="548640" cy="548640"/>
          </a:xfrm>
          <a:prstGeom prst="rect">
            <a:avLst/>
          </a:prstGeom>
        </p:spPr>
      </p:pic>
      <p:pic>
        <p:nvPicPr>
          <p:cNvPr id="64" name="Graphic 63">
            <a:extLst>
              <a:ext uri="{FF2B5EF4-FFF2-40B4-BE49-F238E27FC236}">
                <a16:creationId xmlns:a16="http://schemas.microsoft.com/office/drawing/2014/main" id="{F5364B7B-B8ED-C561-20DF-748E631A881A}"/>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5400000">
            <a:off x="5049740" y="5619401"/>
            <a:ext cx="715367" cy="737204"/>
          </a:xfrm>
          <a:prstGeom prst="rect">
            <a:avLst/>
          </a:prstGeom>
        </p:spPr>
      </p:pic>
      <p:pic>
        <p:nvPicPr>
          <p:cNvPr id="72" name="Graphic 71">
            <a:extLst>
              <a:ext uri="{FF2B5EF4-FFF2-40B4-BE49-F238E27FC236}">
                <a16:creationId xmlns:a16="http://schemas.microsoft.com/office/drawing/2014/main" id="{0A17FAE1-6F67-892E-5FC7-CB0D04B685B6}"/>
              </a:ext>
            </a:extLst>
          </p:cNvPr>
          <p:cNvPicPr>
            <a:picLocks/>
          </p:cNvPicPr>
          <p:nvPr/>
        </p:nvPicPr>
        <p:blipFill>
          <a:blip r:embed="rId19">
            <a:extLst>
              <a:ext uri="{96DAC541-7B7A-43D3-8B79-37D633B846F1}">
                <asvg:svgBlip xmlns:asvg="http://schemas.microsoft.com/office/drawing/2016/SVG/main" r:embed="rId20"/>
              </a:ext>
            </a:extLst>
          </a:blip>
          <a:stretch>
            <a:fillRect/>
          </a:stretch>
        </p:blipFill>
        <p:spPr>
          <a:xfrm>
            <a:off x="8394096" y="3205889"/>
            <a:ext cx="457200" cy="570653"/>
          </a:xfrm>
          <a:prstGeom prst="rect">
            <a:avLst/>
          </a:prstGeom>
        </p:spPr>
      </p:pic>
      <p:pic>
        <p:nvPicPr>
          <p:cNvPr id="73" name="Graphic 72">
            <a:extLst>
              <a:ext uri="{FF2B5EF4-FFF2-40B4-BE49-F238E27FC236}">
                <a16:creationId xmlns:a16="http://schemas.microsoft.com/office/drawing/2014/main" id="{5FA4A4AE-FA51-CB83-10A0-877EF13A064A}"/>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flipH="1">
            <a:off x="8452967" y="5871764"/>
            <a:ext cx="457199" cy="457200"/>
          </a:xfrm>
          <a:prstGeom prst="rect">
            <a:avLst/>
          </a:prstGeom>
        </p:spPr>
      </p:pic>
      <p:pic>
        <p:nvPicPr>
          <p:cNvPr id="74" name="Graphic 73">
            <a:extLst>
              <a:ext uri="{FF2B5EF4-FFF2-40B4-BE49-F238E27FC236}">
                <a16:creationId xmlns:a16="http://schemas.microsoft.com/office/drawing/2014/main" id="{23C1376F-8DC8-AC9E-95CB-5CAD83EA2886}"/>
              </a:ext>
            </a:extLst>
          </p:cNvPr>
          <p:cNvPicPr>
            <a:picLocks/>
          </p:cNvPicPr>
          <p:nvPr/>
        </p:nvPicPr>
        <p:blipFill>
          <a:blip r:embed="rId17">
            <a:extLst>
              <a:ext uri="{96DAC541-7B7A-43D3-8B79-37D633B846F1}">
                <asvg:svgBlip xmlns:asvg="http://schemas.microsoft.com/office/drawing/2016/SVG/main" r:embed="rId18"/>
              </a:ext>
            </a:extLst>
          </a:blip>
          <a:stretch>
            <a:fillRect/>
          </a:stretch>
        </p:blipFill>
        <p:spPr>
          <a:xfrm rot="5400000">
            <a:off x="7722728" y="5619401"/>
            <a:ext cx="715367" cy="737204"/>
          </a:xfrm>
          <a:prstGeom prst="rect">
            <a:avLst/>
          </a:prstGeom>
        </p:spPr>
      </p:pic>
    </p:spTree>
    <p:extLst>
      <p:ext uri="{BB962C8B-B14F-4D97-AF65-F5344CB8AC3E}">
        <p14:creationId xmlns:p14="http://schemas.microsoft.com/office/powerpoint/2010/main" val="167962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705B-43AA-97E4-3991-E0F2CE413222}"/>
              </a:ext>
            </a:extLst>
          </p:cNvPr>
          <p:cNvSpPr>
            <a:spLocks noGrp="1"/>
          </p:cNvSpPr>
          <p:nvPr>
            <p:ph type="title"/>
          </p:nvPr>
        </p:nvSpPr>
        <p:spPr>
          <a:xfrm>
            <a:off x="0" y="297175"/>
            <a:ext cx="8876872" cy="1645920"/>
          </a:xfrm>
        </p:spPr>
        <p:txBody>
          <a:bodyPr/>
          <a:lstStyle/>
          <a:p>
            <a:r>
              <a:rPr lang="en-US" sz="3800" dirty="0"/>
              <a:t>The rule is part of a Biden administration push on lead and other chemicals</a:t>
            </a:r>
          </a:p>
        </p:txBody>
      </p:sp>
      <p:sp>
        <p:nvSpPr>
          <p:cNvPr id="3" name="TextBox 2">
            <a:extLst>
              <a:ext uri="{FF2B5EF4-FFF2-40B4-BE49-F238E27FC236}">
                <a16:creationId xmlns:a16="http://schemas.microsoft.com/office/drawing/2014/main" id="{14A726E0-25CD-737A-DE54-FD4B13C44550}"/>
              </a:ext>
            </a:extLst>
          </p:cNvPr>
          <p:cNvSpPr txBox="1"/>
          <p:nvPr/>
        </p:nvSpPr>
        <p:spPr>
          <a:xfrm>
            <a:off x="1551390" y="6910423"/>
            <a:ext cx="268532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Washington Post, White House, EPA, WHO.</a:t>
            </a:r>
          </a:p>
        </p:txBody>
      </p:sp>
      <p:sp>
        <p:nvSpPr>
          <p:cNvPr id="4" name="TextBox 3">
            <a:extLst>
              <a:ext uri="{FF2B5EF4-FFF2-40B4-BE49-F238E27FC236}">
                <a16:creationId xmlns:a16="http://schemas.microsoft.com/office/drawing/2014/main" id="{1DCA5FAD-4237-DC4D-084B-EF48DDA8AF2B}"/>
              </a:ext>
            </a:extLst>
          </p:cNvPr>
          <p:cNvSpPr txBox="1"/>
          <p:nvPr/>
        </p:nvSpPr>
        <p:spPr>
          <a:xfrm>
            <a:off x="1551389" y="70327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10/24/24</a:t>
            </a:r>
          </a:p>
        </p:txBody>
      </p:sp>
      <p:sp>
        <p:nvSpPr>
          <p:cNvPr id="5" name="Rectangle: Rounded Corners 4">
            <a:extLst>
              <a:ext uri="{FF2B5EF4-FFF2-40B4-BE49-F238E27FC236}">
                <a16:creationId xmlns:a16="http://schemas.microsoft.com/office/drawing/2014/main" id="{C707DAE5-1F0F-D3DF-189F-A8D40A2D32B6}"/>
              </a:ext>
            </a:extLst>
          </p:cNvPr>
          <p:cNvSpPr/>
          <p:nvPr/>
        </p:nvSpPr>
        <p:spPr>
          <a:xfrm>
            <a:off x="5879507" y="5112521"/>
            <a:ext cx="3639879" cy="1551110"/>
          </a:xfrm>
          <a:prstGeom prst="roundRect">
            <a:avLst>
              <a:gd name="adj" fmla="val 12623"/>
            </a:avLst>
          </a:prstGeom>
          <a:solidFill>
            <a:schemeClr val="bg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6571C5D-B92D-C215-3B61-753D516F1F68}"/>
              </a:ext>
            </a:extLst>
          </p:cNvPr>
          <p:cNvSpPr txBox="1"/>
          <p:nvPr/>
        </p:nvSpPr>
        <p:spPr>
          <a:xfrm>
            <a:off x="5939176" y="5203444"/>
            <a:ext cx="2135373" cy="1323439"/>
          </a:xfrm>
          <a:prstGeom prst="rect">
            <a:avLst/>
          </a:prstGeom>
          <a:noFill/>
        </p:spPr>
        <p:txBody>
          <a:bodyPr wrap="square" rtlCol="0">
            <a:spAutoFit/>
          </a:bodyPr>
          <a:lstStyle/>
          <a:p>
            <a:r>
              <a:rPr lang="en-US" sz="1000" i="1" dirty="0"/>
              <a:t>“For too long, local communities have known how important it was to deal with this problem. It hadn’t been given the national priority it demanded, though. I’m here to tell you that </a:t>
            </a:r>
            <a:r>
              <a:rPr lang="en-US" sz="1000" b="1" i="1" dirty="0"/>
              <a:t>I am finally insisting that it gets prioritized, and I’m insisting it get done.”</a:t>
            </a:r>
          </a:p>
        </p:txBody>
      </p:sp>
      <p:grpSp>
        <p:nvGrpSpPr>
          <p:cNvPr id="1093" name="Group 1092">
            <a:extLst>
              <a:ext uri="{FF2B5EF4-FFF2-40B4-BE49-F238E27FC236}">
                <a16:creationId xmlns:a16="http://schemas.microsoft.com/office/drawing/2014/main" id="{E3497431-4446-67E3-F301-522FD3FF5D18}"/>
              </a:ext>
            </a:extLst>
          </p:cNvPr>
          <p:cNvGrpSpPr/>
          <p:nvPr/>
        </p:nvGrpSpPr>
        <p:grpSpPr>
          <a:xfrm>
            <a:off x="8178849" y="5409460"/>
            <a:ext cx="1236236" cy="911405"/>
            <a:chOff x="8739178" y="4607800"/>
            <a:chExt cx="1236236" cy="911405"/>
          </a:xfrm>
        </p:grpSpPr>
        <p:pic>
          <p:nvPicPr>
            <p:cNvPr id="1026" name="Picture 2" descr="Joe Biden: The President | The White House">
              <a:extLst>
                <a:ext uri="{FF2B5EF4-FFF2-40B4-BE49-F238E27FC236}">
                  <a16:creationId xmlns:a16="http://schemas.microsoft.com/office/drawing/2014/main" id="{FAC6770A-E7AC-9ED6-4599-1F5ECEE700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533" r="16380" b="14236"/>
            <a:stretch/>
          </p:blipFill>
          <p:spPr bwMode="auto">
            <a:xfrm>
              <a:off x="9057762" y="4607800"/>
              <a:ext cx="578348" cy="571564"/>
            </a:xfrm>
            <a:prstGeom prst="ellipse">
              <a:avLst/>
            </a:prstGeom>
            <a:noFill/>
            <a:ln>
              <a:solidFill>
                <a:srgbClr val="0070C0"/>
              </a:soli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952D3B5-2DD2-5762-44EA-A7AF3D8F70C3}"/>
                </a:ext>
              </a:extLst>
            </p:cNvPr>
            <p:cNvSpPr txBox="1"/>
            <p:nvPr/>
          </p:nvSpPr>
          <p:spPr>
            <a:xfrm>
              <a:off x="8739178" y="5288373"/>
              <a:ext cx="1236236" cy="230832"/>
            </a:xfrm>
            <a:prstGeom prst="rect">
              <a:avLst/>
            </a:prstGeom>
            <a:noFill/>
          </p:spPr>
          <p:txBody>
            <a:bodyPr wrap="none" rtlCol="0">
              <a:spAutoFit/>
            </a:bodyPr>
            <a:lstStyle/>
            <a:p>
              <a:r>
                <a:rPr lang="en-US" sz="900" b="1" dirty="0">
                  <a:solidFill>
                    <a:schemeClr val="accent1">
                      <a:lumMod val="75000"/>
                    </a:schemeClr>
                  </a:solidFill>
                </a:rPr>
                <a:t>PRESIDENT BIDEN</a:t>
              </a:r>
            </a:p>
          </p:txBody>
        </p:sp>
        <p:cxnSp>
          <p:nvCxnSpPr>
            <p:cNvPr id="11" name="Straight Connector 10">
              <a:extLst>
                <a:ext uri="{FF2B5EF4-FFF2-40B4-BE49-F238E27FC236}">
                  <a16:creationId xmlns:a16="http://schemas.microsoft.com/office/drawing/2014/main" id="{C796995F-5E10-BE0C-7968-00736547888A}"/>
                </a:ext>
              </a:extLst>
            </p:cNvPr>
            <p:cNvCxnSpPr>
              <a:cxnSpLocks/>
            </p:cNvCxnSpPr>
            <p:nvPr/>
          </p:nvCxnSpPr>
          <p:spPr>
            <a:xfrm>
              <a:off x="9040421" y="5266422"/>
              <a:ext cx="613031"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6" name="Rectangle: Rounded Corners 15">
            <a:extLst>
              <a:ext uri="{FF2B5EF4-FFF2-40B4-BE49-F238E27FC236}">
                <a16:creationId xmlns:a16="http://schemas.microsoft.com/office/drawing/2014/main" id="{57A06092-0B3D-2870-F100-0F4B916713D0}"/>
              </a:ext>
            </a:extLst>
          </p:cNvPr>
          <p:cNvSpPr/>
          <p:nvPr/>
        </p:nvSpPr>
        <p:spPr>
          <a:xfrm>
            <a:off x="1965708" y="2360776"/>
            <a:ext cx="3520692" cy="4298534"/>
          </a:xfrm>
          <a:prstGeom prst="roundRect">
            <a:avLst>
              <a:gd name="adj" fmla="val 10752"/>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274320" rtlCol="0" anchor="t"/>
          <a:lstStyle/>
          <a:p>
            <a:pPr marL="182880" marR="0" lvl="0"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ea typeface="+mn-ea"/>
                <a:cs typeface="+mn-cs"/>
              </a:rPr>
              <a:t>The Lead and Copper Rule Improvements accompany a series of administrative actions focused on lead and other chemicals in public water supplies; </a:t>
            </a:r>
            <a:r>
              <a:rPr kumimoji="0" lang="en-US" sz="1000" b="1" i="0" u="none" strike="noStrike" kern="1200" cap="none" spc="0" normalizeH="0" baseline="0" noProof="0" dirty="0">
                <a:ln>
                  <a:noFill/>
                </a:ln>
                <a:solidFill>
                  <a:srgbClr val="000000"/>
                </a:solidFill>
                <a:effectLst/>
                <a:uLnTx/>
                <a:uFillTx/>
                <a:ea typeface="+mn-ea"/>
                <a:cs typeface="+mn-cs"/>
              </a:rPr>
              <a:t>in April, landmark rules were issued limiting PFAS in drinking water</a:t>
            </a:r>
          </a:p>
          <a:p>
            <a:pPr marL="182880" marR="0" lvl="0"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ea typeface="+mn-ea"/>
                <a:cs typeface="+mn-cs"/>
              </a:rPr>
              <a:t>The rule repeals less stringent Trump-era regulations. Environmental advocates say </a:t>
            </a:r>
            <a:r>
              <a:rPr kumimoji="0" lang="en-US" sz="1000" b="1" i="0" u="none" strike="noStrike" kern="1200" cap="none" spc="0" normalizeH="0" baseline="0" noProof="0" dirty="0">
                <a:ln>
                  <a:noFill/>
                </a:ln>
                <a:solidFill>
                  <a:srgbClr val="000000"/>
                </a:solidFill>
                <a:effectLst/>
                <a:uLnTx/>
                <a:uFillTx/>
                <a:ea typeface="+mn-ea"/>
                <a:cs typeface="+mn-cs"/>
              </a:rPr>
              <a:t>reversing the new standards would be difficult with </a:t>
            </a:r>
            <a:r>
              <a:rPr kumimoji="0" lang="en-US" sz="1000" b="0" i="0" u="none" strike="noStrike" kern="1200" cap="none" spc="0" normalizeH="0" baseline="0" noProof="0" dirty="0">
                <a:ln>
                  <a:noFill/>
                </a:ln>
                <a:solidFill>
                  <a:srgbClr val="000000"/>
                </a:solidFill>
                <a:effectLst/>
                <a:uLnTx/>
                <a:uFillTx/>
                <a:ea typeface="+mn-ea"/>
                <a:cs typeface="+mn-cs"/>
              </a:rPr>
              <a:t>Trump as president </a:t>
            </a:r>
          </a:p>
          <a:p>
            <a:pPr marL="182880" marR="0" lvl="0"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ea typeface="+mn-ea"/>
                <a:cs typeface="+mn-cs"/>
              </a:rPr>
              <a:t>According to the White House, over </a:t>
            </a:r>
            <a:r>
              <a:rPr kumimoji="0" lang="en-US" sz="1000" b="1" i="0" u="none" strike="noStrike" kern="1200" cap="none" spc="0" normalizeH="0" baseline="0" noProof="0" dirty="0">
                <a:ln>
                  <a:noFill/>
                </a:ln>
                <a:solidFill>
                  <a:srgbClr val="000000"/>
                </a:solidFill>
                <a:effectLst/>
                <a:uLnTx/>
                <a:uFillTx/>
                <a:ea typeface="+mn-ea"/>
                <a:cs typeface="+mn-cs"/>
              </a:rPr>
              <a:t>367,000 lead pipes have been replaced</a:t>
            </a:r>
            <a:r>
              <a:rPr kumimoji="0" lang="en-US" sz="1000" b="0" i="0" u="none" strike="noStrike" kern="1200" cap="none" spc="0" normalizeH="0" baseline="0" noProof="0" dirty="0">
                <a:ln>
                  <a:noFill/>
                </a:ln>
                <a:solidFill>
                  <a:srgbClr val="000000"/>
                </a:solidFill>
                <a:effectLst/>
                <a:uLnTx/>
                <a:uFillTx/>
                <a:ea typeface="+mn-ea"/>
                <a:cs typeface="+mn-cs"/>
              </a:rPr>
              <a:t> during the Biden administration, with cities like Milwaukee and Detroit on track to replace all lead pipes in the given timeline </a:t>
            </a:r>
          </a:p>
          <a:p>
            <a:pPr marL="182880" marR="0" lvl="0"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ea typeface="+mn-ea"/>
                <a:cs typeface="+mn-cs"/>
              </a:rPr>
              <a:t>EPA announced </a:t>
            </a:r>
            <a:r>
              <a:rPr kumimoji="0" lang="en-US" sz="1000" b="1" i="0" u="none" strike="noStrike" kern="1200" cap="none" spc="0" normalizeH="0" baseline="0" noProof="0" dirty="0">
                <a:ln>
                  <a:noFill/>
                </a:ln>
                <a:solidFill>
                  <a:srgbClr val="000000"/>
                </a:solidFill>
                <a:effectLst/>
                <a:uLnTx/>
                <a:uFillTx/>
                <a:ea typeface="+mn-ea"/>
                <a:cs typeface="+mn-cs"/>
              </a:rPr>
              <a:t>$35M in grant funding </a:t>
            </a:r>
            <a:r>
              <a:rPr kumimoji="0" lang="en-US" sz="1000" b="0" i="0" u="none" strike="noStrike" kern="1200" cap="none" spc="0" normalizeH="0" baseline="0" noProof="0" dirty="0">
                <a:ln>
                  <a:noFill/>
                </a:ln>
                <a:solidFill>
                  <a:srgbClr val="000000"/>
                </a:solidFill>
                <a:effectLst/>
                <a:uLnTx/>
                <a:uFillTx/>
                <a:ea typeface="+mn-ea"/>
                <a:cs typeface="+mn-cs"/>
              </a:rPr>
              <a:t>to reduce lead in drinking water outside of pipe replacement, and it has also taken steps to regulate lead in air, soil, and household products   </a:t>
            </a:r>
          </a:p>
          <a:p>
            <a:pPr marL="182880" marR="0" lvl="0"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ea typeface="+mn-ea"/>
                <a:cs typeface="+mn-cs"/>
              </a:rPr>
              <a:t>In October 2024, EPA finalized a rule strengthening requirements for </a:t>
            </a:r>
            <a:r>
              <a:rPr kumimoji="0" lang="en-US" sz="1000" b="1" i="0" u="none" strike="noStrike" kern="1200" cap="none" spc="0" normalizeH="0" baseline="0" noProof="0" dirty="0">
                <a:ln>
                  <a:noFill/>
                </a:ln>
                <a:solidFill>
                  <a:srgbClr val="000000"/>
                </a:solidFill>
                <a:effectLst/>
                <a:uLnTx/>
                <a:uFillTx/>
                <a:ea typeface="+mn-ea"/>
                <a:cs typeface="+mn-cs"/>
              </a:rPr>
              <a:t>removing lead paint dust </a:t>
            </a:r>
            <a:r>
              <a:rPr kumimoji="0" lang="en-US" sz="1000" b="0" i="0" u="none" strike="noStrike" kern="1200" cap="none" spc="0" normalizeH="0" baseline="0" noProof="0" dirty="0">
                <a:ln>
                  <a:noFill/>
                </a:ln>
                <a:solidFill>
                  <a:srgbClr val="000000"/>
                </a:solidFill>
                <a:effectLst/>
                <a:uLnTx/>
                <a:uFillTx/>
                <a:ea typeface="+mn-ea"/>
                <a:cs typeface="+mn-cs"/>
              </a:rPr>
              <a:t>in pre-1978 housing and childcare facilities </a:t>
            </a:r>
          </a:p>
        </p:txBody>
      </p:sp>
      <p:sp>
        <p:nvSpPr>
          <p:cNvPr id="1092" name="Rectangle: Top Corners Rounded 1091">
            <a:extLst>
              <a:ext uri="{FF2B5EF4-FFF2-40B4-BE49-F238E27FC236}">
                <a16:creationId xmlns:a16="http://schemas.microsoft.com/office/drawing/2014/main" id="{3A941B26-4CFE-0DAC-D485-7D77E0F427DC}"/>
              </a:ext>
            </a:extLst>
          </p:cNvPr>
          <p:cNvSpPr/>
          <p:nvPr/>
        </p:nvSpPr>
        <p:spPr>
          <a:xfrm>
            <a:off x="1965708" y="2300955"/>
            <a:ext cx="3520692" cy="335093"/>
          </a:xfrm>
          <a:prstGeom prst="round2Same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ea typeface="+mn-ea"/>
                <a:cs typeface="+mn-cs"/>
              </a:rPr>
              <a:t>BIDEN’S CHEMICAL CRACKDOWN</a:t>
            </a:r>
          </a:p>
        </p:txBody>
      </p:sp>
      <p:pic>
        <p:nvPicPr>
          <p:cNvPr id="1095" name="Graphic 1094">
            <a:extLst>
              <a:ext uri="{FF2B5EF4-FFF2-40B4-BE49-F238E27FC236}">
                <a16:creationId xmlns:a16="http://schemas.microsoft.com/office/drawing/2014/main" id="{1D627BCE-5826-CC95-7F68-522EE35900D0}"/>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4937758" y="2229555"/>
            <a:ext cx="681101" cy="641116"/>
          </a:xfrm>
          <a:prstGeom prst="rect">
            <a:avLst/>
          </a:prstGeom>
        </p:spPr>
      </p:pic>
      <p:sp>
        <p:nvSpPr>
          <p:cNvPr id="1097" name="Rectangle: Rounded Corners 1096">
            <a:extLst>
              <a:ext uri="{FF2B5EF4-FFF2-40B4-BE49-F238E27FC236}">
                <a16:creationId xmlns:a16="http://schemas.microsoft.com/office/drawing/2014/main" id="{2B93F818-EFDF-D065-F422-27445068C39A}"/>
              </a:ext>
            </a:extLst>
          </p:cNvPr>
          <p:cNvSpPr/>
          <p:nvPr/>
        </p:nvSpPr>
        <p:spPr>
          <a:xfrm>
            <a:off x="5879506" y="2300955"/>
            <a:ext cx="3639879" cy="2559723"/>
          </a:xfrm>
          <a:prstGeom prst="roundRect">
            <a:avLst>
              <a:gd name="adj" fmla="val 8222"/>
            </a:avLst>
          </a:prstGeom>
          <a:no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8" name="TextBox 1097">
            <a:extLst>
              <a:ext uri="{FF2B5EF4-FFF2-40B4-BE49-F238E27FC236}">
                <a16:creationId xmlns:a16="http://schemas.microsoft.com/office/drawing/2014/main" id="{4C717BA8-8B83-18F3-5053-8C2FF30E8C53}"/>
              </a:ext>
            </a:extLst>
          </p:cNvPr>
          <p:cNvSpPr txBox="1"/>
          <p:nvPr/>
        </p:nvSpPr>
        <p:spPr>
          <a:xfrm>
            <a:off x="5939176" y="2360776"/>
            <a:ext cx="3255772" cy="276999"/>
          </a:xfrm>
          <a:prstGeom prst="rect">
            <a:avLst/>
          </a:prstGeom>
          <a:noFill/>
        </p:spPr>
        <p:txBody>
          <a:bodyPr wrap="square" rtlCol="0">
            <a:spAutoFit/>
          </a:bodyPr>
          <a:lstStyle/>
          <a:p>
            <a:r>
              <a:rPr lang="en-US" sz="1200" b="1" dirty="0">
                <a:solidFill>
                  <a:schemeClr val="accent1">
                    <a:lumMod val="75000"/>
                  </a:schemeClr>
                </a:solidFill>
              </a:rPr>
              <a:t>LEAD HEALTH RISKS</a:t>
            </a:r>
          </a:p>
        </p:txBody>
      </p:sp>
      <p:pic>
        <p:nvPicPr>
          <p:cNvPr id="1100" name="Graphic 1099">
            <a:extLst>
              <a:ext uri="{FF2B5EF4-FFF2-40B4-BE49-F238E27FC236}">
                <a16:creationId xmlns:a16="http://schemas.microsoft.com/office/drawing/2014/main" id="{4098FB9F-E90B-3420-3FCF-1EAF62BA080C}"/>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8764025" y="4152671"/>
            <a:ext cx="623511" cy="614143"/>
          </a:xfrm>
          <a:prstGeom prst="rect">
            <a:avLst/>
          </a:prstGeom>
        </p:spPr>
      </p:pic>
      <p:sp>
        <p:nvSpPr>
          <p:cNvPr id="1101" name="TextBox 1100">
            <a:extLst>
              <a:ext uri="{FF2B5EF4-FFF2-40B4-BE49-F238E27FC236}">
                <a16:creationId xmlns:a16="http://schemas.microsoft.com/office/drawing/2014/main" id="{9DC9994C-9456-71DF-6C7E-A8556262423E}"/>
              </a:ext>
            </a:extLst>
          </p:cNvPr>
          <p:cNvSpPr txBox="1"/>
          <p:nvPr/>
        </p:nvSpPr>
        <p:spPr>
          <a:xfrm>
            <a:off x="5909914" y="2661706"/>
            <a:ext cx="3505171" cy="130035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US" sz="1050" dirty="0"/>
              <a:t>The World Health Organization identifies lead as a chemical of major public health concern, </a:t>
            </a:r>
            <a:r>
              <a:rPr lang="en-US" sz="1050" b="1" dirty="0"/>
              <a:t>particularly for children</a:t>
            </a:r>
            <a:r>
              <a:rPr lang="en-US" sz="1050" dirty="0"/>
              <a:t>; young children may absorb </a:t>
            </a:r>
            <a:r>
              <a:rPr lang="en-US" sz="1050" b="1" dirty="0"/>
              <a:t>up to 5 times</a:t>
            </a:r>
            <a:r>
              <a:rPr lang="en-US" sz="1050" dirty="0"/>
              <a:t> as much lead as adults from an ingested dose </a:t>
            </a:r>
          </a:p>
          <a:p>
            <a:pPr marL="171450" indent="-171450">
              <a:spcAft>
                <a:spcPts val="600"/>
              </a:spcAft>
              <a:buFont typeface="Arial" panose="020B0604020202020204" pitchFamily="34" charset="0"/>
              <a:buChar char="•"/>
            </a:pPr>
            <a:r>
              <a:rPr lang="en-US" sz="1050" dirty="0"/>
              <a:t>Exposure to high levels of lead can lead to brain and nervous system damage in children, as well reduced IQ, behavioral changes, and immunotoxicity</a:t>
            </a:r>
          </a:p>
        </p:txBody>
      </p:sp>
      <p:sp>
        <p:nvSpPr>
          <p:cNvPr id="1102" name="TextBox 1101">
            <a:extLst>
              <a:ext uri="{FF2B5EF4-FFF2-40B4-BE49-F238E27FC236}">
                <a16:creationId xmlns:a16="http://schemas.microsoft.com/office/drawing/2014/main" id="{AF2A9BF8-633A-40AA-30EF-7F85AC1C1390}"/>
              </a:ext>
            </a:extLst>
          </p:cNvPr>
          <p:cNvSpPr txBox="1"/>
          <p:nvPr/>
        </p:nvSpPr>
        <p:spPr>
          <a:xfrm>
            <a:off x="5909913" y="3906080"/>
            <a:ext cx="2854111" cy="90024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US" sz="1050" dirty="0"/>
              <a:t>EPA estimates that once the rule is fully implemented, it will </a:t>
            </a:r>
            <a:r>
              <a:rPr lang="en-US" sz="1050" b="1" dirty="0"/>
              <a:t>prevent</a:t>
            </a:r>
            <a:r>
              <a:rPr lang="en-US" sz="1050" dirty="0"/>
              <a:t> </a:t>
            </a:r>
            <a:r>
              <a:rPr lang="en-US" sz="1050" b="1" dirty="0"/>
              <a:t>low birth weight </a:t>
            </a:r>
            <a:r>
              <a:rPr lang="en-US" sz="1050" dirty="0"/>
              <a:t>in up to 900,000 infants and </a:t>
            </a:r>
            <a:r>
              <a:rPr lang="en-US" sz="1050" b="1" dirty="0"/>
              <a:t>avoid</a:t>
            </a:r>
            <a:r>
              <a:rPr lang="en-US" sz="1050" dirty="0"/>
              <a:t> up to 1,500 cases of </a:t>
            </a:r>
            <a:r>
              <a:rPr lang="en-US" sz="1050" b="1" dirty="0"/>
              <a:t>premature death from heart disease</a:t>
            </a:r>
          </a:p>
        </p:txBody>
      </p:sp>
    </p:spTree>
    <p:extLst>
      <p:ext uri="{BB962C8B-B14F-4D97-AF65-F5344CB8AC3E}">
        <p14:creationId xmlns:p14="http://schemas.microsoft.com/office/powerpoint/2010/main" val="50875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CD59-DED9-30E4-55A4-0BB57875F44A}"/>
              </a:ext>
            </a:extLst>
          </p:cNvPr>
          <p:cNvSpPr>
            <a:spLocks noGrp="1"/>
          </p:cNvSpPr>
          <p:nvPr>
            <p:ph type="title"/>
          </p:nvPr>
        </p:nvSpPr>
        <p:spPr>
          <a:xfrm>
            <a:off x="70345" y="297175"/>
            <a:ext cx="8744881" cy="1645920"/>
          </a:xfrm>
        </p:spPr>
        <p:txBody>
          <a:bodyPr/>
          <a:lstStyle/>
          <a:p>
            <a:r>
              <a:rPr lang="en-US" sz="3300" dirty="0"/>
              <a:t>Most lead pipes in need of replacement are located on the East Coast and in the Midwest</a:t>
            </a:r>
          </a:p>
        </p:txBody>
      </p:sp>
      <p:grpSp>
        <p:nvGrpSpPr>
          <p:cNvPr id="3" name="Group 2">
            <a:extLst>
              <a:ext uri="{FF2B5EF4-FFF2-40B4-BE49-F238E27FC236}">
                <a16:creationId xmlns:a16="http://schemas.microsoft.com/office/drawing/2014/main" id="{F4E85ED9-9497-B2E3-55CE-8A361B35610C}"/>
              </a:ext>
            </a:extLst>
          </p:cNvPr>
          <p:cNvGrpSpPr>
            <a:grpSpLocks noChangeAspect="1"/>
          </p:cNvGrpSpPr>
          <p:nvPr/>
        </p:nvGrpSpPr>
        <p:grpSpPr>
          <a:xfrm>
            <a:off x="2597404" y="3100532"/>
            <a:ext cx="5896213" cy="3522267"/>
            <a:chOff x="3934615" y="1674976"/>
            <a:chExt cx="4748948" cy="2836916"/>
          </a:xfrm>
        </p:grpSpPr>
        <p:sp>
          <p:nvSpPr>
            <p:cNvPr id="4" name="Google Shape;2863;p71" title="AK">
              <a:extLst>
                <a:ext uri="{FF2B5EF4-FFF2-40B4-BE49-F238E27FC236}">
                  <a16:creationId xmlns:a16="http://schemas.microsoft.com/office/drawing/2014/main" id="{8AFD2293-BE22-4728-D2E0-99CB5FEA932D}"/>
                </a:ext>
              </a:extLst>
            </p:cNvPr>
            <p:cNvSpPr/>
            <p:nvPr/>
          </p:nvSpPr>
          <p:spPr>
            <a:xfrm>
              <a:off x="4046805" y="3693330"/>
              <a:ext cx="701187" cy="563558"/>
            </a:xfrm>
            <a:custGeom>
              <a:avLst/>
              <a:gdLst/>
              <a:ahLst/>
              <a:cxnLst/>
              <a:rect l="l" t="t" r="r" b="b"/>
              <a:pathLst>
                <a:path w="450" h="356" extrusionOk="0">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chemeClr val="accent1">
                <a:lumMod val="20000"/>
                <a:lumOff val="80000"/>
              </a:scheme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5" name="Google Shape;2864;p71" title="WA">
              <a:extLst>
                <a:ext uri="{FF2B5EF4-FFF2-40B4-BE49-F238E27FC236}">
                  <a16:creationId xmlns:a16="http://schemas.microsoft.com/office/drawing/2014/main" id="{CEA12F06-2CF1-B873-5D8F-219A9E1212ED}"/>
                </a:ext>
              </a:extLst>
            </p:cNvPr>
            <p:cNvSpPr/>
            <p:nvPr/>
          </p:nvSpPr>
          <p:spPr>
            <a:xfrm>
              <a:off x="4160270" y="1674976"/>
              <a:ext cx="592822" cy="428406"/>
            </a:xfrm>
            <a:custGeom>
              <a:avLst/>
              <a:gdLst/>
              <a:ahLst/>
              <a:cxnLst/>
              <a:rect l="l" t="t" r="r" b="b"/>
              <a:pathLst>
                <a:path w="730" h="517" extrusionOk="0">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6" name="Google Shape;2865;p71" title="UT">
              <a:extLst>
                <a:ext uri="{FF2B5EF4-FFF2-40B4-BE49-F238E27FC236}">
                  <a16:creationId xmlns:a16="http://schemas.microsoft.com/office/drawing/2014/main" id="{64AE6983-8574-97E9-157B-3604E01D5086}"/>
                </a:ext>
              </a:extLst>
            </p:cNvPr>
            <p:cNvSpPr/>
            <p:nvPr/>
          </p:nvSpPr>
          <p:spPr>
            <a:xfrm>
              <a:off x="4708469" y="2582788"/>
              <a:ext cx="503580" cy="626035"/>
            </a:xfrm>
            <a:custGeom>
              <a:avLst/>
              <a:gdLst/>
              <a:ahLst/>
              <a:cxnLst/>
              <a:rect l="l" t="t" r="r" b="b"/>
              <a:pathLst>
                <a:path w="618" h="752" extrusionOk="0">
                  <a:moveTo>
                    <a:pt x="135" y="0"/>
                  </a:moveTo>
                  <a:lnTo>
                    <a:pt x="433" y="55"/>
                  </a:lnTo>
                  <a:lnTo>
                    <a:pt x="410" y="186"/>
                  </a:lnTo>
                  <a:lnTo>
                    <a:pt x="618" y="218"/>
                  </a:lnTo>
                  <a:lnTo>
                    <a:pt x="538" y="752"/>
                  </a:lnTo>
                  <a:lnTo>
                    <a:pt x="0" y="663"/>
                  </a:lnTo>
                  <a:lnTo>
                    <a:pt x="135" y="0"/>
                  </a:lnTo>
                  <a:lnTo>
                    <a:pt x="135"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7" name="Google Shape;2866;p71" title="OR">
              <a:extLst>
                <a:ext uri="{FF2B5EF4-FFF2-40B4-BE49-F238E27FC236}">
                  <a16:creationId xmlns:a16="http://schemas.microsoft.com/office/drawing/2014/main" id="{57D47146-57F6-1AB8-36AF-4E9940FB02F5}"/>
                </a:ext>
              </a:extLst>
            </p:cNvPr>
            <p:cNvSpPr/>
            <p:nvPr/>
          </p:nvSpPr>
          <p:spPr>
            <a:xfrm>
              <a:off x="4000909" y="1936354"/>
              <a:ext cx="710111" cy="594159"/>
            </a:xfrm>
            <a:custGeom>
              <a:avLst/>
              <a:gdLst/>
              <a:ahLst/>
              <a:cxnLst/>
              <a:rect l="l" t="t" r="r" b="b"/>
              <a:pathLst>
                <a:path w="871" h="720" extrusionOk="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8" name="Google Shape;2867;p71" title="CA">
              <a:extLst>
                <a:ext uri="{FF2B5EF4-FFF2-40B4-BE49-F238E27FC236}">
                  <a16:creationId xmlns:a16="http://schemas.microsoft.com/office/drawing/2014/main" id="{CFC94319-549C-959E-1C40-BAF92BA296BC}"/>
                </a:ext>
              </a:extLst>
            </p:cNvPr>
            <p:cNvSpPr/>
            <p:nvPr/>
          </p:nvSpPr>
          <p:spPr>
            <a:xfrm>
              <a:off x="3934615" y="2382611"/>
              <a:ext cx="706286" cy="1190867"/>
            </a:xfrm>
            <a:custGeom>
              <a:avLst/>
              <a:gdLst/>
              <a:ahLst/>
              <a:cxnLst/>
              <a:rect l="l" t="t" r="r" b="b"/>
              <a:pathLst>
                <a:path w="865" h="1443" extrusionOk="0">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4000" dirty="0">
                <a:ea typeface="Verdana"/>
                <a:cs typeface="Verdana"/>
                <a:sym typeface="Verdana"/>
              </a:endParaRPr>
            </a:p>
          </p:txBody>
        </p:sp>
        <p:sp>
          <p:nvSpPr>
            <p:cNvPr id="9" name="Google Shape;2868;p71" title="NV">
              <a:extLst>
                <a:ext uri="{FF2B5EF4-FFF2-40B4-BE49-F238E27FC236}">
                  <a16:creationId xmlns:a16="http://schemas.microsoft.com/office/drawing/2014/main" id="{19BB2F46-E388-9797-8760-2BB62B83F279}"/>
                </a:ext>
              </a:extLst>
            </p:cNvPr>
            <p:cNvSpPr/>
            <p:nvPr/>
          </p:nvSpPr>
          <p:spPr>
            <a:xfrm>
              <a:off x="4249511" y="2475688"/>
              <a:ext cx="571149" cy="864463"/>
            </a:xfrm>
            <a:custGeom>
              <a:avLst/>
              <a:gdLst/>
              <a:ahLst/>
              <a:cxnLst/>
              <a:rect l="l" t="t" r="r" b="b"/>
              <a:pathLst>
                <a:path w="696" h="1047" extrusionOk="0">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10" name="Google Shape;2869;p71" title="ID">
              <a:extLst>
                <a:ext uri="{FF2B5EF4-FFF2-40B4-BE49-F238E27FC236}">
                  <a16:creationId xmlns:a16="http://schemas.microsoft.com/office/drawing/2014/main" id="{17341CDB-6C8D-CBFA-3BC4-E389DC1196B8}"/>
                </a:ext>
              </a:extLst>
            </p:cNvPr>
            <p:cNvSpPr/>
            <p:nvPr/>
          </p:nvSpPr>
          <p:spPr>
            <a:xfrm>
              <a:off x="4574607" y="1779527"/>
              <a:ext cx="532902" cy="847888"/>
            </a:xfrm>
            <a:custGeom>
              <a:avLst/>
              <a:gdLst/>
              <a:ahLst/>
              <a:cxnLst/>
              <a:rect l="l" t="t" r="r" b="b"/>
              <a:pathLst>
                <a:path w="654" h="1027" extrusionOk="0">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1" name="Google Shape;2870;p71" title="MT">
              <a:extLst>
                <a:ext uri="{FF2B5EF4-FFF2-40B4-BE49-F238E27FC236}">
                  <a16:creationId xmlns:a16="http://schemas.microsoft.com/office/drawing/2014/main" id="{741F4E9A-E90E-0FD7-DD73-2DCA20B911FF}"/>
                </a:ext>
              </a:extLst>
            </p:cNvPr>
            <p:cNvSpPr/>
            <p:nvPr/>
          </p:nvSpPr>
          <p:spPr>
            <a:xfrm>
              <a:off x="4798987" y="1796102"/>
              <a:ext cx="914092" cy="572483"/>
            </a:xfrm>
            <a:custGeom>
              <a:avLst/>
              <a:gdLst/>
              <a:ahLst/>
              <a:cxnLst/>
              <a:rect l="l" t="t" r="r" b="b"/>
              <a:pathLst>
                <a:path w="1118" h="692" extrusionOk="0">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2" name="Google Shape;2871;p71" title="AZ">
              <a:extLst>
                <a:ext uri="{FF2B5EF4-FFF2-40B4-BE49-F238E27FC236}">
                  <a16:creationId xmlns:a16="http://schemas.microsoft.com/office/drawing/2014/main" id="{4E436EAD-A114-CC07-E8EF-9CA871F81213}"/>
                </a:ext>
              </a:extLst>
            </p:cNvPr>
            <p:cNvSpPr/>
            <p:nvPr/>
          </p:nvSpPr>
          <p:spPr>
            <a:xfrm>
              <a:off x="4541460" y="3133596"/>
              <a:ext cx="606845" cy="693610"/>
            </a:xfrm>
            <a:custGeom>
              <a:avLst/>
              <a:gdLst/>
              <a:ahLst/>
              <a:cxnLst/>
              <a:rect l="l" t="t" r="r" b="b"/>
              <a:pathLst>
                <a:path w="746" h="840" extrusionOk="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3" name="Google Shape;2872;p71" title="WY">
              <a:extLst>
                <a:ext uri="{FF2B5EF4-FFF2-40B4-BE49-F238E27FC236}">
                  <a16:creationId xmlns:a16="http://schemas.microsoft.com/office/drawing/2014/main" id="{63D92376-09AE-1924-2028-93653FE759BB}"/>
                </a:ext>
              </a:extLst>
            </p:cNvPr>
            <p:cNvSpPr/>
            <p:nvPr/>
          </p:nvSpPr>
          <p:spPr>
            <a:xfrm>
              <a:off x="5043765" y="2299734"/>
              <a:ext cx="628518" cy="511283"/>
            </a:xfrm>
            <a:custGeom>
              <a:avLst/>
              <a:gdLst/>
              <a:ahLst/>
              <a:cxnLst/>
              <a:rect l="l" t="t" r="r" b="b"/>
              <a:pathLst>
                <a:path w="770" h="619" extrusionOk="0">
                  <a:moveTo>
                    <a:pt x="0" y="530"/>
                  </a:moveTo>
                  <a:lnTo>
                    <a:pt x="92" y="0"/>
                  </a:lnTo>
                  <a:lnTo>
                    <a:pt x="396" y="45"/>
                  </a:lnTo>
                  <a:lnTo>
                    <a:pt x="770" y="83"/>
                  </a:lnTo>
                  <a:lnTo>
                    <a:pt x="744" y="351"/>
                  </a:lnTo>
                  <a:lnTo>
                    <a:pt x="719" y="619"/>
                  </a:lnTo>
                  <a:lnTo>
                    <a:pt x="208" y="562"/>
                  </a:lnTo>
                  <a:lnTo>
                    <a:pt x="0" y="530"/>
                  </a:lnTo>
                  <a:lnTo>
                    <a:pt x="0" y="53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4" name="Google Shape;2873;p71" title="CO">
              <a:extLst>
                <a:ext uri="{FF2B5EF4-FFF2-40B4-BE49-F238E27FC236}">
                  <a16:creationId xmlns:a16="http://schemas.microsoft.com/office/drawing/2014/main" id="{C1259137-AC7C-94D0-77DB-3AB1B2B6B3AB}"/>
                </a:ext>
              </a:extLst>
            </p:cNvPr>
            <p:cNvSpPr/>
            <p:nvPr/>
          </p:nvSpPr>
          <p:spPr>
            <a:xfrm>
              <a:off x="5148305" y="2763841"/>
              <a:ext cx="650191" cy="507457"/>
            </a:xfrm>
            <a:custGeom>
              <a:avLst/>
              <a:gdLst/>
              <a:ahLst/>
              <a:cxnLst/>
              <a:rect l="l" t="t" r="r" b="b"/>
              <a:pathLst>
                <a:path w="796" h="612" extrusionOk="0">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15" name="Google Shape;2874;p71" title="NM">
              <a:extLst>
                <a:ext uri="{FF2B5EF4-FFF2-40B4-BE49-F238E27FC236}">
                  <a16:creationId xmlns:a16="http://schemas.microsoft.com/office/drawing/2014/main" id="{C951ACEE-CA68-7BE9-3FE9-0560D326BCC6}"/>
                </a:ext>
              </a:extLst>
            </p:cNvPr>
            <p:cNvSpPr/>
            <p:nvPr/>
          </p:nvSpPr>
          <p:spPr>
            <a:xfrm>
              <a:off x="5053963" y="3206273"/>
              <a:ext cx="628518" cy="631134"/>
            </a:xfrm>
            <a:custGeom>
              <a:avLst/>
              <a:gdLst/>
              <a:ahLst/>
              <a:cxnLst/>
              <a:rect l="l" t="t" r="r" b="b"/>
              <a:pathLst>
                <a:path w="768" h="764" extrusionOk="0">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6" name="Google Shape;2875;p71" title="TX">
              <a:extLst>
                <a:ext uri="{FF2B5EF4-FFF2-40B4-BE49-F238E27FC236}">
                  <a16:creationId xmlns:a16="http://schemas.microsoft.com/office/drawing/2014/main" id="{4B5EB47A-33E5-8198-D8CA-835197FA216F}"/>
                </a:ext>
              </a:extLst>
            </p:cNvPr>
            <p:cNvSpPr/>
            <p:nvPr/>
          </p:nvSpPr>
          <p:spPr>
            <a:xfrm>
              <a:off x="5293642" y="3321025"/>
              <a:ext cx="1243013" cy="1190867"/>
            </a:xfrm>
            <a:custGeom>
              <a:avLst/>
              <a:gdLst/>
              <a:ahLst/>
              <a:cxnLst/>
              <a:rect l="l" t="t" r="r" b="b"/>
              <a:pathLst>
                <a:path w="1527" h="1439" extrusionOk="0">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7" name="Google Shape;2876;p71" title="ND">
              <a:extLst>
                <a:ext uri="{FF2B5EF4-FFF2-40B4-BE49-F238E27FC236}">
                  <a16:creationId xmlns:a16="http://schemas.microsoft.com/office/drawing/2014/main" id="{7908FCE8-2D94-A7DD-C939-B02B89FD0D4B}"/>
                </a:ext>
              </a:extLst>
            </p:cNvPr>
            <p:cNvSpPr/>
            <p:nvPr/>
          </p:nvSpPr>
          <p:spPr>
            <a:xfrm>
              <a:off x="5678657" y="1929979"/>
              <a:ext cx="588997" cy="362105"/>
            </a:xfrm>
            <a:custGeom>
              <a:avLst/>
              <a:gdLst/>
              <a:ahLst/>
              <a:cxnLst/>
              <a:rect l="l" t="t" r="r" b="b"/>
              <a:pathLst>
                <a:path w="718" h="441" extrusionOk="0">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18" name="Google Shape;2877;p71" title="SD">
              <a:extLst>
                <a:ext uri="{FF2B5EF4-FFF2-40B4-BE49-F238E27FC236}">
                  <a16:creationId xmlns:a16="http://schemas.microsoft.com/office/drawing/2014/main" id="{A3B984C7-5ECA-B2DA-4A3D-9E8EB803740A}"/>
                </a:ext>
              </a:extLst>
            </p:cNvPr>
            <p:cNvSpPr/>
            <p:nvPr/>
          </p:nvSpPr>
          <p:spPr>
            <a:xfrm>
              <a:off x="5648060" y="2262759"/>
              <a:ext cx="628518" cy="414381"/>
            </a:xfrm>
            <a:custGeom>
              <a:avLst/>
              <a:gdLst/>
              <a:ahLst/>
              <a:cxnLst/>
              <a:rect l="l" t="t" r="r" b="b"/>
              <a:pathLst>
                <a:path w="768" h="502" extrusionOk="0">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19" name="Google Shape;2878;p71" title="NE">
              <a:extLst>
                <a:ext uri="{FF2B5EF4-FFF2-40B4-BE49-F238E27FC236}">
                  <a16:creationId xmlns:a16="http://schemas.microsoft.com/office/drawing/2014/main" id="{9AD0548E-B046-A664-CA4E-B49FA541CC58}"/>
                </a:ext>
              </a:extLst>
            </p:cNvPr>
            <p:cNvSpPr/>
            <p:nvPr/>
          </p:nvSpPr>
          <p:spPr>
            <a:xfrm>
              <a:off x="5630211" y="2587889"/>
              <a:ext cx="734334" cy="365931"/>
            </a:xfrm>
            <a:custGeom>
              <a:avLst/>
              <a:gdLst/>
              <a:ahLst/>
              <a:cxnLst/>
              <a:rect l="l" t="t" r="r" b="b"/>
              <a:pathLst>
                <a:path w="901" h="439" extrusionOk="0">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0" name="Google Shape;2879;p71" title="KS">
              <a:extLst>
                <a:ext uri="{FF2B5EF4-FFF2-40B4-BE49-F238E27FC236}">
                  <a16:creationId xmlns:a16="http://schemas.microsoft.com/office/drawing/2014/main" id="{8B334246-5948-69AD-7404-F3470371B557}"/>
                </a:ext>
              </a:extLst>
            </p:cNvPr>
            <p:cNvSpPr/>
            <p:nvPr/>
          </p:nvSpPr>
          <p:spPr>
            <a:xfrm>
              <a:off x="5770449" y="2937244"/>
              <a:ext cx="660391" cy="350631"/>
            </a:xfrm>
            <a:custGeom>
              <a:avLst/>
              <a:gdLst/>
              <a:ahLst/>
              <a:cxnLst/>
              <a:rect l="l" t="t" r="r" b="b"/>
              <a:pathLst>
                <a:path w="812" h="426" extrusionOk="0">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1" name="Google Shape;2880;p71" title="OK">
              <a:extLst>
                <a:ext uri="{FF2B5EF4-FFF2-40B4-BE49-F238E27FC236}">
                  <a16:creationId xmlns:a16="http://schemas.microsoft.com/office/drawing/2014/main" id="{BC563BE1-289D-F7B8-7E57-E9456C659609}"/>
                </a:ext>
              </a:extLst>
            </p:cNvPr>
            <p:cNvSpPr/>
            <p:nvPr/>
          </p:nvSpPr>
          <p:spPr>
            <a:xfrm>
              <a:off x="5676107" y="3266198"/>
              <a:ext cx="770031" cy="393981"/>
            </a:xfrm>
            <a:custGeom>
              <a:avLst/>
              <a:gdLst/>
              <a:ahLst/>
              <a:cxnLst/>
              <a:rect l="l" t="t" r="r" b="b"/>
              <a:pathLst>
                <a:path w="943" h="479" extrusionOk="0">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2" name="Google Shape;2881;p71" title="MN">
              <a:extLst>
                <a:ext uri="{FF2B5EF4-FFF2-40B4-BE49-F238E27FC236}">
                  <a16:creationId xmlns:a16="http://schemas.microsoft.com/office/drawing/2014/main" id="{425E96D4-FDDD-7B7B-3A4D-21969E9E48AB}"/>
                </a:ext>
              </a:extLst>
            </p:cNvPr>
            <p:cNvSpPr/>
            <p:nvPr/>
          </p:nvSpPr>
          <p:spPr>
            <a:xfrm>
              <a:off x="6221757" y="1927429"/>
              <a:ext cx="582622" cy="641335"/>
            </a:xfrm>
            <a:custGeom>
              <a:avLst/>
              <a:gdLst/>
              <a:ahLst/>
              <a:cxnLst/>
              <a:rect l="l" t="t" r="r" b="b"/>
              <a:pathLst>
                <a:path w="711" h="774" extrusionOk="0">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bg1"/>
                </a:solidFill>
                <a:ea typeface="Verdana"/>
                <a:cs typeface="Verdana"/>
                <a:sym typeface="Verdana"/>
              </a:endParaRPr>
            </a:p>
          </p:txBody>
        </p:sp>
        <p:sp>
          <p:nvSpPr>
            <p:cNvPr id="23" name="Google Shape;2882;p71" title="IA">
              <a:extLst>
                <a:ext uri="{FF2B5EF4-FFF2-40B4-BE49-F238E27FC236}">
                  <a16:creationId xmlns:a16="http://schemas.microsoft.com/office/drawing/2014/main" id="{7EADB755-F8AA-D424-29D2-6E7FECF6E0AC}"/>
                </a:ext>
              </a:extLst>
            </p:cNvPr>
            <p:cNvSpPr/>
            <p:nvPr/>
          </p:nvSpPr>
          <p:spPr>
            <a:xfrm>
              <a:off x="6265106" y="2558563"/>
              <a:ext cx="530352" cy="346805"/>
            </a:xfrm>
            <a:custGeom>
              <a:avLst/>
              <a:gdLst/>
              <a:ahLst/>
              <a:cxnLst/>
              <a:rect l="l" t="t" r="r" b="b"/>
              <a:pathLst>
                <a:path w="652" h="420" extrusionOk="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24" name="Google Shape;2883;p71" title="MO">
              <a:extLst>
                <a:ext uri="{FF2B5EF4-FFF2-40B4-BE49-F238E27FC236}">
                  <a16:creationId xmlns:a16="http://schemas.microsoft.com/office/drawing/2014/main" id="{420148B4-9A3E-08D2-5BB6-3B9204F24D91}"/>
                </a:ext>
              </a:extLst>
            </p:cNvPr>
            <p:cNvSpPr/>
            <p:nvPr/>
          </p:nvSpPr>
          <p:spPr>
            <a:xfrm>
              <a:off x="6331399" y="2877318"/>
              <a:ext cx="592821" cy="511282"/>
            </a:xfrm>
            <a:custGeom>
              <a:avLst/>
              <a:gdLst/>
              <a:ahLst/>
              <a:cxnLst/>
              <a:rect l="l" t="t" r="r" b="b"/>
              <a:pathLst>
                <a:path w="727" h="616" extrusionOk="0">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5" name="Google Shape;2884;p71" title="AR">
              <a:extLst>
                <a:ext uri="{FF2B5EF4-FFF2-40B4-BE49-F238E27FC236}">
                  <a16:creationId xmlns:a16="http://schemas.microsoft.com/office/drawing/2014/main" id="{298C712B-5EEE-F171-906F-1D4427DEEF8C}"/>
                </a:ext>
              </a:extLst>
            </p:cNvPr>
            <p:cNvSpPr/>
            <p:nvPr/>
          </p:nvSpPr>
          <p:spPr>
            <a:xfrm>
              <a:off x="6430840" y="3333775"/>
              <a:ext cx="448760" cy="397806"/>
            </a:xfrm>
            <a:custGeom>
              <a:avLst/>
              <a:gdLst/>
              <a:ahLst/>
              <a:cxnLst/>
              <a:rect l="l" t="t" r="r" b="b"/>
              <a:pathLst>
                <a:path w="551" h="481" extrusionOk="0">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6" name="Google Shape;2885;p71" title="LA">
              <a:extLst>
                <a:ext uri="{FF2B5EF4-FFF2-40B4-BE49-F238E27FC236}">
                  <a16:creationId xmlns:a16="http://schemas.microsoft.com/office/drawing/2014/main" id="{2D20DEE8-5B44-E800-BAAF-5192D77B2127}"/>
                </a:ext>
              </a:extLst>
            </p:cNvPr>
            <p:cNvSpPr/>
            <p:nvPr/>
          </p:nvSpPr>
          <p:spPr>
            <a:xfrm>
              <a:off x="6489486" y="3727755"/>
              <a:ext cx="509954" cy="437332"/>
            </a:xfrm>
            <a:custGeom>
              <a:avLst/>
              <a:gdLst/>
              <a:ahLst/>
              <a:cxnLst/>
              <a:rect l="l" t="t" r="r" b="b"/>
              <a:pathLst>
                <a:path w="624" h="529" extrusionOk="0">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7" name="Google Shape;2886;p71" title="MI">
              <a:extLst>
                <a:ext uri="{FF2B5EF4-FFF2-40B4-BE49-F238E27FC236}">
                  <a16:creationId xmlns:a16="http://schemas.microsoft.com/office/drawing/2014/main" id="{1E9F342B-B365-6B0F-99A2-A95094975A16}"/>
                </a:ext>
              </a:extLst>
            </p:cNvPr>
            <p:cNvSpPr/>
            <p:nvPr/>
          </p:nvSpPr>
          <p:spPr>
            <a:xfrm>
              <a:off x="6747012" y="2104656"/>
              <a:ext cx="507404" cy="255004"/>
            </a:xfrm>
            <a:custGeom>
              <a:avLst/>
              <a:gdLst/>
              <a:ahLst/>
              <a:cxnLst/>
              <a:rect l="l" t="t" r="r" b="b"/>
              <a:pathLst>
                <a:path w="622" h="310" extrusionOk="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28" name="Google Shape;2887;p71" title="MI">
              <a:extLst>
                <a:ext uri="{FF2B5EF4-FFF2-40B4-BE49-F238E27FC236}">
                  <a16:creationId xmlns:a16="http://schemas.microsoft.com/office/drawing/2014/main" id="{5B135D05-B77F-C062-DB21-F638A1AEAB04}"/>
                </a:ext>
              </a:extLst>
            </p:cNvPr>
            <p:cNvSpPr/>
            <p:nvPr/>
          </p:nvSpPr>
          <p:spPr>
            <a:xfrm>
              <a:off x="7073383" y="2262759"/>
              <a:ext cx="342943" cy="464107"/>
            </a:xfrm>
            <a:custGeom>
              <a:avLst/>
              <a:gdLst/>
              <a:ahLst/>
              <a:cxnLst/>
              <a:rect l="l" t="t" r="r" b="b"/>
              <a:pathLst>
                <a:path w="422" h="559" extrusionOk="0">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29" name="Google Shape;2888;p71" title="WI">
              <a:extLst>
                <a:ext uri="{FF2B5EF4-FFF2-40B4-BE49-F238E27FC236}">
                  <a16:creationId xmlns:a16="http://schemas.microsoft.com/office/drawing/2014/main" id="{4B0DEC6D-92BA-4834-384A-195875F90445}"/>
                </a:ext>
              </a:extLst>
            </p:cNvPr>
            <p:cNvSpPr/>
            <p:nvPr/>
          </p:nvSpPr>
          <p:spPr>
            <a:xfrm>
              <a:off x="6554504" y="2176058"/>
              <a:ext cx="474257" cy="489607"/>
            </a:xfrm>
            <a:custGeom>
              <a:avLst/>
              <a:gdLst/>
              <a:ahLst/>
              <a:cxnLst/>
              <a:rect l="l" t="t" r="r" b="b"/>
              <a:pathLst>
                <a:path w="578" h="591" extrusionOk="0">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0" name="Google Shape;2889;p71" title="IL">
              <a:extLst>
                <a:ext uri="{FF2B5EF4-FFF2-40B4-BE49-F238E27FC236}">
                  <a16:creationId xmlns:a16="http://schemas.microsoft.com/office/drawing/2014/main" id="{67BE19F7-3A22-8EBE-9FA0-15D94239EF67}"/>
                </a:ext>
              </a:extLst>
            </p:cNvPr>
            <p:cNvSpPr/>
            <p:nvPr/>
          </p:nvSpPr>
          <p:spPr>
            <a:xfrm>
              <a:off x="6692191" y="2650365"/>
              <a:ext cx="351868" cy="626034"/>
            </a:xfrm>
            <a:custGeom>
              <a:avLst/>
              <a:gdLst/>
              <a:ahLst/>
              <a:cxnLst/>
              <a:rect l="l" t="t" r="r" b="b"/>
              <a:pathLst>
                <a:path w="430" h="753" extrusionOk="0">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chemeClr val="accent1">
                <a:lumMod val="5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dirty="0">
                <a:ea typeface="Verdana"/>
                <a:cs typeface="Verdana"/>
                <a:sym typeface="Verdana"/>
              </a:endParaRPr>
            </a:p>
          </p:txBody>
        </p:sp>
        <p:sp>
          <p:nvSpPr>
            <p:cNvPr id="31" name="Google Shape;2890;p71" title="IN">
              <a:extLst>
                <a:ext uri="{FF2B5EF4-FFF2-40B4-BE49-F238E27FC236}">
                  <a16:creationId xmlns:a16="http://schemas.microsoft.com/office/drawing/2014/main" id="{6DA3779E-C2ED-E65F-1C41-9AE22E4AA3EC}"/>
                </a:ext>
              </a:extLst>
            </p:cNvPr>
            <p:cNvSpPr/>
            <p:nvPr/>
          </p:nvSpPr>
          <p:spPr>
            <a:xfrm>
              <a:off x="7001989" y="2705190"/>
              <a:ext cx="275375" cy="471757"/>
            </a:xfrm>
            <a:custGeom>
              <a:avLst/>
              <a:gdLst/>
              <a:ahLst/>
              <a:cxnLst/>
              <a:rect l="l" t="t" r="r" b="b"/>
              <a:pathLst>
                <a:path w="338" h="566" extrusionOk="0">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2" name="Google Shape;2891;p71" title="KY">
              <a:extLst>
                <a:ext uri="{FF2B5EF4-FFF2-40B4-BE49-F238E27FC236}">
                  <a16:creationId xmlns:a16="http://schemas.microsoft.com/office/drawing/2014/main" id="{2BB92EF8-C7C0-4018-BB2A-FCE25D11385A}"/>
                </a:ext>
              </a:extLst>
            </p:cNvPr>
            <p:cNvSpPr/>
            <p:nvPr/>
          </p:nvSpPr>
          <p:spPr>
            <a:xfrm>
              <a:off x="6907648" y="2997170"/>
              <a:ext cx="646367" cy="328955"/>
            </a:xfrm>
            <a:custGeom>
              <a:avLst/>
              <a:gdLst/>
              <a:ahLst/>
              <a:cxnLst/>
              <a:rect l="l" t="t" r="r" b="b"/>
              <a:pathLst>
                <a:path w="791" h="396" extrusionOk="0">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3" name="Google Shape;2892;p71" title="TN">
              <a:extLst>
                <a:ext uri="{FF2B5EF4-FFF2-40B4-BE49-F238E27FC236}">
                  <a16:creationId xmlns:a16="http://schemas.microsoft.com/office/drawing/2014/main" id="{7A83CDE1-4D4B-505A-2E60-C4C1962A8FF1}"/>
                </a:ext>
              </a:extLst>
            </p:cNvPr>
            <p:cNvSpPr/>
            <p:nvPr/>
          </p:nvSpPr>
          <p:spPr>
            <a:xfrm>
              <a:off x="6828604" y="3244524"/>
              <a:ext cx="759832" cy="255004"/>
            </a:xfrm>
            <a:custGeom>
              <a:avLst/>
              <a:gdLst/>
              <a:ahLst/>
              <a:cxnLst/>
              <a:rect l="l" t="t" r="r" b="b"/>
              <a:pathLst>
                <a:path w="931" h="308" extrusionOk="0">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4" name="Google Shape;2893;p71" title="MS">
              <a:extLst>
                <a:ext uri="{FF2B5EF4-FFF2-40B4-BE49-F238E27FC236}">
                  <a16:creationId xmlns:a16="http://schemas.microsoft.com/office/drawing/2014/main" id="{DD1DA6BD-CCB4-A496-A187-41EE8BBA690A}"/>
                </a:ext>
              </a:extLst>
            </p:cNvPr>
            <p:cNvSpPr/>
            <p:nvPr/>
          </p:nvSpPr>
          <p:spPr>
            <a:xfrm>
              <a:off x="6722789" y="3489327"/>
              <a:ext cx="318722" cy="540608"/>
            </a:xfrm>
            <a:custGeom>
              <a:avLst/>
              <a:gdLst/>
              <a:ahLst/>
              <a:cxnLst/>
              <a:rect l="l" t="t" r="r" b="b"/>
              <a:pathLst>
                <a:path w="388" h="654" extrusionOk="0">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5" name="Google Shape;2894;p71" title="AL">
              <a:extLst>
                <a:ext uri="{FF2B5EF4-FFF2-40B4-BE49-F238E27FC236}">
                  <a16:creationId xmlns:a16="http://schemas.microsoft.com/office/drawing/2014/main" id="{B8414D65-F104-0A46-B975-9212AC91D51B}"/>
                </a:ext>
              </a:extLst>
            </p:cNvPr>
            <p:cNvSpPr/>
            <p:nvPr/>
          </p:nvSpPr>
          <p:spPr>
            <a:xfrm>
              <a:off x="7019838" y="3467651"/>
              <a:ext cx="336570" cy="544433"/>
            </a:xfrm>
            <a:custGeom>
              <a:avLst/>
              <a:gdLst/>
              <a:ahLst/>
              <a:cxnLst/>
              <a:rect l="l" t="t" r="r" b="b"/>
              <a:pathLst>
                <a:path w="416" h="659" extrusionOk="0">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6" name="Google Shape;2895;p71" title="GA">
              <a:extLst>
                <a:ext uri="{FF2B5EF4-FFF2-40B4-BE49-F238E27FC236}">
                  <a16:creationId xmlns:a16="http://schemas.microsoft.com/office/drawing/2014/main" id="{15172985-E476-60BD-EF64-11F18930D8E5}"/>
                </a:ext>
              </a:extLst>
            </p:cNvPr>
            <p:cNvSpPr/>
            <p:nvPr/>
          </p:nvSpPr>
          <p:spPr>
            <a:xfrm>
              <a:off x="7253141" y="3442151"/>
              <a:ext cx="479357" cy="497257"/>
            </a:xfrm>
            <a:custGeom>
              <a:avLst/>
              <a:gdLst/>
              <a:ahLst/>
              <a:cxnLst/>
              <a:rect l="l" t="t" r="r" b="b"/>
              <a:pathLst>
                <a:path w="587" h="603" extrusionOk="0">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7" name="Google Shape;2896;p71" title="FL">
              <a:extLst>
                <a:ext uri="{FF2B5EF4-FFF2-40B4-BE49-F238E27FC236}">
                  <a16:creationId xmlns:a16="http://schemas.microsoft.com/office/drawing/2014/main" id="{E6A92A2B-6562-1DF3-FE91-4B7585333CF7}"/>
                </a:ext>
              </a:extLst>
            </p:cNvPr>
            <p:cNvSpPr/>
            <p:nvPr/>
          </p:nvSpPr>
          <p:spPr>
            <a:xfrm>
              <a:off x="7111630" y="3884583"/>
              <a:ext cx="807002" cy="605633"/>
            </a:xfrm>
            <a:custGeom>
              <a:avLst/>
              <a:gdLst/>
              <a:ahLst/>
              <a:cxnLst/>
              <a:rect l="l" t="t" r="r" b="b"/>
              <a:pathLst>
                <a:path w="990" h="732" extrusionOk="0">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chemeClr val="accent1">
                <a:lumMod val="5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8" name="Google Shape;2897;p71" title="OH">
              <a:extLst>
                <a:ext uri="{FF2B5EF4-FFF2-40B4-BE49-F238E27FC236}">
                  <a16:creationId xmlns:a16="http://schemas.microsoft.com/office/drawing/2014/main" id="{F603C606-E04A-6A6B-616C-0BC5B1C7F30C}"/>
                </a:ext>
              </a:extLst>
            </p:cNvPr>
            <p:cNvSpPr/>
            <p:nvPr/>
          </p:nvSpPr>
          <p:spPr>
            <a:xfrm>
              <a:off x="7241668" y="2637615"/>
              <a:ext cx="373541" cy="415656"/>
            </a:xfrm>
            <a:custGeom>
              <a:avLst/>
              <a:gdLst/>
              <a:ahLst/>
              <a:cxnLst/>
              <a:rect l="l" t="t" r="r" b="b"/>
              <a:pathLst>
                <a:path w="459" h="504" extrusionOk="0">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chemeClr val="accent1">
                <a:lumMod val="5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39" name="Google Shape;2898;p71" title="WV">
              <a:extLst>
                <a:ext uri="{FF2B5EF4-FFF2-40B4-BE49-F238E27FC236}">
                  <a16:creationId xmlns:a16="http://schemas.microsoft.com/office/drawing/2014/main" id="{02B40209-7AE4-A3A8-26DF-D3A9E388C3D4}"/>
                </a:ext>
              </a:extLst>
            </p:cNvPr>
            <p:cNvSpPr/>
            <p:nvPr/>
          </p:nvSpPr>
          <p:spPr>
            <a:xfrm>
              <a:off x="7478796" y="2785517"/>
              <a:ext cx="397764" cy="390156"/>
            </a:xfrm>
            <a:custGeom>
              <a:avLst/>
              <a:gdLst/>
              <a:ahLst/>
              <a:cxnLst/>
              <a:rect l="l" t="t" r="r" b="b"/>
              <a:pathLst>
                <a:path w="489" h="473" extrusionOk="0">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0" name="Google Shape;2899;p71" title="MD">
              <a:extLst>
                <a:ext uri="{FF2B5EF4-FFF2-40B4-BE49-F238E27FC236}">
                  <a16:creationId xmlns:a16="http://schemas.microsoft.com/office/drawing/2014/main" id="{B9E7FA43-D35A-B854-0F60-19074EE95CAE}"/>
                </a:ext>
              </a:extLst>
            </p:cNvPr>
            <p:cNvSpPr/>
            <p:nvPr/>
          </p:nvSpPr>
          <p:spPr>
            <a:xfrm>
              <a:off x="7718475" y="2813567"/>
              <a:ext cx="406688" cy="196353"/>
            </a:xfrm>
            <a:custGeom>
              <a:avLst/>
              <a:gdLst/>
              <a:ahLst/>
              <a:cxnLst/>
              <a:rect l="l" t="t" r="r" b="b"/>
              <a:pathLst>
                <a:path w="496" h="240" extrusionOk="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1" name="Google Shape;2900;p71" title="VA">
              <a:extLst>
                <a:ext uri="{FF2B5EF4-FFF2-40B4-BE49-F238E27FC236}">
                  <a16:creationId xmlns:a16="http://schemas.microsoft.com/office/drawing/2014/main" id="{8007527F-7F2B-95A0-C34A-2A80CA0ACFBC}"/>
                </a:ext>
              </a:extLst>
            </p:cNvPr>
            <p:cNvSpPr/>
            <p:nvPr/>
          </p:nvSpPr>
          <p:spPr>
            <a:xfrm>
              <a:off x="7411227" y="2887518"/>
              <a:ext cx="688438" cy="382506"/>
            </a:xfrm>
            <a:custGeom>
              <a:avLst/>
              <a:gdLst/>
              <a:ahLst/>
              <a:cxnLst/>
              <a:rect l="l" t="t" r="r" b="b"/>
              <a:pathLst>
                <a:path w="844" h="463" extrusionOk="0">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2" name="Google Shape;2901;p71" title="NC">
              <a:extLst>
                <a:ext uri="{FF2B5EF4-FFF2-40B4-BE49-F238E27FC236}">
                  <a16:creationId xmlns:a16="http://schemas.microsoft.com/office/drawing/2014/main" id="{3B1C59B1-9245-737A-7E3A-735B53E25555}"/>
                </a:ext>
              </a:extLst>
            </p:cNvPr>
            <p:cNvSpPr/>
            <p:nvPr/>
          </p:nvSpPr>
          <p:spPr>
            <a:xfrm>
              <a:off x="7372981" y="3164197"/>
              <a:ext cx="758557" cy="339155"/>
            </a:xfrm>
            <a:custGeom>
              <a:avLst/>
              <a:gdLst/>
              <a:ahLst/>
              <a:cxnLst/>
              <a:rect l="l" t="t" r="r" b="b"/>
              <a:pathLst>
                <a:path w="932" h="407" extrusionOk="0">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chemeClr val="accen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3" name="Google Shape;2902;p71" title="SC">
              <a:extLst>
                <a:ext uri="{FF2B5EF4-FFF2-40B4-BE49-F238E27FC236}">
                  <a16:creationId xmlns:a16="http://schemas.microsoft.com/office/drawing/2014/main" id="{E6C5A0D0-6618-BCEE-832E-76F3B015D637}"/>
                </a:ext>
              </a:extLst>
            </p:cNvPr>
            <p:cNvSpPr/>
            <p:nvPr/>
          </p:nvSpPr>
          <p:spPr>
            <a:xfrm>
              <a:off x="7462222" y="3398800"/>
              <a:ext cx="452585" cy="339155"/>
            </a:xfrm>
            <a:custGeom>
              <a:avLst/>
              <a:gdLst/>
              <a:ahLst/>
              <a:cxnLst/>
              <a:rect l="l" t="t" r="r" b="b"/>
              <a:pathLst>
                <a:path w="556" h="413" extrusionOk="0">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4" name="Google Shape;2903;p71" title="PA">
              <a:extLst>
                <a:ext uri="{FF2B5EF4-FFF2-40B4-BE49-F238E27FC236}">
                  <a16:creationId xmlns:a16="http://schemas.microsoft.com/office/drawing/2014/main" id="{842BDF53-172E-EF28-A80E-A6CE5B8C1401}"/>
                </a:ext>
              </a:extLst>
            </p:cNvPr>
            <p:cNvSpPr/>
            <p:nvPr/>
          </p:nvSpPr>
          <p:spPr>
            <a:xfrm>
              <a:off x="7592261" y="2558563"/>
              <a:ext cx="516329" cy="328955"/>
            </a:xfrm>
            <a:custGeom>
              <a:avLst/>
              <a:gdLst/>
              <a:ahLst/>
              <a:cxnLst/>
              <a:rect l="l" t="t" r="r" b="b"/>
              <a:pathLst>
                <a:path w="635" h="397" extrusionOk="0">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chemeClr val="accent1">
                <a:lumMod val="5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5" name="Google Shape;2904;p71" title="NJ">
              <a:extLst>
                <a:ext uri="{FF2B5EF4-FFF2-40B4-BE49-F238E27FC236}">
                  <a16:creationId xmlns:a16="http://schemas.microsoft.com/office/drawing/2014/main" id="{0DAD2550-184B-E45C-2C47-B35C6750CD57}"/>
                </a:ext>
              </a:extLst>
            </p:cNvPr>
            <p:cNvSpPr/>
            <p:nvPr/>
          </p:nvSpPr>
          <p:spPr>
            <a:xfrm>
              <a:off x="8055045" y="2613389"/>
              <a:ext cx="112190" cy="270304"/>
            </a:xfrm>
            <a:custGeom>
              <a:avLst/>
              <a:gdLst/>
              <a:ahLst/>
              <a:cxnLst/>
              <a:rect l="l" t="t" r="r" b="b"/>
              <a:pathLst>
                <a:path w="137" h="325" extrusionOk="0">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chemeClr val="accent1">
                <a:lumMod val="75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6" name="Google Shape;2905;p71" title="NY">
              <a:extLst>
                <a:ext uri="{FF2B5EF4-FFF2-40B4-BE49-F238E27FC236}">
                  <a16:creationId xmlns:a16="http://schemas.microsoft.com/office/drawing/2014/main" id="{4415F1D5-8ADF-702B-0E58-FF219BA06551}"/>
                </a:ext>
              </a:extLst>
            </p:cNvPr>
            <p:cNvSpPr/>
            <p:nvPr/>
          </p:nvSpPr>
          <p:spPr>
            <a:xfrm>
              <a:off x="7648356" y="2193908"/>
              <a:ext cx="529078" cy="469207"/>
            </a:xfrm>
            <a:custGeom>
              <a:avLst/>
              <a:gdLst/>
              <a:ahLst/>
              <a:cxnLst/>
              <a:rect l="l" t="t" r="r" b="b"/>
              <a:pathLst>
                <a:path w="648" h="565" extrusionOk="0">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chemeClr val="accent1">
                <a:lumMod val="75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7" name="Google Shape;2906;p71" title="NY">
              <a:extLst>
                <a:ext uri="{FF2B5EF4-FFF2-40B4-BE49-F238E27FC236}">
                  <a16:creationId xmlns:a16="http://schemas.microsoft.com/office/drawing/2014/main" id="{52BB873A-A37A-5533-81C9-726A1C03FD48}"/>
                </a:ext>
              </a:extLst>
            </p:cNvPr>
            <p:cNvSpPr/>
            <p:nvPr/>
          </p:nvSpPr>
          <p:spPr>
            <a:xfrm>
              <a:off x="8154486" y="2591714"/>
              <a:ext cx="163186" cy="99451"/>
            </a:xfrm>
            <a:custGeom>
              <a:avLst/>
              <a:gdLst/>
              <a:ahLst/>
              <a:cxnLst/>
              <a:rect l="l" t="t" r="r" b="b"/>
              <a:pathLst>
                <a:path w="202" h="116" extrusionOk="0">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chemeClr val="accent1">
                <a:lumMod val="75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8" name="Google Shape;2907;p71" title="CT">
              <a:extLst>
                <a:ext uri="{FF2B5EF4-FFF2-40B4-BE49-F238E27FC236}">
                  <a16:creationId xmlns:a16="http://schemas.microsoft.com/office/drawing/2014/main" id="{95E787CA-899C-B935-B54B-9259E25341A5}"/>
                </a:ext>
              </a:extLst>
            </p:cNvPr>
            <p:cNvSpPr/>
            <p:nvPr/>
          </p:nvSpPr>
          <p:spPr>
            <a:xfrm>
              <a:off x="8163410" y="2490987"/>
              <a:ext cx="151712" cy="142802"/>
            </a:xfrm>
            <a:custGeom>
              <a:avLst/>
              <a:gdLst/>
              <a:ahLst/>
              <a:cxnLst/>
              <a:rect l="l" t="t" r="r" b="b"/>
              <a:pathLst>
                <a:path w="188" h="174" extrusionOk="0">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49" name="Google Shape;2908;p71" title="RI">
              <a:extLst>
                <a:ext uri="{FF2B5EF4-FFF2-40B4-BE49-F238E27FC236}">
                  <a16:creationId xmlns:a16="http://schemas.microsoft.com/office/drawing/2014/main" id="{68E05DF8-414C-5645-1214-1EDDC604982E}"/>
                </a:ext>
              </a:extLst>
            </p:cNvPr>
            <p:cNvSpPr/>
            <p:nvPr/>
          </p:nvSpPr>
          <p:spPr>
            <a:xfrm>
              <a:off x="8301097" y="2480787"/>
              <a:ext cx="70119" cy="82877"/>
            </a:xfrm>
            <a:custGeom>
              <a:avLst/>
              <a:gdLst/>
              <a:ahLst/>
              <a:cxnLst/>
              <a:rect l="l" t="t" r="r" b="b"/>
              <a:pathLst>
                <a:path w="85" h="99" extrusionOk="0">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0" name="Google Shape;2909;p71" title="MA">
              <a:extLst>
                <a:ext uri="{FF2B5EF4-FFF2-40B4-BE49-F238E27FC236}">
                  <a16:creationId xmlns:a16="http://schemas.microsoft.com/office/drawing/2014/main" id="{F0CAED46-532A-D908-86C3-70A80F22CA21}"/>
                </a:ext>
              </a:extLst>
            </p:cNvPr>
            <p:cNvSpPr/>
            <p:nvPr/>
          </p:nvSpPr>
          <p:spPr>
            <a:xfrm>
              <a:off x="8167234" y="2382611"/>
              <a:ext cx="299598" cy="147902"/>
            </a:xfrm>
            <a:custGeom>
              <a:avLst/>
              <a:gdLst/>
              <a:ahLst/>
              <a:cxnLst/>
              <a:rect l="l" t="t" r="r" b="b"/>
              <a:pathLst>
                <a:path w="365" h="180" extrusionOk="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chemeClr val="accent1">
                <a:lumMod val="60000"/>
                <a:lumOff val="4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1" name="Google Shape;2910;p71" title="VT">
              <a:extLst>
                <a:ext uri="{FF2B5EF4-FFF2-40B4-BE49-F238E27FC236}">
                  <a16:creationId xmlns:a16="http://schemas.microsoft.com/office/drawing/2014/main" id="{5DFD4909-8F0B-F292-EBEA-4EC0CCE1243B}"/>
                </a:ext>
              </a:extLst>
            </p:cNvPr>
            <p:cNvSpPr/>
            <p:nvPr/>
          </p:nvSpPr>
          <p:spPr>
            <a:xfrm>
              <a:off x="8093291" y="2160758"/>
              <a:ext cx="145337" cy="280504"/>
            </a:xfrm>
            <a:custGeom>
              <a:avLst/>
              <a:gdLst/>
              <a:ahLst/>
              <a:cxnLst/>
              <a:rect l="l" t="t" r="r" b="b"/>
              <a:pathLst>
                <a:path w="177" h="339" extrusionOk="0">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2" name="Google Shape;2911;p71" title="NH">
              <a:extLst>
                <a:ext uri="{FF2B5EF4-FFF2-40B4-BE49-F238E27FC236}">
                  <a16:creationId xmlns:a16="http://schemas.microsoft.com/office/drawing/2014/main" id="{BA38EC43-D917-08A2-732E-C9B8C3B4417A}"/>
                </a:ext>
              </a:extLst>
            </p:cNvPr>
            <p:cNvSpPr/>
            <p:nvPr/>
          </p:nvSpPr>
          <p:spPr>
            <a:xfrm>
              <a:off x="8220779" y="2121232"/>
              <a:ext cx="133863" cy="304730"/>
            </a:xfrm>
            <a:custGeom>
              <a:avLst/>
              <a:gdLst/>
              <a:ahLst/>
              <a:cxnLst/>
              <a:rect l="l" t="t" r="r" b="b"/>
              <a:pathLst>
                <a:path w="163" h="371" extrusionOk="0">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3" name="Google Shape;2912;p71" title="ME">
              <a:extLst>
                <a:ext uri="{FF2B5EF4-FFF2-40B4-BE49-F238E27FC236}">
                  <a16:creationId xmlns:a16="http://schemas.microsoft.com/office/drawing/2014/main" id="{2E9B8FC2-D316-C83E-F3C5-9E1C37C5AAFF}"/>
                </a:ext>
              </a:extLst>
            </p:cNvPr>
            <p:cNvSpPr/>
            <p:nvPr/>
          </p:nvSpPr>
          <p:spPr>
            <a:xfrm>
              <a:off x="8262851" y="1847103"/>
              <a:ext cx="328920" cy="504907"/>
            </a:xfrm>
            <a:custGeom>
              <a:avLst/>
              <a:gdLst/>
              <a:ahLst/>
              <a:cxnLst/>
              <a:rect l="l" t="t" r="r" b="b"/>
              <a:pathLst>
                <a:path w="399" h="610" extrusionOk="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chemeClr val="accent1">
                <a:lumMod val="20000"/>
                <a:lumOff val="80000"/>
              </a:schemeClr>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bg1"/>
                </a:solidFill>
                <a:ea typeface="Verdana"/>
                <a:cs typeface="Verdana"/>
                <a:sym typeface="Verdana"/>
              </a:endParaRPr>
            </a:p>
          </p:txBody>
        </p:sp>
        <p:sp>
          <p:nvSpPr>
            <p:cNvPr id="54" name="Google Shape;2913;p71" title="DE">
              <a:extLst>
                <a:ext uri="{FF2B5EF4-FFF2-40B4-BE49-F238E27FC236}">
                  <a16:creationId xmlns:a16="http://schemas.microsoft.com/office/drawing/2014/main" id="{F167988C-D3D0-9183-2971-C0C998D8B1AB}"/>
                </a:ext>
              </a:extLst>
            </p:cNvPr>
            <p:cNvSpPr/>
            <p:nvPr/>
          </p:nvSpPr>
          <p:spPr>
            <a:xfrm>
              <a:off x="8028271" y="2795717"/>
              <a:ext cx="91792" cy="154277"/>
            </a:xfrm>
            <a:custGeom>
              <a:avLst/>
              <a:gdLst/>
              <a:ahLst/>
              <a:cxnLst/>
              <a:rect l="l" t="t" r="r" b="b"/>
              <a:pathLst>
                <a:path w="64" h="107" extrusionOk="0">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chemeClr val="accent1">
                <a:lumMod val="20000"/>
                <a:lumOff val="80000"/>
              </a:schemeClr>
            </a:solidFill>
            <a:ln w="9525" cap="flat" cmpd="sng">
              <a:solidFill>
                <a:srgbClr val="FFFFFF"/>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5" name="Google Shape;2914;p71" title="HI">
              <a:extLst>
                <a:ext uri="{FF2B5EF4-FFF2-40B4-BE49-F238E27FC236}">
                  <a16:creationId xmlns:a16="http://schemas.microsoft.com/office/drawing/2014/main" id="{57E1D90D-6B8D-4EDF-6FC8-32A92F8166BB}"/>
                </a:ext>
              </a:extLst>
            </p:cNvPr>
            <p:cNvSpPr/>
            <p:nvPr/>
          </p:nvSpPr>
          <p:spPr>
            <a:xfrm>
              <a:off x="4835958" y="3980209"/>
              <a:ext cx="38247" cy="54826"/>
            </a:xfrm>
            <a:custGeom>
              <a:avLst/>
              <a:gdLst/>
              <a:ahLst/>
              <a:cxnLst/>
              <a:rect l="l" t="t" r="r" b="b"/>
              <a:pathLst>
                <a:path w="44" h="64" extrusionOk="0">
                  <a:moveTo>
                    <a:pt x="0" y="64"/>
                  </a:moveTo>
                  <a:lnTo>
                    <a:pt x="0" y="45"/>
                  </a:lnTo>
                  <a:lnTo>
                    <a:pt x="25" y="0"/>
                  </a:lnTo>
                  <a:lnTo>
                    <a:pt x="44" y="13"/>
                  </a:lnTo>
                  <a:lnTo>
                    <a:pt x="23" y="64"/>
                  </a:lnTo>
                  <a:lnTo>
                    <a:pt x="0" y="64"/>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6" name="Google Shape;2915;p71" title="HI">
              <a:extLst>
                <a:ext uri="{FF2B5EF4-FFF2-40B4-BE49-F238E27FC236}">
                  <a16:creationId xmlns:a16="http://schemas.microsoft.com/office/drawing/2014/main" id="{A971455E-02F5-3CDF-5AF4-BFF7EFD88103}"/>
                </a:ext>
              </a:extLst>
            </p:cNvPr>
            <p:cNvSpPr/>
            <p:nvPr/>
          </p:nvSpPr>
          <p:spPr>
            <a:xfrm>
              <a:off x="4890779" y="3931758"/>
              <a:ext cx="71394" cy="70126"/>
            </a:xfrm>
            <a:custGeom>
              <a:avLst/>
              <a:gdLst/>
              <a:ahLst/>
              <a:cxnLst/>
              <a:rect l="l" t="t" r="r" b="b"/>
              <a:pathLst>
                <a:path w="83" h="81" extrusionOk="0">
                  <a:moveTo>
                    <a:pt x="18" y="9"/>
                  </a:moveTo>
                  <a:lnTo>
                    <a:pt x="0" y="48"/>
                  </a:lnTo>
                  <a:lnTo>
                    <a:pt x="32" y="74"/>
                  </a:lnTo>
                  <a:lnTo>
                    <a:pt x="69" y="81"/>
                  </a:lnTo>
                  <a:lnTo>
                    <a:pt x="83" y="49"/>
                  </a:lnTo>
                  <a:lnTo>
                    <a:pt x="74" y="0"/>
                  </a:lnTo>
                  <a:lnTo>
                    <a:pt x="18" y="9"/>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7" name="Google Shape;2916;p71" title="HI">
              <a:extLst>
                <a:ext uri="{FF2B5EF4-FFF2-40B4-BE49-F238E27FC236}">
                  <a16:creationId xmlns:a16="http://schemas.microsoft.com/office/drawing/2014/main" id="{56F0AAB5-1B92-337D-CACC-1B876CF99554}"/>
                </a:ext>
              </a:extLst>
            </p:cNvPr>
            <p:cNvSpPr/>
            <p:nvPr/>
          </p:nvSpPr>
          <p:spPr>
            <a:xfrm>
              <a:off x="4957072" y="3980209"/>
              <a:ext cx="105815" cy="79052"/>
            </a:xfrm>
            <a:custGeom>
              <a:avLst/>
              <a:gdLst/>
              <a:ahLst/>
              <a:cxnLst/>
              <a:rect l="l" t="t" r="r" b="b"/>
              <a:pathLst>
                <a:path w="123" h="91" extrusionOk="0">
                  <a:moveTo>
                    <a:pt x="0" y="32"/>
                  </a:moveTo>
                  <a:lnTo>
                    <a:pt x="84" y="0"/>
                  </a:lnTo>
                  <a:lnTo>
                    <a:pt x="100" y="39"/>
                  </a:lnTo>
                  <a:lnTo>
                    <a:pt x="116" y="48"/>
                  </a:lnTo>
                  <a:lnTo>
                    <a:pt x="123" y="80"/>
                  </a:lnTo>
                  <a:lnTo>
                    <a:pt x="81" y="85"/>
                  </a:lnTo>
                  <a:lnTo>
                    <a:pt x="51" y="91"/>
                  </a:lnTo>
                  <a:lnTo>
                    <a:pt x="0" y="32"/>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8" name="Google Shape;2917;p71" title="HI">
              <a:extLst>
                <a:ext uri="{FF2B5EF4-FFF2-40B4-BE49-F238E27FC236}">
                  <a16:creationId xmlns:a16="http://schemas.microsoft.com/office/drawing/2014/main" id="{8CCF7CF7-E69C-3556-16CC-36F79C55C406}"/>
                </a:ext>
              </a:extLst>
            </p:cNvPr>
            <p:cNvSpPr/>
            <p:nvPr/>
          </p:nvSpPr>
          <p:spPr>
            <a:xfrm>
              <a:off x="5066713" y="4040135"/>
              <a:ext cx="84142" cy="42075"/>
            </a:xfrm>
            <a:custGeom>
              <a:avLst/>
              <a:gdLst/>
              <a:ahLst/>
              <a:cxnLst/>
              <a:rect l="l" t="t" r="r" b="b"/>
              <a:pathLst>
                <a:path w="98" h="48" extrusionOk="0">
                  <a:moveTo>
                    <a:pt x="15" y="2"/>
                  </a:moveTo>
                  <a:lnTo>
                    <a:pt x="0" y="45"/>
                  </a:lnTo>
                  <a:lnTo>
                    <a:pt x="26" y="48"/>
                  </a:lnTo>
                  <a:lnTo>
                    <a:pt x="42" y="38"/>
                  </a:lnTo>
                  <a:lnTo>
                    <a:pt x="72" y="39"/>
                  </a:lnTo>
                  <a:lnTo>
                    <a:pt x="98" y="20"/>
                  </a:lnTo>
                  <a:lnTo>
                    <a:pt x="81" y="13"/>
                  </a:lnTo>
                  <a:lnTo>
                    <a:pt x="68" y="0"/>
                  </a:lnTo>
                  <a:lnTo>
                    <a:pt x="15" y="2"/>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59" name="Google Shape;2918;p71" title="HI">
              <a:extLst>
                <a:ext uri="{FF2B5EF4-FFF2-40B4-BE49-F238E27FC236}">
                  <a16:creationId xmlns:a16="http://schemas.microsoft.com/office/drawing/2014/main" id="{3106DCF0-810C-BB62-4A8B-5F388D0E05B5}"/>
                </a:ext>
              </a:extLst>
            </p:cNvPr>
            <p:cNvSpPr/>
            <p:nvPr/>
          </p:nvSpPr>
          <p:spPr>
            <a:xfrm>
              <a:off x="5090935" y="4098786"/>
              <a:ext cx="34423" cy="30600"/>
            </a:xfrm>
            <a:custGeom>
              <a:avLst/>
              <a:gdLst/>
              <a:ahLst/>
              <a:cxnLst/>
              <a:rect l="l" t="t" r="r" b="b"/>
              <a:pathLst>
                <a:path w="40" h="35" extrusionOk="0">
                  <a:moveTo>
                    <a:pt x="35" y="0"/>
                  </a:moveTo>
                  <a:lnTo>
                    <a:pt x="0" y="3"/>
                  </a:lnTo>
                  <a:lnTo>
                    <a:pt x="6" y="35"/>
                  </a:lnTo>
                  <a:lnTo>
                    <a:pt x="40" y="27"/>
                  </a:lnTo>
                  <a:lnTo>
                    <a:pt x="35" y="0"/>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60" name="Google Shape;2919;p71" title="HI">
              <a:extLst>
                <a:ext uri="{FF2B5EF4-FFF2-40B4-BE49-F238E27FC236}">
                  <a16:creationId xmlns:a16="http://schemas.microsoft.com/office/drawing/2014/main" id="{8F56A667-4482-176B-8EE3-545F3BFB0308}"/>
                </a:ext>
              </a:extLst>
            </p:cNvPr>
            <p:cNvSpPr/>
            <p:nvPr/>
          </p:nvSpPr>
          <p:spPr>
            <a:xfrm>
              <a:off x="5129182" y="4131936"/>
              <a:ext cx="22948" cy="29325"/>
            </a:xfrm>
            <a:custGeom>
              <a:avLst/>
              <a:gdLst/>
              <a:ahLst/>
              <a:cxnLst/>
              <a:rect l="l" t="t" r="r" b="b"/>
              <a:pathLst>
                <a:path w="27" h="34" extrusionOk="0">
                  <a:moveTo>
                    <a:pt x="0" y="13"/>
                  </a:moveTo>
                  <a:lnTo>
                    <a:pt x="27" y="0"/>
                  </a:lnTo>
                  <a:lnTo>
                    <a:pt x="27" y="30"/>
                  </a:lnTo>
                  <a:lnTo>
                    <a:pt x="9" y="34"/>
                  </a:lnTo>
                  <a:lnTo>
                    <a:pt x="0" y="13"/>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61" name="Google Shape;2920;p71" title="HI">
              <a:extLst>
                <a:ext uri="{FF2B5EF4-FFF2-40B4-BE49-F238E27FC236}">
                  <a16:creationId xmlns:a16="http://schemas.microsoft.com/office/drawing/2014/main" id="{08C8BFAC-A0A9-B84A-0CD1-D5D1FCACFFD1}"/>
                </a:ext>
              </a:extLst>
            </p:cNvPr>
            <p:cNvSpPr/>
            <p:nvPr/>
          </p:nvSpPr>
          <p:spPr>
            <a:xfrm>
              <a:off x="5187826" y="4145961"/>
              <a:ext cx="142787" cy="170852"/>
            </a:xfrm>
            <a:custGeom>
              <a:avLst/>
              <a:gdLst/>
              <a:ahLst/>
              <a:cxnLst/>
              <a:rect l="l" t="t" r="r" b="b"/>
              <a:pathLst>
                <a:path w="167" h="197" extrusionOk="0">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62" name="Google Shape;2921;p71" title="HI">
              <a:extLst>
                <a:ext uri="{FF2B5EF4-FFF2-40B4-BE49-F238E27FC236}">
                  <a16:creationId xmlns:a16="http://schemas.microsoft.com/office/drawing/2014/main" id="{1CFC0665-B24E-3648-1944-1C535101D4E3}"/>
                </a:ext>
              </a:extLst>
            </p:cNvPr>
            <p:cNvSpPr/>
            <p:nvPr/>
          </p:nvSpPr>
          <p:spPr>
            <a:xfrm>
              <a:off x="5136831" y="4065635"/>
              <a:ext cx="79043" cy="67576"/>
            </a:xfrm>
            <a:custGeom>
              <a:avLst/>
              <a:gdLst/>
              <a:ahLst/>
              <a:cxnLst/>
              <a:rect l="l" t="t" r="r" b="b"/>
              <a:pathLst>
                <a:path w="92" h="77" extrusionOk="0">
                  <a:moveTo>
                    <a:pt x="19" y="0"/>
                  </a:moveTo>
                  <a:lnTo>
                    <a:pt x="0" y="23"/>
                  </a:lnTo>
                  <a:lnTo>
                    <a:pt x="8" y="41"/>
                  </a:lnTo>
                  <a:lnTo>
                    <a:pt x="25" y="47"/>
                  </a:lnTo>
                  <a:lnTo>
                    <a:pt x="43" y="77"/>
                  </a:lnTo>
                  <a:lnTo>
                    <a:pt x="91" y="65"/>
                  </a:lnTo>
                  <a:lnTo>
                    <a:pt x="92" y="33"/>
                  </a:lnTo>
                  <a:lnTo>
                    <a:pt x="57" y="6"/>
                  </a:lnTo>
                  <a:lnTo>
                    <a:pt x="19" y="0"/>
                  </a:lnTo>
                  <a:close/>
                </a:path>
              </a:pathLst>
            </a:custGeom>
            <a:solidFill>
              <a:schemeClr val="accent1">
                <a:lumMod val="20000"/>
                <a:lumOff val="80000"/>
              </a:schemeClr>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ea typeface="Verdana"/>
                <a:cs typeface="Verdana"/>
                <a:sym typeface="Verdana"/>
              </a:endParaRPr>
            </a:p>
          </p:txBody>
        </p:sp>
        <p:sp>
          <p:nvSpPr>
            <p:cNvPr id="63" name="Google Shape;2922;p71" title="MD">
              <a:extLst>
                <a:ext uri="{FF2B5EF4-FFF2-40B4-BE49-F238E27FC236}">
                  <a16:creationId xmlns:a16="http://schemas.microsoft.com/office/drawing/2014/main" id="{E5678161-89D0-DEDE-3EC0-25F35F624B6C}"/>
                </a:ext>
              </a:extLst>
            </p:cNvPr>
            <p:cNvSpPr txBox="1"/>
            <p:nvPr/>
          </p:nvSpPr>
          <p:spPr>
            <a:xfrm>
              <a:off x="8237781" y="4307524"/>
              <a:ext cx="367205" cy="172127"/>
            </a:xfrm>
            <a:prstGeom prst="rect">
              <a:avLst/>
            </a:prstGeom>
            <a:solidFill>
              <a:schemeClr val="accent1">
                <a:lumMod val="60000"/>
                <a:lumOff val="40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MD</a:t>
              </a:r>
              <a:endParaRPr sz="2000" dirty="0"/>
            </a:p>
          </p:txBody>
        </p:sp>
        <p:sp>
          <p:nvSpPr>
            <p:cNvPr id="64" name="Google Shape;2923;p71" title="MA">
              <a:extLst>
                <a:ext uri="{FF2B5EF4-FFF2-40B4-BE49-F238E27FC236}">
                  <a16:creationId xmlns:a16="http://schemas.microsoft.com/office/drawing/2014/main" id="{45774AEB-6008-ADA8-7DA6-BBECA919EDE7}"/>
                </a:ext>
              </a:extLst>
            </p:cNvPr>
            <p:cNvSpPr txBox="1"/>
            <p:nvPr/>
          </p:nvSpPr>
          <p:spPr>
            <a:xfrm>
              <a:off x="8237781" y="3310460"/>
              <a:ext cx="367205" cy="179777"/>
            </a:xfrm>
            <a:prstGeom prst="rect">
              <a:avLst/>
            </a:prstGeom>
            <a:solidFill>
              <a:schemeClr val="accent1">
                <a:lumMod val="60000"/>
                <a:lumOff val="40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MA</a:t>
              </a:r>
              <a:endParaRPr sz="2000" dirty="0"/>
            </a:p>
          </p:txBody>
        </p:sp>
        <p:sp>
          <p:nvSpPr>
            <p:cNvPr id="65" name="Google Shape;2924;p71" title="RI">
              <a:extLst>
                <a:ext uri="{FF2B5EF4-FFF2-40B4-BE49-F238E27FC236}">
                  <a16:creationId xmlns:a16="http://schemas.microsoft.com/office/drawing/2014/main" id="{201ADE8D-04F9-922C-7A9A-F2B9DBF6261C}"/>
                </a:ext>
              </a:extLst>
            </p:cNvPr>
            <p:cNvSpPr txBox="1"/>
            <p:nvPr/>
          </p:nvSpPr>
          <p:spPr>
            <a:xfrm>
              <a:off x="8237781" y="3510637"/>
              <a:ext cx="367205" cy="178503"/>
            </a:xfrm>
            <a:prstGeom prst="rect">
              <a:avLst/>
            </a:prstGeom>
            <a:solidFill>
              <a:schemeClr val="accent1">
                <a:lumMod val="20000"/>
                <a:lumOff val="80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RI</a:t>
              </a:r>
              <a:endParaRPr sz="2000" dirty="0"/>
            </a:p>
          </p:txBody>
        </p:sp>
        <p:sp>
          <p:nvSpPr>
            <p:cNvPr id="66" name="Google Shape;2925;p71" title="CT">
              <a:extLst>
                <a:ext uri="{FF2B5EF4-FFF2-40B4-BE49-F238E27FC236}">
                  <a16:creationId xmlns:a16="http://schemas.microsoft.com/office/drawing/2014/main" id="{6BF492E8-A73B-147D-21D4-734971032E10}"/>
                </a:ext>
              </a:extLst>
            </p:cNvPr>
            <p:cNvSpPr txBox="1"/>
            <p:nvPr/>
          </p:nvSpPr>
          <p:spPr>
            <a:xfrm>
              <a:off x="8237781" y="3709540"/>
              <a:ext cx="367205" cy="178503"/>
            </a:xfrm>
            <a:prstGeom prst="rect">
              <a:avLst/>
            </a:prstGeom>
            <a:solidFill>
              <a:schemeClr val="accent1">
                <a:lumMod val="20000"/>
                <a:lumOff val="80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CT</a:t>
              </a:r>
              <a:endParaRPr sz="2000" dirty="0"/>
            </a:p>
          </p:txBody>
        </p:sp>
        <p:sp>
          <p:nvSpPr>
            <p:cNvPr id="67" name="Google Shape;2927;p71" title="DE">
              <a:extLst>
                <a:ext uri="{FF2B5EF4-FFF2-40B4-BE49-F238E27FC236}">
                  <a16:creationId xmlns:a16="http://schemas.microsoft.com/office/drawing/2014/main" id="{1F5FBEC2-11A9-103B-79CF-F4C0080B6130}"/>
                </a:ext>
              </a:extLst>
            </p:cNvPr>
            <p:cNvSpPr txBox="1"/>
            <p:nvPr/>
          </p:nvSpPr>
          <p:spPr>
            <a:xfrm>
              <a:off x="8237781" y="4107347"/>
              <a:ext cx="367205" cy="179778"/>
            </a:xfrm>
            <a:prstGeom prst="rect">
              <a:avLst/>
            </a:prstGeom>
            <a:solidFill>
              <a:schemeClr val="accent1">
                <a:lumMod val="20000"/>
                <a:lumOff val="80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DE</a:t>
              </a:r>
              <a:endParaRPr sz="2000" dirty="0"/>
            </a:p>
          </p:txBody>
        </p:sp>
        <p:sp>
          <p:nvSpPr>
            <p:cNvPr id="68" name="Google Shape;2928;p71" title="NJ">
              <a:extLst>
                <a:ext uri="{FF2B5EF4-FFF2-40B4-BE49-F238E27FC236}">
                  <a16:creationId xmlns:a16="http://schemas.microsoft.com/office/drawing/2014/main" id="{397124B6-870B-A92B-C40F-18E19C4FAC4F}"/>
                </a:ext>
              </a:extLst>
            </p:cNvPr>
            <p:cNvSpPr txBox="1"/>
            <p:nvPr/>
          </p:nvSpPr>
          <p:spPr>
            <a:xfrm>
              <a:off x="8237781" y="3908443"/>
              <a:ext cx="367205" cy="179778"/>
            </a:xfrm>
            <a:prstGeom prst="rect">
              <a:avLst/>
            </a:prstGeom>
            <a:solidFill>
              <a:schemeClr val="accent1">
                <a:lumMod val="75000"/>
              </a:schemeClr>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NJ</a:t>
              </a:r>
              <a:r>
                <a:rPr lang="en-US" sz="900" dirty="0">
                  <a:solidFill>
                    <a:schemeClr val="bg1"/>
                  </a:solidFill>
                  <a:ea typeface="Verdana"/>
                  <a:cs typeface="Verdana"/>
                  <a:sym typeface="Verdana"/>
                </a:rPr>
                <a:t> </a:t>
              </a:r>
              <a:endParaRPr sz="2000" dirty="0">
                <a:solidFill>
                  <a:schemeClr val="bg1"/>
                </a:solidFill>
              </a:endParaRPr>
            </a:p>
          </p:txBody>
        </p:sp>
        <p:grpSp>
          <p:nvGrpSpPr>
            <p:cNvPr id="69" name="Google Shape;2929;p71">
              <a:extLst>
                <a:ext uri="{FF2B5EF4-FFF2-40B4-BE49-F238E27FC236}">
                  <a16:creationId xmlns:a16="http://schemas.microsoft.com/office/drawing/2014/main" id="{42341223-F032-703D-666E-8D66AF77FA0B}"/>
                </a:ext>
              </a:extLst>
            </p:cNvPr>
            <p:cNvGrpSpPr/>
            <p:nvPr/>
          </p:nvGrpSpPr>
          <p:grpSpPr>
            <a:xfrm>
              <a:off x="4068156" y="1812355"/>
              <a:ext cx="4615407" cy="2542710"/>
              <a:chOff x="1826733" y="2630852"/>
              <a:chExt cx="5746551" cy="3165877"/>
            </a:xfrm>
          </p:grpSpPr>
          <p:sp>
            <p:nvSpPr>
              <p:cNvPr id="70" name="Google Shape;2930;p71">
                <a:extLst>
                  <a:ext uri="{FF2B5EF4-FFF2-40B4-BE49-F238E27FC236}">
                    <a16:creationId xmlns:a16="http://schemas.microsoft.com/office/drawing/2014/main" id="{95659532-6714-AA8D-B2C4-A3A2EA2C9237}"/>
                  </a:ext>
                </a:extLst>
              </p:cNvPr>
              <p:cNvSpPr txBox="1"/>
              <p:nvPr/>
            </p:nvSpPr>
            <p:spPr>
              <a:xfrm>
                <a:off x="7123759" y="3202923"/>
                <a:ext cx="449525" cy="2159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Arial"/>
                  <a:buNone/>
                </a:pPr>
                <a:r>
                  <a:rPr lang="en-US" sz="900" dirty="0">
                    <a:ea typeface="Verdana"/>
                    <a:cs typeface="Verdana"/>
                    <a:sym typeface="Verdana"/>
                  </a:rPr>
                  <a:t>NH</a:t>
                </a:r>
                <a:endParaRPr sz="2000" dirty="0"/>
              </a:p>
            </p:txBody>
          </p:sp>
          <p:sp>
            <p:nvSpPr>
              <p:cNvPr id="71" name="Google Shape;2931;p71">
                <a:extLst>
                  <a:ext uri="{FF2B5EF4-FFF2-40B4-BE49-F238E27FC236}">
                    <a16:creationId xmlns:a16="http://schemas.microsoft.com/office/drawing/2014/main" id="{60A2F80A-9142-CA88-199B-FCFE826E633A}"/>
                  </a:ext>
                </a:extLst>
              </p:cNvPr>
              <p:cNvSpPr txBox="1"/>
              <p:nvPr/>
            </p:nvSpPr>
            <p:spPr>
              <a:xfrm>
                <a:off x="6711887" y="2883665"/>
                <a:ext cx="411871" cy="2159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Arial"/>
                  <a:buNone/>
                </a:pPr>
                <a:r>
                  <a:rPr lang="en-US" sz="900" dirty="0">
                    <a:ea typeface="Verdana"/>
                    <a:cs typeface="Verdana"/>
                    <a:sym typeface="Verdana"/>
                  </a:rPr>
                  <a:t>VT</a:t>
                </a:r>
                <a:endParaRPr sz="2000" dirty="0"/>
              </a:p>
            </p:txBody>
          </p:sp>
          <p:sp>
            <p:nvSpPr>
              <p:cNvPr id="72" name="Google Shape;2933;p71">
                <a:extLst>
                  <a:ext uri="{FF2B5EF4-FFF2-40B4-BE49-F238E27FC236}">
                    <a16:creationId xmlns:a16="http://schemas.microsoft.com/office/drawing/2014/main" id="{BA545BFF-3FD5-E8ED-2C43-D92ABE653A67}"/>
                  </a:ext>
                </a:extLst>
              </p:cNvPr>
              <p:cNvSpPr txBox="1"/>
              <p:nvPr/>
            </p:nvSpPr>
            <p:spPr>
              <a:xfrm>
                <a:off x="6104143" y="4047532"/>
                <a:ext cx="443886"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WV</a:t>
                </a:r>
                <a:endParaRPr sz="2000" dirty="0"/>
              </a:p>
            </p:txBody>
          </p:sp>
          <p:sp>
            <p:nvSpPr>
              <p:cNvPr id="73" name="Google Shape;2934;p71">
                <a:extLst>
                  <a:ext uri="{FF2B5EF4-FFF2-40B4-BE49-F238E27FC236}">
                    <a16:creationId xmlns:a16="http://schemas.microsoft.com/office/drawing/2014/main" id="{D6903788-4D17-8715-947C-DF1FF7005148}"/>
                  </a:ext>
                </a:extLst>
              </p:cNvPr>
              <p:cNvSpPr txBox="1"/>
              <p:nvPr/>
            </p:nvSpPr>
            <p:spPr>
              <a:xfrm>
                <a:off x="6361587" y="4112848"/>
                <a:ext cx="395805"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VA</a:t>
                </a:r>
                <a:endParaRPr sz="2000" dirty="0"/>
              </a:p>
            </p:txBody>
          </p:sp>
          <p:sp>
            <p:nvSpPr>
              <p:cNvPr id="74" name="Google Shape;2935;p71">
                <a:extLst>
                  <a:ext uri="{FF2B5EF4-FFF2-40B4-BE49-F238E27FC236}">
                    <a16:creationId xmlns:a16="http://schemas.microsoft.com/office/drawing/2014/main" id="{4E26424D-FE43-92D3-1DEE-68A823FB37FD}"/>
                  </a:ext>
                </a:extLst>
              </p:cNvPr>
              <p:cNvSpPr txBox="1"/>
              <p:nvPr/>
            </p:nvSpPr>
            <p:spPr>
              <a:xfrm>
                <a:off x="6362325" y="3664133"/>
                <a:ext cx="456973"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solidFill>
                      <a:schemeClr val="bg1"/>
                    </a:solidFill>
                    <a:ea typeface="Verdana"/>
                    <a:cs typeface="Verdana"/>
                    <a:sym typeface="Verdana"/>
                  </a:rPr>
                  <a:t>PA</a:t>
                </a:r>
                <a:endParaRPr sz="2000" dirty="0">
                  <a:solidFill>
                    <a:schemeClr val="bg1"/>
                  </a:solidFill>
                </a:endParaRPr>
              </a:p>
            </p:txBody>
          </p:sp>
          <p:sp>
            <p:nvSpPr>
              <p:cNvPr id="75" name="Google Shape;2936;p71">
                <a:extLst>
                  <a:ext uri="{FF2B5EF4-FFF2-40B4-BE49-F238E27FC236}">
                    <a16:creationId xmlns:a16="http://schemas.microsoft.com/office/drawing/2014/main" id="{7A62D981-155D-AAC0-E00F-BEBD2BEC4FBA}"/>
                  </a:ext>
                </a:extLst>
              </p:cNvPr>
              <p:cNvSpPr txBox="1"/>
              <p:nvPr/>
            </p:nvSpPr>
            <p:spPr>
              <a:xfrm>
                <a:off x="6580094" y="3322130"/>
                <a:ext cx="455083"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NY</a:t>
                </a:r>
                <a:endParaRPr sz="2000" dirty="0"/>
              </a:p>
            </p:txBody>
          </p:sp>
          <p:sp>
            <p:nvSpPr>
              <p:cNvPr id="76" name="Google Shape;2937;p71">
                <a:extLst>
                  <a:ext uri="{FF2B5EF4-FFF2-40B4-BE49-F238E27FC236}">
                    <a16:creationId xmlns:a16="http://schemas.microsoft.com/office/drawing/2014/main" id="{83E1FAEC-9B21-D1F9-AC2B-C2568E905E08}"/>
                  </a:ext>
                </a:extLst>
              </p:cNvPr>
              <p:cNvSpPr txBox="1"/>
              <p:nvPr/>
            </p:nvSpPr>
            <p:spPr>
              <a:xfrm>
                <a:off x="7087748" y="2810913"/>
                <a:ext cx="463528"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ME</a:t>
                </a:r>
                <a:endParaRPr sz="2000" dirty="0"/>
              </a:p>
            </p:txBody>
          </p:sp>
          <p:sp>
            <p:nvSpPr>
              <p:cNvPr id="77" name="Google Shape;2938;p71">
                <a:extLst>
                  <a:ext uri="{FF2B5EF4-FFF2-40B4-BE49-F238E27FC236}">
                    <a16:creationId xmlns:a16="http://schemas.microsoft.com/office/drawing/2014/main" id="{E4150BCC-90DD-E97D-C5E7-64B8CECC1F78}"/>
                  </a:ext>
                </a:extLst>
              </p:cNvPr>
              <p:cNvSpPr txBox="1"/>
              <p:nvPr/>
            </p:nvSpPr>
            <p:spPr>
              <a:xfrm>
                <a:off x="6313268" y="4388161"/>
                <a:ext cx="469523"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NC</a:t>
                </a:r>
                <a:endParaRPr sz="2000" dirty="0"/>
              </a:p>
            </p:txBody>
          </p:sp>
          <p:sp>
            <p:nvSpPr>
              <p:cNvPr id="78" name="Google Shape;2939;p71">
                <a:extLst>
                  <a:ext uri="{FF2B5EF4-FFF2-40B4-BE49-F238E27FC236}">
                    <a16:creationId xmlns:a16="http://schemas.microsoft.com/office/drawing/2014/main" id="{9AF11EE6-C98F-DBE5-3267-BC403D34E385}"/>
                  </a:ext>
                </a:extLst>
              </p:cNvPr>
              <p:cNvSpPr txBox="1"/>
              <p:nvPr/>
            </p:nvSpPr>
            <p:spPr>
              <a:xfrm>
                <a:off x="6208454" y="4668472"/>
                <a:ext cx="436240"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SC</a:t>
                </a:r>
                <a:endParaRPr sz="2000" dirty="0"/>
              </a:p>
            </p:txBody>
          </p:sp>
          <p:sp>
            <p:nvSpPr>
              <p:cNvPr id="79" name="Google Shape;2940;p71">
                <a:extLst>
                  <a:ext uri="{FF2B5EF4-FFF2-40B4-BE49-F238E27FC236}">
                    <a16:creationId xmlns:a16="http://schemas.microsoft.com/office/drawing/2014/main" id="{7E76A3CE-6378-511F-64CB-11B0214231BC}"/>
                  </a:ext>
                </a:extLst>
              </p:cNvPr>
              <p:cNvSpPr txBox="1"/>
              <p:nvPr/>
            </p:nvSpPr>
            <p:spPr>
              <a:xfrm>
                <a:off x="5916106" y="4883917"/>
                <a:ext cx="426995"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GA</a:t>
                </a:r>
                <a:endParaRPr sz="2000" dirty="0"/>
              </a:p>
            </p:txBody>
          </p:sp>
          <p:sp>
            <p:nvSpPr>
              <p:cNvPr id="80" name="Google Shape;2941;p71">
                <a:extLst>
                  <a:ext uri="{FF2B5EF4-FFF2-40B4-BE49-F238E27FC236}">
                    <a16:creationId xmlns:a16="http://schemas.microsoft.com/office/drawing/2014/main" id="{120176A1-DF20-DF72-4EB5-7857CC656802}"/>
                  </a:ext>
                </a:extLst>
              </p:cNvPr>
              <p:cNvSpPr txBox="1"/>
              <p:nvPr/>
            </p:nvSpPr>
            <p:spPr>
              <a:xfrm>
                <a:off x="5552607" y="4471167"/>
                <a:ext cx="379047" cy="21431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TN</a:t>
                </a:r>
                <a:endParaRPr sz="2000" dirty="0"/>
              </a:p>
            </p:txBody>
          </p:sp>
          <p:sp>
            <p:nvSpPr>
              <p:cNvPr id="81" name="Google Shape;2942;p71">
                <a:extLst>
                  <a:ext uri="{FF2B5EF4-FFF2-40B4-BE49-F238E27FC236}">
                    <a16:creationId xmlns:a16="http://schemas.microsoft.com/office/drawing/2014/main" id="{AC43D932-FDB7-FFE0-E4FF-64B14532BC83}"/>
                  </a:ext>
                </a:extLst>
              </p:cNvPr>
              <p:cNvSpPr txBox="1"/>
              <p:nvPr/>
            </p:nvSpPr>
            <p:spPr>
              <a:xfrm>
                <a:off x="5639910" y="4207304"/>
                <a:ext cx="412707" cy="2154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KY</a:t>
                </a:r>
                <a:endParaRPr sz="2000" dirty="0"/>
              </a:p>
            </p:txBody>
          </p:sp>
          <p:sp>
            <p:nvSpPr>
              <p:cNvPr id="82" name="Google Shape;2943;p71">
                <a:extLst>
                  <a:ext uri="{FF2B5EF4-FFF2-40B4-BE49-F238E27FC236}">
                    <a16:creationId xmlns:a16="http://schemas.microsoft.com/office/drawing/2014/main" id="{B77D6FCF-698E-6C79-E57D-EB8206C3B706}"/>
                  </a:ext>
                </a:extLst>
              </p:cNvPr>
              <p:cNvSpPr txBox="1"/>
              <p:nvPr/>
            </p:nvSpPr>
            <p:spPr>
              <a:xfrm>
                <a:off x="5514703" y="3904429"/>
                <a:ext cx="344710"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IN</a:t>
                </a:r>
                <a:endParaRPr sz="2000" dirty="0"/>
              </a:p>
            </p:txBody>
          </p:sp>
          <p:sp>
            <p:nvSpPr>
              <p:cNvPr id="83" name="Google Shape;2944;p71">
                <a:extLst>
                  <a:ext uri="{FF2B5EF4-FFF2-40B4-BE49-F238E27FC236}">
                    <a16:creationId xmlns:a16="http://schemas.microsoft.com/office/drawing/2014/main" id="{696B3DF9-68D4-FEE4-4AB3-08FEA00691E0}"/>
                  </a:ext>
                </a:extLst>
              </p:cNvPr>
              <p:cNvSpPr txBox="1"/>
              <p:nvPr/>
            </p:nvSpPr>
            <p:spPr>
              <a:xfrm>
                <a:off x="5608163" y="3467867"/>
                <a:ext cx="363499"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MI</a:t>
                </a:r>
                <a:endParaRPr sz="2000" dirty="0"/>
              </a:p>
            </p:txBody>
          </p:sp>
          <p:sp>
            <p:nvSpPr>
              <p:cNvPr id="84" name="Google Shape;2945;p71">
                <a:extLst>
                  <a:ext uri="{FF2B5EF4-FFF2-40B4-BE49-F238E27FC236}">
                    <a16:creationId xmlns:a16="http://schemas.microsoft.com/office/drawing/2014/main" id="{6B1C987C-B552-53E4-F95F-B856A834AB52}"/>
                  </a:ext>
                </a:extLst>
              </p:cNvPr>
              <p:cNvSpPr txBox="1"/>
              <p:nvPr/>
            </p:nvSpPr>
            <p:spPr>
              <a:xfrm>
                <a:off x="5065295" y="3302767"/>
                <a:ext cx="371435"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WI</a:t>
                </a:r>
                <a:endParaRPr sz="2000" dirty="0"/>
              </a:p>
            </p:txBody>
          </p:sp>
          <p:sp>
            <p:nvSpPr>
              <p:cNvPr id="85" name="Google Shape;2946;p71">
                <a:extLst>
                  <a:ext uri="{FF2B5EF4-FFF2-40B4-BE49-F238E27FC236}">
                    <a16:creationId xmlns:a16="http://schemas.microsoft.com/office/drawing/2014/main" id="{958F6DEB-E4FF-D94B-785F-EFEDCD6A0757}"/>
                  </a:ext>
                </a:extLst>
              </p:cNvPr>
              <p:cNvSpPr txBox="1"/>
              <p:nvPr/>
            </p:nvSpPr>
            <p:spPr>
              <a:xfrm>
                <a:off x="4620157" y="3117029"/>
                <a:ext cx="460641"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MN</a:t>
                </a:r>
                <a:endParaRPr sz="2000" dirty="0"/>
              </a:p>
            </p:txBody>
          </p:sp>
          <p:sp>
            <p:nvSpPr>
              <p:cNvPr id="86" name="Google Shape;2947;p71">
                <a:extLst>
                  <a:ext uri="{FF2B5EF4-FFF2-40B4-BE49-F238E27FC236}">
                    <a16:creationId xmlns:a16="http://schemas.microsoft.com/office/drawing/2014/main" id="{DC49BC32-EA00-4CD6-4C7A-22FBB567DCE4}"/>
                  </a:ext>
                </a:extLst>
              </p:cNvPr>
              <p:cNvSpPr txBox="1"/>
              <p:nvPr/>
            </p:nvSpPr>
            <p:spPr>
              <a:xfrm>
                <a:off x="5199273" y="3904429"/>
                <a:ext cx="365212"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solidFill>
                      <a:schemeClr val="bg1"/>
                    </a:solidFill>
                    <a:ea typeface="Verdana"/>
                    <a:cs typeface="Verdana"/>
                    <a:sym typeface="Verdana"/>
                  </a:rPr>
                  <a:t>IL</a:t>
                </a:r>
                <a:endParaRPr sz="2000" dirty="0">
                  <a:solidFill>
                    <a:schemeClr val="bg1"/>
                  </a:solidFill>
                </a:endParaRPr>
              </a:p>
            </p:txBody>
          </p:sp>
          <p:sp>
            <p:nvSpPr>
              <p:cNvPr id="87" name="Google Shape;2948;p71">
                <a:extLst>
                  <a:ext uri="{FF2B5EF4-FFF2-40B4-BE49-F238E27FC236}">
                    <a16:creationId xmlns:a16="http://schemas.microsoft.com/office/drawing/2014/main" id="{C3211C37-F68A-AB94-A969-15B68699812E}"/>
                  </a:ext>
                </a:extLst>
              </p:cNvPr>
              <p:cNvSpPr txBox="1"/>
              <p:nvPr/>
            </p:nvSpPr>
            <p:spPr>
              <a:xfrm>
                <a:off x="4818471" y="5064385"/>
                <a:ext cx="390470" cy="2154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a:ea typeface="Verdana"/>
                    <a:cs typeface="Verdana"/>
                    <a:sym typeface="Verdana"/>
                  </a:rPr>
                  <a:t>LA</a:t>
                </a:r>
                <a:endParaRPr sz="2000"/>
              </a:p>
            </p:txBody>
          </p:sp>
          <p:sp>
            <p:nvSpPr>
              <p:cNvPr id="88" name="Google Shape;2949;p71">
                <a:extLst>
                  <a:ext uri="{FF2B5EF4-FFF2-40B4-BE49-F238E27FC236}">
                    <a16:creationId xmlns:a16="http://schemas.microsoft.com/office/drawing/2014/main" id="{4C0F6255-57A4-9211-E967-6C5FE61DF414}"/>
                  </a:ext>
                </a:extLst>
              </p:cNvPr>
              <p:cNvSpPr txBox="1"/>
              <p:nvPr/>
            </p:nvSpPr>
            <p:spPr>
              <a:xfrm>
                <a:off x="4100195" y="5087117"/>
                <a:ext cx="449486"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TX</a:t>
                </a:r>
                <a:endParaRPr sz="2000" dirty="0"/>
              </a:p>
            </p:txBody>
          </p:sp>
          <p:sp>
            <p:nvSpPr>
              <p:cNvPr id="89" name="Google Shape;2950;p71">
                <a:extLst>
                  <a:ext uri="{FF2B5EF4-FFF2-40B4-BE49-F238E27FC236}">
                    <a16:creationId xmlns:a16="http://schemas.microsoft.com/office/drawing/2014/main" id="{4B0E5A6D-0E36-4E39-56A2-728AD71B8AEB}"/>
                  </a:ext>
                </a:extLst>
              </p:cNvPr>
              <p:cNvSpPr txBox="1"/>
              <p:nvPr/>
            </p:nvSpPr>
            <p:spPr>
              <a:xfrm>
                <a:off x="4301786" y="4556892"/>
                <a:ext cx="388571"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OK</a:t>
                </a:r>
                <a:endParaRPr sz="2000" dirty="0"/>
              </a:p>
            </p:txBody>
          </p:sp>
          <p:sp>
            <p:nvSpPr>
              <p:cNvPr id="90" name="Google Shape;2951;p71">
                <a:extLst>
                  <a:ext uri="{FF2B5EF4-FFF2-40B4-BE49-F238E27FC236}">
                    <a16:creationId xmlns:a16="http://schemas.microsoft.com/office/drawing/2014/main" id="{00A9AA8A-D68D-42F3-BEBA-77CE9FA60D45}"/>
                  </a:ext>
                </a:extLst>
              </p:cNvPr>
              <p:cNvSpPr txBox="1"/>
              <p:nvPr/>
            </p:nvSpPr>
            <p:spPr>
              <a:xfrm>
                <a:off x="2650957" y="3280542"/>
                <a:ext cx="387311"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ID</a:t>
                </a:r>
                <a:endParaRPr sz="2000" dirty="0"/>
              </a:p>
            </p:txBody>
          </p:sp>
          <p:sp>
            <p:nvSpPr>
              <p:cNvPr id="91" name="Google Shape;2952;p71">
                <a:extLst>
                  <a:ext uri="{FF2B5EF4-FFF2-40B4-BE49-F238E27FC236}">
                    <a16:creationId xmlns:a16="http://schemas.microsoft.com/office/drawing/2014/main" id="{7E380DF9-F020-198B-12E3-3B6D453156B9}"/>
                  </a:ext>
                </a:extLst>
              </p:cNvPr>
              <p:cNvSpPr txBox="1"/>
              <p:nvPr/>
            </p:nvSpPr>
            <p:spPr>
              <a:xfrm>
                <a:off x="2213422" y="3780605"/>
                <a:ext cx="393092" cy="215444"/>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dk1"/>
                  </a:buClr>
                  <a:buSzPts val="800"/>
                  <a:buFont typeface="Arial"/>
                  <a:buNone/>
                </a:pPr>
                <a:r>
                  <a:rPr lang="en-US" sz="900" dirty="0">
                    <a:ea typeface="Verdana"/>
                    <a:cs typeface="Verdana"/>
                    <a:sym typeface="Verdana"/>
                  </a:rPr>
                  <a:t>NV</a:t>
                </a:r>
                <a:endParaRPr sz="2000" dirty="0"/>
              </a:p>
            </p:txBody>
          </p:sp>
          <p:sp>
            <p:nvSpPr>
              <p:cNvPr id="92" name="Google Shape;2953;p71">
                <a:extLst>
                  <a:ext uri="{FF2B5EF4-FFF2-40B4-BE49-F238E27FC236}">
                    <a16:creationId xmlns:a16="http://schemas.microsoft.com/office/drawing/2014/main" id="{6BFD9FD4-0804-7CCB-860E-95D1D850A086}"/>
                  </a:ext>
                </a:extLst>
              </p:cNvPr>
              <p:cNvSpPr txBox="1"/>
              <p:nvPr/>
            </p:nvSpPr>
            <p:spPr>
              <a:xfrm>
                <a:off x="2006501" y="3096841"/>
                <a:ext cx="420644"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OR</a:t>
                </a:r>
                <a:endParaRPr sz="2000" dirty="0"/>
              </a:p>
            </p:txBody>
          </p:sp>
          <p:sp>
            <p:nvSpPr>
              <p:cNvPr id="93" name="Google Shape;2954;p71">
                <a:extLst>
                  <a:ext uri="{FF2B5EF4-FFF2-40B4-BE49-F238E27FC236}">
                    <a16:creationId xmlns:a16="http://schemas.microsoft.com/office/drawing/2014/main" id="{A956D808-C75D-2605-7088-5DD5AB94F734}"/>
                  </a:ext>
                </a:extLst>
              </p:cNvPr>
              <p:cNvSpPr txBox="1"/>
              <p:nvPr/>
            </p:nvSpPr>
            <p:spPr>
              <a:xfrm>
                <a:off x="2109778" y="2630852"/>
                <a:ext cx="470552"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WA</a:t>
                </a:r>
                <a:endParaRPr sz="2000" dirty="0"/>
              </a:p>
            </p:txBody>
          </p:sp>
          <p:sp>
            <p:nvSpPr>
              <p:cNvPr id="94" name="Google Shape;2955;p71">
                <a:extLst>
                  <a:ext uri="{FF2B5EF4-FFF2-40B4-BE49-F238E27FC236}">
                    <a16:creationId xmlns:a16="http://schemas.microsoft.com/office/drawing/2014/main" id="{B2270371-E972-13CD-C42F-EE1D38DDEC1A}"/>
                  </a:ext>
                </a:extLst>
              </p:cNvPr>
              <p:cNvSpPr txBox="1"/>
              <p:nvPr/>
            </p:nvSpPr>
            <p:spPr>
              <a:xfrm>
                <a:off x="1826733" y="4074288"/>
                <a:ext cx="393092" cy="215444"/>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dk1"/>
                  </a:buClr>
                  <a:buSzPts val="800"/>
                  <a:buFont typeface="Arial"/>
                  <a:buNone/>
                </a:pPr>
                <a:r>
                  <a:rPr lang="en-US" sz="900" dirty="0">
                    <a:ea typeface="Verdana"/>
                    <a:cs typeface="Verdana"/>
                    <a:sym typeface="Verdana"/>
                  </a:rPr>
                  <a:t>CA</a:t>
                </a:r>
                <a:endParaRPr sz="2000" dirty="0"/>
              </a:p>
            </p:txBody>
          </p:sp>
          <p:sp>
            <p:nvSpPr>
              <p:cNvPr id="95" name="Google Shape;2956;p71">
                <a:extLst>
                  <a:ext uri="{FF2B5EF4-FFF2-40B4-BE49-F238E27FC236}">
                    <a16:creationId xmlns:a16="http://schemas.microsoft.com/office/drawing/2014/main" id="{322382DC-9FF1-C94E-4671-0F4FFA70C079}"/>
                  </a:ext>
                </a:extLst>
              </p:cNvPr>
              <p:cNvSpPr txBox="1"/>
              <p:nvPr/>
            </p:nvSpPr>
            <p:spPr>
              <a:xfrm>
                <a:off x="2659935" y="4548946"/>
                <a:ext cx="371984"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AZ</a:t>
                </a:r>
                <a:endParaRPr sz="2000" dirty="0"/>
              </a:p>
            </p:txBody>
          </p:sp>
          <p:sp>
            <p:nvSpPr>
              <p:cNvPr id="96" name="Google Shape;2957;p71">
                <a:extLst>
                  <a:ext uri="{FF2B5EF4-FFF2-40B4-BE49-F238E27FC236}">
                    <a16:creationId xmlns:a16="http://schemas.microsoft.com/office/drawing/2014/main" id="{DF6388F8-046B-AF4B-4285-6F5E8A99B730}"/>
                  </a:ext>
                </a:extLst>
              </p:cNvPr>
              <p:cNvSpPr txBox="1"/>
              <p:nvPr/>
            </p:nvSpPr>
            <p:spPr>
              <a:xfrm>
                <a:off x="3338275" y="4647380"/>
                <a:ext cx="449215"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NM</a:t>
                </a:r>
                <a:endParaRPr sz="2000" dirty="0"/>
              </a:p>
            </p:txBody>
          </p:sp>
          <p:sp>
            <p:nvSpPr>
              <p:cNvPr id="97" name="Google Shape;2958;p71">
                <a:extLst>
                  <a:ext uri="{FF2B5EF4-FFF2-40B4-BE49-F238E27FC236}">
                    <a16:creationId xmlns:a16="http://schemas.microsoft.com/office/drawing/2014/main" id="{851FCE38-F08E-D6FD-F842-C3573459587F}"/>
                  </a:ext>
                </a:extLst>
              </p:cNvPr>
              <p:cNvSpPr txBox="1"/>
              <p:nvPr/>
            </p:nvSpPr>
            <p:spPr>
              <a:xfrm>
                <a:off x="3417416" y="4034604"/>
                <a:ext cx="411345" cy="2154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CO</a:t>
                </a:r>
                <a:endParaRPr sz="2000" dirty="0"/>
              </a:p>
            </p:txBody>
          </p:sp>
          <p:sp>
            <p:nvSpPr>
              <p:cNvPr id="98" name="Google Shape;2959;p71">
                <a:extLst>
                  <a:ext uri="{FF2B5EF4-FFF2-40B4-BE49-F238E27FC236}">
                    <a16:creationId xmlns:a16="http://schemas.microsoft.com/office/drawing/2014/main" id="{DB473094-6D7A-4E41-CACE-C30DFACE00A8}"/>
                  </a:ext>
                </a:extLst>
              </p:cNvPr>
              <p:cNvSpPr txBox="1"/>
              <p:nvPr/>
            </p:nvSpPr>
            <p:spPr>
              <a:xfrm>
                <a:off x="3266845" y="3467867"/>
                <a:ext cx="412707"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WY</a:t>
                </a:r>
                <a:endParaRPr sz="2000" dirty="0"/>
              </a:p>
            </p:txBody>
          </p:sp>
          <p:sp>
            <p:nvSpPr>
              <p:cNvPr id="99" name="Google Shape;2960;p71">
                <a:extLst>
                  <a:ext uri="{FF2B5EF4-FFF2-40B4-BE49-F238E27FC236}">
                    <a16:creationId xmlns:a16="http://schemas.microsoft.com/office/drawing/2014/main" id="{D9056966-69BE-3024-6561-8883115F9997}"/>
                  </a:ext>
                </a:extLst>
              </p:cNvPr>
              <p:cNvSpPr txBox="1"/>
              <p:nvPr/>
            </p:nvSpPr>
            <p:spPr>
              <a:xfrm>
                <a:off x="3187478" y="2875729"/>
                <a:ext cx="430168"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MT</a:t>
                </a:r>
                <a:endParaRPr sz="2000" dirty="0"/>
              </a:p>
            </p:txBody>
          </p:sp>
          <p:sp>
            <p:nvSpPr>
              <p:cNvPr id="100" name="Google Shape;2961;p71">
                <a:extLst>
                  <a:ext uri="{FF2B5EF4-FFF2-40B4-BE49-F238E27FC236}">
                    <a16:creationId xmlns:a16="http://schemas.microsoft.com/office/drawing/2014/main" id="{961317A9-851F-9702-D3EE-66F7031E5592}"/>
                  </a:ext>
                </a:extLst>
              </p:cNvPr>
              <p:cNvSpPr txBox="1"/>
              <p:nvPr/>
            </p:nvSpPr>
            <p:spPr>
              <a:xfrm>
                <a:off x="4027176" y="2894779"/>
                <a:ext cx="388899"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ND</a:t>
                </a:r>
                <a:endParaRPr sz="2000" dirty="0"/>
              </a:p>
            </p:txBody>
          </p:sp>
          <p:sp>
            <p:nvSpPr>
              <p:cNvPr id="101" name="Google Shape;2962;p71">
                <a:extLst>
                  <a:ext uri="{FF2B5EF4-FFF2-40B4-BE49-F238E27FC236}">
                    <a16:creationId xmlns:a16="http://schemas.microsoft.com/office/drawing/2014/main" id="{E8D6FAC5-A45D-ADFB-9FAC-4552C9973975}"/>
                  </a:ext>
                </a:extLst>
              </p:cNvPr>
              <p:cNvSpPr txBox="1"/>
              <p:nvPr/>
            </p:nvSpPr>
            <p:spPr>
              <a:xfrm>
                <a:off x="4027178" y="3290067"/>
                <a:ext cx="401596"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SD</a:t>
                </a:r>
                <a:endParaRPr sz="2000" dirty="0"/>
              </a:p>
            </p:txBody>
          </p:sp>
          <p:sp>
            <p:nvSpPr>
              <p:cNvPr id="102" name="Google Shape;2963;p71">
                <a:extLst>
                  <a:ext uri="{FF2B5EF4-FFF2-40B4-BE49-F238E27FC236}">
                    <a16:creationId xmlns:a16="http://schemas.microsoft.com/office/drawing/2014/main" id="{979DBD34-A440-D336-6523-A71D4D4ACBB6}"/>
                  </a:ext>
                </a:extLst>
              </p:cNvPr>
              <p:cNvSpPr txBox="1"/>
              <p:nvPr/>
            </p:nvSpPr>
            <p:spPr>
              <a:xfrm>
                <a:off x="4744652" y="3655192"/>
                <a:ext cx="374613"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IA</a:t>
                </a:r>
                <a:endParaRPr sz="2000" dirty="0"/>
              </a:p>
            </p:txBody>
          </p:sp>
          <p:sp>
            <p:nvSpPr>
              <p:cNvPr id="103" name="Google Shape;2964;p71">
                <a:extLst>
                  <a:ext uri="{FF2B5EF4-FFF2-40B4-BE49-F238E27FC236}">
                    <a16:creationId xmlns:a16="http://schemas.microsoft.com/office/drawing/2014/main" id="{CBD4823F-22E0-DA92-9888-9FD914BEEF7F}"/>
                  </a:ext>
                </a:extLst>
              </p:cNvPr>
              <p:cNvSpPr txBox="1"/>
              <p:nvPr/>
            </p:nvSpPr>
            <p:spPr>
              <a:xfrm>
                <a:off x="2773184" y="3885380"/>
                <a:ext cx="384135"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UT</a:t>
                </a:r>
                <a:endParaRPr sz="2000" dirty="0"/>
              </a:p>
            </p:txBody>
          </p:sp>
          <p:sp>
            <p:nvSpPr>
              <p:cNvPr id="104" name="Google Shape;2965;p71">
                <a:extLst>
                  <a:ext uri="{FF2B5EF4-FFF2-40B4-BE49-F238E27FC236}">
                    <a16:creationId xmlns:a16="http://schemas.microsoft.com/office/drawing/2014/main" id="{B8382B0C-1EEB-E826-7E9B-9468EA00238E}"/>
                  </a:ext>
                </a:extLst>
              </p:cNvPr>
              <p:cNvSpPr txBox="1"/>
              <p:nvPr/>
            </p:nvSpPr>
            <p:spPr>
              <a:xfrm>
                <a:off x="6236748" y="5466529"/>
                <a:ext cx="407945"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solidFill>
                      <a:schemeClr val="bg1"/>
                    </a:solidFill>
                    <a:ea typeface="Verdana"/>
                    <a:cs typeface="Verdana"/>
                    <a:sym typeface="Verdana"/>
                  </a:rPr>
                  <a:t>FL</a:t>
                </a:r>
                <a:endParaRPr sz="2000" dirty="0">
                  <a:solidFill>
                    <a:schemeClr val="bg1"/>
                  </a:solidFill>
                </a:endParaRPr>
              </a:p>
            </p:txBody>
          </p:sp>
          <p:sp>
            <p:nvSpPr>
              <p:cNvPr id="105" name="Google Shape;2966;p71">
                <a:extLst>
                  <a:ext uri="{FF2B5EF4-FFF2-40B4-BE49-F238E27FC236}">
                    <a16:creationId xmlns:a16="http://schemas.microsoft.com/office/drawing/2014/main" id="{74F5684D-5817-B3D3-D696-75A02407E3C0}"/>
                  </a:ext>
                </a:extLst>
              </p:cNvPr>
              <p:cNvSpPr txBox="1"/>
              <p:nvPr/>
            </p:nvSpPr>
            <p:spPr>
              <a:xfrm>
                <a:off x="4836717" y="4639442"/>
                <a:ext cx="395247"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a:ea typeface="Verdana"/>
                    <a:cs typeface="Verdana"/>
                    <a:sym typeface="Verdana"/>
                  </a:rPr>
                  <a:t>AR</a:t>
                </a:r>
                <a:endParaRPr sz="2000"/>
              </a:p>
            </p:txBody>
          </p:sp>
          <p:sp>
            <p:nvSpPr>
              <p:cNvPr id="106" name="Google Shape;2967;p71">
                <a:extLst>
                  <a:ext uri="{FF2B5EF4-FFF2-40B4-BE49-F238E27FC236}">
                    <a16:creationId xmlns:a16="http://schemas.microsoft.com/office/drawing/2014/main" id="{E9C38D04-C1D5-7A81-0886-46C80090FD58}"/>
                  </a:ext>
                </a:extLst>
              </p:cNvPr>
              <p:cNvSpPr txBox="1"/>
              <p:nvPr/>
            </p:nvSpPr>
            <p:spPr>
              <a:xfrm>
                <a:off x="4775454" y="4155254"/>
                <a:ext cx="423819"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MO</a:t>
                </a:r>
                <a:endParaRPr sz="2000" dirty="0"/>
              </a:p>
            </p:txBody>
          </p:sp>
          <p:sp>
            <p:nvSpPr>
              <p:cNvPr id="107" name="Google Shape;2968;p71">
                <a:extLst>
                  <a:ext uri="{FF2B5EF4-FFF2-40B4-BE49-F238E27FC236}">
                    <a16:creationId xmlns:a16="http://schemas.microsoft.com/office/drawing/2014/main" id="{DBF810EA-5353-0C9C-8EA0-0A436F583D2C}"/>
                  </a:ext>
                </a:extLst>
              </p:cNvPr>
              <p:cNvSpPr txBox="1"/>
              <p:nvPr/>
            </p:nvSpPr>
            <p:spPr>
              <a:xfrm>
                <a:off x="5093866" y="4874393"/>
                <a:ext cx="426192" cy="33855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800"/>
                  <a:buFont typeface="Arial"/>
                  <a:buNone/>
                </a:pPr>
                <a:r>
                  <a:rPr lang="en-US" sz="900" dirty="0">
                    <a:ea typeface="Verdana"/>
                    <a:cs typeface="Verdana"/>
                    <a:sym typeface="Verdana"/>
                  </a:rPr>
                  <a:t>MS</a:t>
                </a:r>
                <a:endParaRPr sz="2000" dirty="0"/>
              </a:p>
              <a:p>
                <a:pPr marL="0" marR="0" lvl="0" indent="0" algn="ctr" rtl="0">
                  <a:spcBef>
                    <a:spcPts val="0"/>
                  </a:spcBef>
                  <a:spcAft>
                    <a:spcPts val="0"/>
                  </a:spcAft>
                  <a:buClr>
                    <a:schemeClr val="dk1"/>
                  </a:buClr>
                  <a:buSzPts val="800"/>
                  <a:buFont typeface="Arial"/>
                  <a:buNone/>
                </a:pPr>
                <a:endParaRPr sz="900" dirty="0">
                  <a:ea typeface="Verdana"/>
                  <a:cs typeface="Verdana"/>
                  <a:sym typeface="Verdana"/>
                </a:endParaRPr>
              </a:p>
            </p:txBody>
          </p:sp>
          <p:sp>
            <p:nvSpPr>
              <p:cNvPr id="108" name="Google Shape;2969;p71">
                <a:extLst>
                  <a:ext uri="{FF2B5EF4-FFF2-40B4-BE49-F238E27FC236}">
                    <a16:creationId xmlns:a16="http://schemas.microsoft.com/office/drawing/2014/main" id="{C47CBDCF-FE29-D85C-B39D-ECF5BFEC6720}"/>
                  </a:ext>
                </a:extLst>
              </p:cNvPr>
              <p:cNvSpPr txBox="1"/>
              <p:nvPr/>
            </p:nvSpPr>
            <p:spPr>
              <a:xfrm>
                <a:off x="5525621" y="4887092"/>
                <a:ext cx="400541"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AL</a:t>
                </a:r>
                <a:endParaRPr sz="2000" dirty="0"/>
              </a:p>
            </p:txBody>
          </p:sp>
          <p:sp>
            <p:nvSpPr>
              <p:cNvPr id="109" name="Google Shape;2970;p71">
                <a:extLst>
                  <a:ext uri="{FF2B5EF4-FFF2-40B4-BE49-F238E27FC236}">
                    <a16:creationId xmlns:a16="http://schemas.microsoft.com/office/drawing/2014/main" id="{1B2E1E96-7D85-5052-E881-94DB9102E210}"/>
                  </a:ext>
                </a:extLst>
              </p:cNvPr>
              <p:cNvSpPr txBox="1"/>
              <p:nvPr/>
            </p:nvSpPr>
            <p:spPr>
              <a:xfrm>
                <a:off x="4035118" y="3717104"/>
                <a:ext cx="473021"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NE</a:t>
                </a:r>
                <a:endParaRPr sz="2000" dirty="0"/>
              </a:p>
            </p:txBody>
          </p:sp>
          <p:sp>
            <p:nvSpPr>
              <p:cNvPr id="110" name="Google Shape;2971;p71">
                <a:extLst>
                  <a:ext uri="{FF2B5EF4-FFF2-40B4-BE49-F238E27FC236}">
                    <a16:creationId xmlns:a16="http://schemas.microsoft.com/office/drawing/2014/main" id="{ED0AD0C5-28E9-CE6B-AA98-AA12D8BBE69B}"/>
                  </a:ext>
                </a:extLst>
              </p:cNvPr>
              <p:cNvSpPr txBox="1"/>
              <p:nvPr/>
            </p:nvSpPr>
            <p:spPr>
              <a:xfrm>
                <a:off x="4185910" y="4155254"/>
                <a:ext cx="379373" cy="21544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ea typeface="Verdana"/>
                    <a:cs typeface="Verdana"/>
                    <a:sym typeface="Verdana"/>
                  </a:rPr>
                  <a:t>KS</a:t>
                </a:r>
                <a:endParaRPr sz="2000" dirty="0"/>
              </a:p>
            </p:txBody>
          </p:sp>
          <p:sp>
            <p:nvSpPr>
              <p:cNvPr id="111" name="Google Shape;2972;p71">
                <a:extLst>
                  <a:ext uri="{FF2B5EF4-FFF2-40B4-BE49-F238E27FC236}">
                    <a16:creationId xmlns:a16="http://schemas.microsoft.com/office/drawing/2014/main" id="{94FC095E-740A-02C4-3D18-81571759582A}"/>
                  </a:ext>
                </a:extLst>
              </p:cNvPr>
              <p:cNvSpPr txBox="1"/>
              <p:nvPr/>
            </p:nvSpPr>
            <p:spPr>
              <a:xfrm>
                <a:off x="1945388" y="5141092"/>
                <a:ext cx="408739"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a:ea typeface="Verdana"/>
                    <a:cs typeface="Verdana"/>
                    <a:sym typeface="Verdana"/>
                  </a:rPr>
                  <a:t>AK</a:t>
                </a:r>
                <a:endParaRPr sz="2000"/>
              </a:p>
            </p:txBody>
          </p:sp>
          <p:sp>
            <p:nvSpPr>
              <p:cNvPr id="112" name="Google Shape;2973;p71">
                <a:extLst>
                  <a:ext uri="{FF2B5EF4-FFF2-40B4-BE49-F238E27FC236}">
                    <a16:creationId xmlns:a16="http://schemas.microsoft.com/office/drawing/2014/main" id="{D354AF27-B643-EA2B-3F32-BB6F688D26F3}"/>
                  </a:ext>
                </a:extLst>
              </p:cNvPr>
              <p:cNvSpPr txBox="1"/>
              <p:nvPr/>
            </p:nvSpPr>
            <p:spPr>
              <a:xfrm>
                <a:off x="2879536" y="5580828"/>
                <a:ext cx="349376"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a:ea typeface="Verdana"/>
                    <a:cs typeface="Verdana"/>
                    <a:sym typeface="Verdana"/>
                  </a:rPr>
                  <a:t>HI</a:t>
                </a:r>
                <a:endParaRPr sz="2000"/>
              </a:p>
            </p:txBody>
          </p:sp>
          <p:sp>
            <p:nvSpPr>
              <p:cNvPr id="113" name="Google Shape;2932;p71">
                <a:extLst>
                  <a:ext uri="{FF2B5EF4-FFF2-40B4-BE49-F238E27FC236}">
                    <a16:creationId xmlns:a16="http://schemas.microsoft.com/office/drawing/2014/main" id="{B8C9104F-F9B4-F8C3-82CC-8508DC59DFDA}"/>
                  </a:ext>
                </a:extLst>
              </p:cNvPr>
              <p:cNvSpPr txBox="1"/>
              <p:nvPr/>
            </p:nvSpPr>
            <p:spPr>
              <a:xfrm>
                <a:off x="5796132" y="3793134"/>
                <a:ext cx="394583" cy="2159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r>
                  <a:rPr lang="en-US" sz="900" dirty="0">
                    <a:solidFill>
                      <a:schemeClr val="bg1"/>
                    </a:solidFill>
                    <a:ea typeface="Verdana"/>
                    <a:cs typeface="Verdana"/>
                    <a:sym typeface="Verdana"/>
                  </a:rPr>
                  <a:t>OH</a:t>
                </a:r>
                <a:endParaRPr sz="2000" dirty="0">
                  <a:solidFill>
                    <a:schemeClr val="bg1"/>
                  </a:solidFill>
                </a:endParaRPr>
              </a:p>
            </p:txBody>
          </p:sp>
        </p:grpSp>
      </p:grpSp>
      <p:sp>
        <p:nvSpPr>
          <p:cNvPr id="114" name="TextBox 113">
            <a:extLst>
              <a:ext uri="{FF2B5EF4-FFF2-40B4-BE49-F238E27FC236}">
                <a16:creationId xmlns:a16="http://schemas.microsoft.com/office/drawing/2014/main" id="{9C1F064E-B886-F7E7-98FF-C3480FC79122}"/>
              </a:ext>
            </a:extLst>
          </p:cNvPr>
          <p:cNvSpPr txBox="1"/>
          <p:nvPr/>
        </p:nvSpPr>
        <p:spPr>
          <a:xfrm>
            <a:off x="1551390" y="6910423"/>
            <a:ext cx="268532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NRDC.</a:t>
            </a:r>
          </a:p>
        </p:txBody>
      </p:sp>
      <p:sp>
        <p:nvSpPr>
          <p:cNvPr id="115" name="TextBox 114">
            <a:extLst>
              <a:ext uri="{FF2B5EF4-FFF2-40B4-BE49-F238E27FC236}">
                <a16:creationId xmlns:a16="http://schemas.microsoft.com/office/drawing/2014/main" id="{4C1BBA0A-60B6-3D63-FE55-7030AFF68974}"/>
              </a:ext>
            </a:extLst>
          </p:cNvPr>
          <p:cNvSpPr txBox="1"/>
          <p:nvPr/>
        </p:nvSpPr>
        <p:spPr>
          <a:xfrm>
            <a:off x="1551389" y="70327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10/24/24</a:t>
            </a:r>
          </a:p>
        </p:txBody>
      </p:sp>
      <p:sp>
        <p:nvSpPr>
          <p:cNvPr id="116" name="TextBox 115">
            <a:extLst>
              <a:ext uri="{FF2B5EF4-FFF2-40B4-BE49-F238E27FC236}">
                <a16:creationId xmlns:a16="http://schemas.microsoft.com/office/drawing/2014/main" id="{82E10428-2F2D-980E-8752-32F30F2B7A86}"/>
              </a:ext>
            </a:extLst>
          </p:cNvPr>
          <p:cNvSpPr txBox="1"/>
          <p:nvPr/>
        </p:nvSpPr>
        <p:spPr>
          <a:xfrm>
            <a:off x="1919179" y="2753504"/>
            <a:ext cx="7152516" cy="276999"/>
          </a:xfrm>
          <a:prstGeom prst="rect">
            <a:avLst/>
          </a:prstGeom>
          <a:noFill/>
        </p:spPr>
        <p:txBody>
          <a:bodyPr wrap="square">
            <a:spAutoFit/>
          </a:bodyPr>
          <a:lstStyle/>
          <a:p>
            <a:r>
              <a:rPr kumimoji="0" lang="en-US" sz="1200" b="1" i="0" u="none" strike="noStrike" kern="1200" cap="none" spc="0" normalizeH="0" baseline="0" noProof="0" dirty="0">
                <a:ln>
                  <a:noFill/>
                </a:ln>
                <a:solidFill>
                  <a:schemeClr val="accent1">
                    <a:lumMod val="20000"/>
                    <a:lumOff val="80000"/>
                  </a:schemeClr>
                </a:solidFill>
                <a:effectLst/>
                <a:uLnTx/>
                <a:uFillTx/>
                <a:ea typeface="Arial"/>
                <a:cs typeface="Arial"/>
                <a:sym typeface="Arial"/>
              </a:rPr>
              <a:t>■</a:t>
            </a:r>
            <a:r>
              <a:rPr kumimoji="0" lang="en-US" sz="900" b="1" i="0" u="none" strike="noStrike" kern="1200" cap="none" spc="0" normalizeH="0" baseline="0" noProof="0" dirty="0">
                <a:ln>
                  <a:noFill/>
                </a:ln>
                <a:solidFill>
                  <a:schemeClr val="accent1">
                    <a:lumMod val="60000"/>
                    <a:lumOff val="40000"/>
                  </a:schemeClr>
                </a:solidFill>
                <a:effectLst/>
                <a:uLnTx/>
                <a:uFillTx/>
                <a:ea typeface="Arial"/>
                <a:cs typeface="Arial"/>
                <a:sym typeface="Arial"/>
              </a:rPr>
              <a:t> </a:t>
            </a:r>
            <a:r>
              <a:rPr lang="en-US" sz="900" dirty="0">
                <a:cs typeface="Arial"/>
                <a:sym typeface="Arial"/>
              </a:rPr>
              <a:t> 0-70K     </a:t>
            </a:r>
            <a:r>
              <a:rPr kumimoji="0" lang="en-US" sz="900" b="1" i="0" u="none" strike="noStrike" kern="1200" cap="none" spc="0" normalizeH="0" baseline="0" noProof="0" dirty="0">
                <a:ln>
                  <a:noFill/>
                </a:ln>
                <a:solidFill>
                  <a:schemeClr val="accent1">
                    <a:lumMod val="60000"/>
                    <a:lumOff val="40000"/>
                  </a:schemeClr>
                </a:solidFill>
                <a:effectLst/>
                <a:uLnTx/>
                <a:uFillTx/>
                <a:ea typeface="Arial"/>
                <a:cs typeface="Arial"/>
                <a:sym typeface="Arial"/>
              </a:rPr>
              <a:t>■</a:t>
            </a:r>
            <a:r>
              <a:rPr kumimoji="0" lang="en-US" sz="900" b="1" i="0" u="none" strike="noStrike" kern="1200" cap="none" spc="0" normalizeH="0" baseline="0" noProof="0" dirty="0">
                <a:ln>
                  <a:noFill/>
                </a:ln>
                <a:solidFill>
                  <a:schemeClr val="accent2">
                    <a:lumMod val="60000"/>
                    <a:lumOff val="40000"/>
                  </a:schemeClr>
                </a:solidFill>
                <a:effectLst/>
                <a:uLnTx/>
                <a:uFillTx/>
                <a:ea typeface="Arial"/>
                <a:cs typeface="Arial"/>
                <a:sym typeface="Arial"/>
              </a:rPr>
              <a:t> </a:t>
            </a:r>
            <a:r>
              <a:rPr lang="en-US" sz="900" dirty="0">
                <a:cs typeface="Arial"/>
                <a:sym typeface="Arial"/>
              </a:rPr>
              <a:t>70K-200K     </a:t>
            </a:r>
            <a:r>
              <a:rPr kumimoji="0" lang="en-US" sz="900" b="1" i="0" u="none" strike="noStrike" kern="1200" cap="none" spc="0" normalizeH="0" baseline="0" noProof="0" dirty="0">
                <a:ln>
                  <a:noFill/>
                </a:ln>
                <a:solidFill>
                  <a:schemeClr val="accent1"/>
                </a:solidFill>
                <a:effectLst/>
                <a:uLnTx/>
                <a:uFillTx/>
                <a:ea typeface="Arial"/>
                <a:cs typeface="Arial"/>
                <a:sym typeface="Arial"/>
              </a:rPr>
              <a:t>■</a:t>
            </a:r>
            <a:r>
              <a:rPr kumimoji="0" lang="en-US" sz="900" b="1" i="0" u="none" strike="noStrike" kern="1200" cap="none" spc="0" normalizeH="0" baseline="0" noProof="0" dirty="0">
                <a:ln>
                  <a:noFill/>
                </a:ln>
                <a:solidFill>
                  <a:schemeClr val="accent2">
                    <a:lumMod val="60000"/>
                    <a:lumOff val="40000"/>
                  </a:schemeClr>
                </a:solidFill>
                <a:effectLst/>
                <a:uLnTx/>
                <a:uFillTx/>
                <a:ea typeface="Arial"/>
                <a:cs typeface="Arial"/>
                <a:sym typeface="Arial"/>
              </a:rPr>
              <a:t> </a:t>
            </a:r>
            <a:r>
              <a:rPr lang="en-US" sz="900" dirty="0">
                <a:cs typeface="Arial"/>
                <a:sym typeface="Arial"/>
              </a:rPr>
              <a:t>200K-360K     </a:t>
            </a:r>
            <a:r>
              <a:rPr kumimoji="0" lang="en-US" sz="900" b="1" i="0" u="none" strike="noStrike" kern="1200" cap="none" spc="0" normalizeH="0" baseline="0" noProof="0" dirty="0">
                <a:ln>
                  <a:noFill/>
                </a:ln>
                <a:solidFill>
                  <a:schemeClr val="accent1">
                    <a:lumMod val="75000"/>
                  </a:schemeClr>
                </a:solidFill>
                <a:effectLst/>
                <a:uLnTx/>
                <a:uFillTx/>
                <a:ea typeface="Arial"/>
                <a:cs typeface="Arial"/>
                <a:sym typeface="Arial"/>
              </a:rPr>
              <a:t>■</a:t>
            </a:r>
            <a:r>
              <a:rPr kumimoji="0" lang="en-US" sz="900" b="1" i="0" u="none" strike="noStrike" kern="1200" cap="none" spc="0" normalizeH="0" baseline="0" noProof="0" dirty="0">
                <a:ln>
                  <a:noFill/>
                </a:ln>
                <a:solidFill>
                  <a:schemeClr val="accent2">
                    <a:lumMod val="60000"/>
                    <a:lumOff val="40000"/>
                  </a:schemeClr>
                </a:solidFill>
                <a:effectLst/>
                <a:uLnTx/>
                <a:uFillTx/>
                <a:ea typeface="Arial"/>
                <a:cs typeface="Arial"/>
                <a:sym typeface="Arial"/>
              </a:rPr>
              <a:t> </a:t>
            </a:r>
            <a:r>
              <a:rPr lang="en-US" sz="900" dirty="0">
                <a:cs typeface="Arial"/>
                <a:sym typeface="Arial"/>
              </a:rPr>
              <a:t>360K-660K     </a:t>
            </a:r>
            <a:r>
              <a:rPr kumimoji="0" lang="en-US" sz="900" b="1" i="0" u="none" strike="noStrike" kern="1200" cap="none" spc="0" normalizeH="0" baseline="0" noProof="0" dirty="0">
                <a:ln>
                  <a:noFill/>
                </a:ln>
                <a:solidFill>
                  <a:schemeClr val="accent1">
                    <a:lumMod val="50000"/>
                  </a:schemeClr>
                </a:solidFill>
                <a:effectLst/>
                <a:uLnTx/>
                <a:uFillTx/>
                <a:ea typeface="Arial"/>
                <a:cs typeface="Arial"/>
                <a:sym typeface="Arial"/>
              </a:rPr>
              <a:t>■</a:t>
            </a:r>
            <a:r>
              <a:rPr kumimoji="0" lang="en-US" sz="900" b="1" i="0" u="none" strike="noStrike" kern="1200" cap="none" spc="0" normalizeH="0" baseline="0" noProof="0" dirty="0">
                <a:ln>
                  <a:noFill/>
                </a:ln>
                <a:solidFill>
                  <a:schemeClr val="accent2">
                    <a:lumMod val="60000"/>
                    <a:lumOff val="40000"/>
                  </a:schemeClr>
                </a:solidFill>
                <a:effectLst/>
                <a:uLnTx/>
                <a:uFillTx/>
                <a:ea typeface="Arial"/>
                <a:cs typeface="Arial"/>
                <a:sym typeface="Arial"/>
              </a:rPr>
              <a:t> </a:t>
            </a:r>
            <a:r>
              <a:rPr lang="en-US" sz="900" dirty="0">
                <a:cs typeface="Arial"/>
                <a:sym typeface="Arial"/>
              </a:rPr>
              <a:t>660K-1.1M</a:t>
            </a:r>
            <a:endParaRPr lang="en-US" sz="900" dirty="0"/>
          </a:p>
        </p:txBody>
      </p:sp>
      <p:sp>
        <p:nvSpPr>
          <p:cNvPr id="117" name="TextBox 116">
            <a:extLst>
              <a:ext uri="{FF2B5EF4-FFF2-40B4-BE49-F238E27FC236}">
                <a16:creationId xmlns:a16="http://schemas.microsoft.com/office/drawing/2014/main" id="{3F12CA11-0821-071B-BDE2-C3575BCF3539}"/>
              </a:ext>
            </a:extLst>
          </p:cNvPr>
          <p:cNvSpPr txBox="1"/>
          <p:nvPr/>
        </p:nvSpPr>
        <p:spPr>
          <a:xfrm>
            <a:off x="1945567" y="2346308"/>
            <a:ext cx="2191626" cy="276999"/>
          </a:xfrm>
          <a:prstGeom prst="rect">
            <a:avLst/>
          </a:prstGeom>
          <a:noFill/>
        </p:spPr>
        <p:txBody>
          <a:bodyPr wrap="none" rtlCol="0">
            <a:spAutoFit/>
          </a:bodyPr>
          <a:lstStyle/>
          <a:p>
            <a:r>
              <a:rPr lang="en-US" sz="1200" b="1" dirty="0"/>
              <a:t>Lead service lines per state</a:t>
            </a:r>
          </a:p>
        </p:txBody>
      </p:sp>
      <p:sp>
        <p:nvSpPr>
          <p:cNvPr id="118" name="TextBox 117">
            <a:extLst>
              <a:ext uri="{FF2B5EF4-FFF2-40B4-BE49-F238E27FC236}">
                <a16:creationId xmlns:a16="http://schemas.microsoft.com/office/drawing/2014/main" id="{8EEBC294-5794-58BC-376D-649811BC9C3A}"/>
              </a:ext>
            </a:extLst>
          </p:cNvPr>
          <p:cNvSpPr txBox="1"/>
          <p:nvPr/>
        </p:nvSpPr>
        <p:spPr>
          <a:xfrm>
            <a:off x="1934678" y="2558692"/>
            <a:ext cx="1285929" cy="261610"/>
          </a:xfrm>
          <a:prstGeom prst="rect">
            <a:avLst/>
          </a:prstGeom>
          <a:noFill/>
        </p:spPr>
        <p:txBody>
          <a:bodyPr wrap="none" rtlCol="0">
            <a:spAutoFit/>
          </a:bodyPr>
          <a:lstStyle/>
          <a:p>
            <a:r>
              <a:rPr lang="en-US" sz="1100" b="1" dirty="0">
                <a:solidFill>
                  <a:schemeClr val="bg1">
                    <a:lumMod val="65000"/>
                  </a:schemeClr>
                </a:solidFill>
              </a:rPr>
              <a:t>SOURCE: NRDC</a:t>
            </a:r>
          </a:p>
        </p:txBody>
      </p:sp>
      <p:sp>
        <p:nvSpPr>
          <p:cNvPr id="119" name="Rectangle: Rounded Corners 118">
            <a:extLst>
              <a:ext uri="{FF2B5EF4-FFF2-40B4-BE49-F238E27FC236}">
                <a16:creationId xmlns:a16="http://schemas.microsoft.com/office/drawing/2014/main" id="{EAF511C2-3569-988E-4417-28B3B329DD57}"/>
              </a:ext>
            </a:extLst>
          </p:cNvPr>
          <p:cNvSpPr/>
          <p:nvPr/>
        </p:nvSpPr>
        <p:spPr>
          <a:xfrm>
            <a:off x="1879601" y="2314921"/>
            <a:ext cx="7339814" cy="4473169"/>
          </a:xfrm>
          <a:prstGeom prst="roundRect">
            <a:avLst>
              <a:gd name="adj" fmla="val 5070"/>
            </a:avLst>
          </a:prstGeom>
          <a:no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20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CF132B07-408C-0A61-6F4F-54704351637E}"/>
              </a:ext>
            </a:extLst>
          </p:cNvPr>
          <p:cNvGrpSpPr/>
          <p:nvPr/>
        </p:nvGrpSpPr>
        <p:grpSpPr>
          <a:xfrm>
            <a:off x="5009090" y="2997631"/>
            <a:ext cx="790760" cy="693990"/>
            <a:chOff x="4885450" y="2311831"/>
            <a:chExt cx="790760" cy="693990"/>
          </a:xfrm>
        </p:grpSpPr>
        <p:sp>
          <p:nvSpPr>
            <p:cNvPr id="38" name="Rectangle 37">
              <a:extLst>
                <a:ext uri="{FF2B5EF4-FFF2-40B4-BE49-F238E27FC236}">
                  <a16:creationId xmlns:a16="http://schemas.microsoft.com/office/drawing/2014/main" id="{1EE0F136-A63D-A2F8-CF70-19D3534479D5}"/>
                </a:ext>
              </a:extLst>
            </p:cNvPr>
            <p:cNvSpPr/>
            <p:nvPr/>
          </p:nvSpPr>
          <p:spPr>
            <a:xfrm>
              <a:off x="4885450" y="2318604"/>
              <a:ext cx="790760" cy="68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Graphic 38">
              <a:extLst>
                <a:ext uri="{FF2B5EF4-FFF2-40B4-BE49-F238E27FC236}">
                  <a16:creationId xmlns:a16="http://schemas.microsoft.com/office/drawing/2014/main" id="{F24F786D-0EF3-93BE-ED77-67E776969668}"/>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4933835" y="2263446"/>
              <a:ext cx="693990" cy="790759"/>
            </a:xfrm>
            <a:prstGeom prst="rect">
              <a:avLst/>
            </a:prstGeom>
          </p:spPr>
        </p:pic>
      </p:grpSp>
      <p:sp>
        <p:nvSpPr>
          <p:cNvPr id="2" name="Title 1">
            <a:extLst>
              <a:ext uri="{FF2B5EF4-FFF2-40B4-BE49-F238E27FC236}">
                <a16:creationId xmlns:a16="http://schemas.microsoft.com/office/drawing/2014/main" id="{E5D8705B-43AA-97E4-3991-E0F2CE413222}"/>
              </a:ext>
            </a:extLst>
          </p:cNvPr>
          <p:cNvSpPr>
            <a:spLocks noGrp="1"/>
          </p:cNvSpPr>
          <p:nvPr>
            <p:ph type="title"/>
          </p:nvPr>
        </p:nvSpPr>
        <p:spPr>
          <a:xfrm>
            <a:off x="1" y="297175"/>
            <a:ext cx="9589758" cy="1645920"/>
          </a:xfrm>
        </p:spPr>
        <p:txBody>
          <a:bodyPr/>
          <a:lstStyle/>
          <a:p>
            <a:r>
              <a:rPr lang="en-US" dirty="0"/>
              <a:t>Utilities providers concerned about high costs and quick turnaround</a:t>
            </a:r>
          </a:p>
        </p:txBody>
      </p:sp>
      <p:sp>
        <p:nvSpPr>
          <p:cNvPr id="3" name="TextBox 2">
            <a:extLst>
              <a:ext uri="{FF2B5EF4-FFF2-40B4-BE49-F238E27FC236}">
                <a16:creationId xmlns:a16="http://schemas.microsoft.com/office/drawing/2014/main" id="{14A726E0-25CD-737A-DE54-FD4B13C44550}"/>
              </a:ext>
            </a:extLst>
          </p:cNvPr>
          <p:cNvSpPr txBox="1"/>
          <p:nvPr/>
        </p:nvSpPr>
        <p:spPr>
          <a:xfrm>
            <a:off x="1551390" y="6910423"/>
            <a:ext cx="2685329" cy="200055"/>
          </a:xfrm>
          <a:prstGeom prst="rect">
            <a:avLst/>
          </a:prstGeom>
          <a:noFill/>
        </p:spPr>
        <p:txBody>
          <a:bodyPr wrap="square" rtlCol="0">
            <a:spAutoFit/>
          </a:bodyPr>
          <a:lstStyle/>
          <a:p>
            <a:r>
              <a:rPr lang="en-US" sz="700" spc="200" dirty="0">
                <a:solidFill>
                  <a:schemeClr val="bg2">
                    <a:lumMod val="50000"/>
                  </a:schemeClr>
                </a:solidFill>
              </a:rPr>
              <a:t>SOURCE</a:t>
            </a:r>
            <a:r>
              <a:rPr lang="en-US" sz="700" spc="200" dirty="0">
                <a:solidFill>
                  <a:schemeClr val="accent2"/>
                </a:solidFill>
              </a:rPr>
              <a:t> </a:t>
            </a:r>
            <a:r>
              <a:rPr lang="en-US" sz="700" dirty="0">
                <a:solidFill>
                  <a:schemeClr val="bg2">
                    <a:lumMod val="75000"/>
                  </a:schemeClr>
                </a:solidFill>
              </a:rPr>
              <a:t>Washington Post, ASCE, NRDC.</a:t>
            </a:r>
          </a:p>
        </p:txBody>
      </p:sp>
      <p:sp>
        <p:nvSpPr>
          <p:cNvPr id="4" name="TextBox 3">
            <a:extLst>
              <a:ext uri="{FF2B5EF4-FFF2-40B4-BE49-F238E27FC236}">
                <a16:creationId xmlns:a16="http://schemas.microsoft.com/office/drawing/2014/main" id="{1DCA5FAD-4237-DC4D-084B-EF48DDA8AF2B}"/>
              </a:ext>
            </a:extLst>
          </p:cNvPr>
          <p:cNvSpPr txBox="1"/>
          <p:nvPr/>
        </p:nvSpPr>
        <p:spPr>
          <a:xfrm>
            <a:off x="1551389" y="7032756"/>
            <a:ext cx="2685329" cy="200055"/>
          </a:xfrm>
          <a:prstGeom prst="rect">
            <a:avLst/>
          </a:prstGeom>
          <a:noFill/>
        </p:spPr>
        <p:txBody>
          <a:bodyPr wrap="square" rtlCol="0">
            <a:spAutoFit/>
          </a:bodyPr>
          <a:lstStyle/>
          <a:p>
            <a:r>
              <a:rPr lang="en-US" sz="700" spc="200" dirty="0">
                <a:solidFill>
                  <a:schemeClr val="accent1"/>
                </a:solidFill>
              </a:rPr>
              <a:t>PRESENTATION CENTER </a:t>
            </a:r>
            <a:r>
              <a:rPr lang="en-US" sz="700" dirty="0">
                <a:solidFill>
                  <a:schemeClr val="bg2">
                    <a:lumMod val="75000"/>
                  </a:schemeClr>
                </a:solidFill>
              </a:rPr>
              <a:t>10/24/24</a:t>
            </a:r>
          </a:p>
        </p:txBody>
      </p:sp>
      <p:sp>
        <p:nvSpPr>
          <p:cNvPr id="5" name="Rectangle: Rounded Corners 4">
            <a:extLst>
              <a:ext uri="{FF2B5EF4-FFF2-40B4-BE49-F238E27FC236}">
                <a16:creationId xmlns:a16="http://schemas.microsoft.com/office/drawing/2014/main" id="{C707DAE5-1F0F-D3DF-189F-A8D40A2D32B6}"/>
              </a:ext>
            </a:extLst>
          </p:cNvPr>
          <p:cNvSpPr/>
          <p:nvPr/>
        </p:nvSpPr>
        <p:spPr>
          <a:xfrm>
            <a:off x="5791241" y="2371093"/>
            <a:ext cx="3428173" cy="942753"/>
          </a:xfrm>
          <a:prstGeom prst="roundRect">
            <a:avLst/>
          </a:prstGeom>
          <a:solidFill>
            <a:schemeClr val="bg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6292B113-BA92-43C1-75EA-4FE0A0C532DE}"/>
              </a:ext>
            </a:extLst>
          </p:cNvPr>
          <p:cNvGrpSpPr/>
          <p:nvPr/>
        </p:nvGrpSpPr>
        <p:grpSpPr>
          <a:xfrm>
            <a:off x="5799850" y="2997631"/>
            <a:ext cx="790760" cy="693990"/>
            <a:chOff x="4885450" y="2311831"/>
            <a:chExt cx="790760" cy="693990"/>
          </a:xfrm>
        </p:grpSpPr>
        <p:sp>
          <p:nvSpPr>
            <p:cNvPr id="29" name="Rectangle 28">
              <a:extLst>
                <a:ext uri="{FF2B5EF4-FFF2-40B4-BE49-F238E27FC236}">
                  <a16:creationId xmlns:a16="http://schemas.microsoft.com/office/drawing/2014/main" id="{0D37DA27-6441-EC87-99A4-D20A7B9553A1}"/>
                </a:ext>
              </a:extLst>
            </p:cNvPr>
            <p:cNvSpPr/>
            <p:nvPr/>
          </p:nvSpPr>
          <p:spPr>
            <a:xfrm>
              <a:off x="4885450" y="2318604"/>
              <a:ext cx="790760" cy="68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a:extLst>
                <a:ext uri="{FF2B5EF4-FFF2-40B4-BE49-F238E27FC236}">
                  <a16:creationId xmlns:a16="http://schemas.microsoft.com/office/drawing/2014/main" id="{BB8D6EEA-07E2-661F-16D1-973654B803AA}"/>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4933835" y="2263446"/>
              <a:ext cx="693990" cy="790759"/>
            </a:xfrm>
            <a:prstGeom prst="rect">
              <a:avLst/>
            </a:prstGeom>
          </p:spPr>
        </p:pic>
      </p:grpSp>
      <p:sp>
        <p:nvSpPr>
          <p:cNvPr id="7" name="Rectangle: Rounded Corners 6">
            <a:extLst>
              <a:ext uri="{FF2B5EF4-FFF2-40B4-BE49-F238E27FC236}">
                <a16:creationId xmlns:a16="http://schemas.microsoft.com/office/drawing/2014/main" id="{51BA8D8B-3342-C970-3D2C-E4ADC426E8EC}"/>
              </a:ext>
            </a:extLst>
          </p:cNvPr>
          <p:cNvSpPr/>
          <p:nvPr/>
        </p:nvSpPr>
        <p:spPr>
          <a:xfrm>
            <a:off x="1879601" y="2351888"/>
            <a:ext cx="3502024" cy="4371779"/>
          </a:xfrm>
          <a:prstGeom prst="roundRect">
            <a:avLst>
              <a:gd name="adj" fmla="val 7716"/>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A050CBD-AF60-17CD-1ED9-3F1EDBC9B786}"/>
              </a:ext>
            </a:extLst>
          </p:cNvPr>
          <p:cNvSpPr/>
          <p:nvPr/>
        </p:nvSpPr>
        <p:spPr>
          <a:xfrm>
            <a:off x="2009953" y="2955055"/>
            <a:ext cx="3190697" cy="1104950"/>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657E126A-2BCE-FDA0-C831-87F63EAB4378}"/>
              </a:ext>
            </a:extLst>
          </p:cNvPr>
          <p:cNvSpPr/>
          <p:nvPr/>
        </p:nvSpPr>
        <p:spPr>
          <a:xfrm>
            <a:off x="2009953" y="4198885"/>
            <a:ext cx="3190697" cy="1104950"/>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F4BF29CA-0B4F-2F53-B95F-2D9CADBBAFE8}"/>
              </a:ext>
            </a:extLst>
          </p:cNvPr>
          <p:cNvSpPr/>
          <p:nvPr/>
        </p:nvSpPr>
        <p:spPr>
          <a:xfrm>
            <a:off x="2009953" y="5482211"/>
            <a:ext cx="3190697" cy="1104950"/>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B0A93F2-D9D8-E372-8985-DDA420BB6820}"/>
              </a:ext>
            </a:extLst>
          </p:cNvPr>
          <p:cNvSpPr txBox="1"/>
          <p:nvPr/>
        </p:nvSpPr>
        <p:spPr>
          <a:xfrm>
            <a:off x="1939922" y="2436396"/>
            <a:ext cx="3355978" cy="461665"/>
          </a:xfrm>
          <a:prstGeom prst="rect">
            <a:avLst/>
          </a:prstGeom>
          <a:noFill/>
        </p:spPr>
        <p:txBody>
          <a:bodyPr wrap="square" rtlCol="0">
            <a:spAutoFit/>
          </a:bodyPr>
          <a:lstStyle/>
          <a:p>
            <a:r>
              <a:rPr lang="en-US" sz="1200" b="1" dirty="0"/>
              <a:t>Major challenges associated with lead pipe replacement </a:t>
            </a:r>
          </a:p>
        </p:txBody>
      </p:sp>
      <p:sp>
        <p:nvSpPr>
          <p:cNvPr id="16" name="TextBox 15">
            <a:extLst>
              <a:ext uri="{FF2B5EF4-FFF2-40B4-BE49-F238E27FC236}">
                <a16:creationId xmlns:a16="http://schemas.microsoft.com/office/drawing/2014/main" id="{BB19004E-D595-02E4-B891-9523964C6EAA}"/>
              </a:ext>
            </a:extLst>
          </p:cNvPr>
          <p:cNvSpPr txBox="1"/>
          <p:nvPr/>
        </p:nvSpPr>
        <p:spPr>
          <a:xfrm>
            <a:off x="2079986" y="3004404"/>
            <a:ext cx="2246128" cy="261610"/>
          </a:xfrm>
          <a:prstGeom prst="rect">
            <a:avLst/>
          </a:prstGeom>
          <a:noFill/>
        </p:spPr>
        <p:txBody>
          <a:bodyPr wrap="none" rtlCol="0">
            <a:spAutoFit/>
          </a:bodyPr>
          <a:lstStyle/>
          <a:p>
            <a:r>
              <a:rPr lang="en-US" sz="1100" b="1" dirty="0">
                <a:solidFill>
                  <a:schemeClr val="accent1">
                    <a:lumMod val="75000"/>
                  </a:schemeClr>
                </a:solidFill>
              </a:rPr>
              <a:t>PRIVATE PROPERTY ACCESS</a:t>
            </a:r>
          </a:p>
        </p:txBody>
      </p:sp>
      <p:sp>
        <p:nvSpPr>
          <p:cNvPr id="17" name="TextBox 16">
            <a:extLst>
              <a:ext uri="{FF2B5EF4-FFF2-40B4-BE49-F238E27FC236}">
                <a16:creationId xmlns:a16="http://schemas.microsoft.com/office/drawing/2014/main" id="{5FEBC87A-84F2-3C99-1427-B49B3A773DD9}"/>
              </a:ext>
            </a:extLst>
          </p:cNvPr>
          <p:cNvSpPr txBox="1"/>
          <p:nvPr/>
        </p:nvSpPr>
        <p:spPr>
          <a:xfrm>
            <a:off x="2108041" y="4233154"/>
            <a:ext cx="1063112" cy="261610"/>
          </a:xfrm>
          <a:prstGeom prst="rect">
            <a:avLst/>
          </a:prstGeom>
          <a:noFill/>
        </p:spPr>
        <p:txBody>
          <a:bodyPr wrap="none" rtlCol="0">
            <a:spAutoFit/>
          </a:bodyPr>
          <a:lstStyle/>
          <a:p>
            <a:r>
              <a:rPr lang="en-US" sz="1100" b="1" dirty="0">
                <a:solidFill>
                  <a:schemeClr val="accent1">
                    <a:lumMod val="75000"/>
                  </a:schemeClr>
                </a:solidFill>
              </a:rPr>
              <a:t>HIGH COSTS</a:t>
            </a:r>
          </a:p>
        </p:txBody>
      </p:sp>
      <p:sp>
        <p:nvSpPr>
          <p:cNvPr id="18" name="TextBox 17">
            <a:extLst>
              <a:ext uri="{FF2B5EF4-FFF2-40B4-BE49-F238E27FC236}">
                <a16:creationId xmlns:a16="http://schemas.microsoft.com/office/drawing/2014/main" id="{3C1DDA41-B94E-E339-AE86-FBC72E7EB4EC}"/>
              </a:ext>
            </a:extLst>
          </p:cNvPr>
          <p:cNvSpPr txBox="1"/>
          <p:nvPr/>
        </p:nvSpPr>
        <p:spPr>
          <a:xfrm>
            <a:off x="2108041" y="5533533"/>
            <a:ext cx="1377300" cy="261610"/>
          </a:xfrm>
          <a:prstGeom prst="rect">
            <a:avLst/>
          </a:prstGeom>
          <a:noFill/>
        </p:spPr>
        <p:txBody>
          <a:bodyPr wrap="none" rtlCol="0">
            <a:spAutoFit/>
          </a:bodyPr>
          <a:lstStyle/>
          <a:p>
            <a:r>
              <a:rPr lang="en-US" sz="1100" b="1" dirty="0">
                <a:solidFill>
                  <a:schemeClr val="accent1">
                    <a:lumMod val="75000"/>
                  </a:schemeClr>
                </a:solidFill>
              </a:rPr>
              <a:t>SHORT TIMELINE</a:t>
            </a:r>
          </a:p>
        </p:txBody>
      </p:sp>
      <p:pic>
        <p:nvPicPr>
          <p:cNvPr id="19" name="Graphic 18">
            <a:extLst>
              <a:ext uri="{FF2B5EF4-FFF2-40B4-BE49-F238E27FC236}">
                <a16:creationId xmlns:a16="http://schemas.microsoft.com/office/drawing/2014/main" id="{841A9929-960F-6585-891A-91534EA2988D}"/>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2131894" y="3429475"/>
            <a:ext cx="385763" cy="380964"/>
          </a:xfrm>
          <a:prstGeom prst="rect">
            <a:avLst/>
          </a:prstGeom>
        </p:spPr>
      </p:pic>
      <p:pic>
        <p:nvPicPr>
          <p:cNvPr id="20" name="Graphic 19">
            <a:extLst>
              <a:ext uri="{FF2B5EF4-FFF2-40B4-BE49-F238E27FC236}">
                <a16:creationId xmlns:a16="http://schemas.microsoft.com/office/drawing/2014/main" id="{CF052516-675B-8472-70D3-88483E603D4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2133609" y="4662289"/>
            <a:ext cx="384048" cy="384048"/>
          </a:xfrm>
          <a:prstGeom prst="rect">
            <a:avLst/>
          </a:prstGeom>
        </p:spPr>
      </p:pic>
      <p:pic>
        <p:nvPicPr>
          <p:cNvPr id="21" name="Graphic 20">
            <a:extLst>
              <a:ext uri="{FF2B5EF4-FFF2-40B4-BE49-F238E27FC236}">
                <a16:creationId xmlns:a16="http://schemas.microsoft.com/office/drawing/2014/main" id="{6D3F5D4D-75CA-B997-7D2B-49BD0390EEA5}"/>
              </a:ext>
            </a:extLst>
          </p:cNvPr>
          <p:cNvPicPr>
            <a:picLocks/>
          </p:cNvPicPr>
          <p:nvPr/>
        </p:nvPicPr>
        <p:blipFill>
          <a:blip r:embed="rId9">
            <a:extLst>
              <a:ext uri="{96DAC541-7B7A-43D3-8B79-37D633B846F1}">
                <asvg:svgBlip xmlns:asvg="http://schemas.microsoft.com/office/drawing/2016/SVG/main" r:embed="rId10"/>
              </a:ext>
            </a:extLst>
          </a:blip>
          <a:stretch>
            <a:fillRect/>
          </a:stretch>
        </p:blipFill>
        <p:spPr>
          <a:xfrm>
            <a:off x="2133610" y="5957062"/>
            <a:ext cx="384048" cy="384048"/>
          </a:xfrm>
          <a:prstGeom prst="rect">
            <a:avLst/>
          </a:prstGeom>
        </p:spPr>
      </p:pic>
      <p:sp>
        <p:nvSpPr>
          <p:cNvPr id="22" name="TextBox 21">
            <a:extLst>
              <a:ext uri="{FF2B5EF4-FFF2-40B4-BE49-F238E27FC236}">
                <a16:creationId xmlns:a16="http://schemas.microsoft.com/office/drawing/2014/main" id="{3225D890-6B8F-3EF8-2417-9FA8FD2BBC09}"/>
              </a:ext>
            </a:extLst>
          </p:cNvPr>
          <p:cNvSpPr txBox="1"/>
          <p:nvPr/>
        </p:nvSpPr>
        <p:spPr>
          <a:xfrm>
            <a:off x="2517657" y="3226406"/>
            <a:ext cx="2616318" cy="738664"/>
          </a:xfrm>
          <a:prstGeom prst="rect">
            <a:avLst/>
          </a:prstGeom>
          <a:noFill/>
        </p:spPr>
        <p:txBody>
          <a:bodyPr wrap="square" rtlCol="0">
            <a:spAutoFit/>
          </a:bodyPr>
          <a:lstStyle/>
          <a:p>
            <a:r>
              <a:rPr lang="en-US" sz="1050" dirty="0"/>
              <a:t>Though not required by the rule, water systems may lack clear legal authority to replace portions of lead service lines (LSL) on private property</a:t>
            </a:r>
          </a:p>
        </p:txBody>
      </p:sp>
      <p:sp>
        <p:nvSpPr>
          <p:cNvPr id="23" name="TextBox 22">
            <a:extLst>
              <a:ext uri="{FF2B5EF4-FFF2-40B4-BE49-F238E27FC236}">
                <a16:creationId xmlns:a16="http://schemas.microsoft.com/office/drawing/2014/main" id="{47D6359C-7ADD-2F93-2708-5EFBBA01F1FF}"/>
              </a:ext>
            </a:extLst>
          </p:cNvPr>
          <p:cNvSpPr txBox="1"/>
          <p:nvPr/>
        </p:nvSpPr>
        <p:spPr>
          <a:xfrm>
            <a:off x="2517658" y="4484744"/>
            <a:ext cx="2697830" cy="738664"/>
          </a:xfrm>
          <a:prstGeom prst="rect">
            <a:avLst/>
          </a:prstGeom>
          <a:noFill/>
        </p:spPr>
        <p:txBody>
          <a:bodyPr wrap="square" rtlCol="0">
            <a:spAutoFit/>
          </a:bodyPr>
          <a:lstStyle/>
          <a:p>
            <a:r>
              <a:rPr lang="en-US" sz="1050" dirty="0"/>
              <a:t>Replacing an LSL can cost over $10K; estimates for total LSL replacement are over $90B, far exceeding the $15B in federal funding</a:t>
            </a:r>
          </a:p>
        </p:txBody>
      </p:sp>
      <p:sp>
        <p:nvSpPr>
          <p:cNvPr id="24" name="TextBox 23">
            <a:extLst>
              <a:ext uri="{FF2B5EF4-FFF2-40B4-BE49-F238E27FC236}">
                <a16:creationId xmlns:a16="http://schemas.microsoft.com/office/drawing/2014/main" id="{39D66734-C846-2D6D-1910-6E0F0DCE57EE}"/>
              </a:ext>
            </a:extLst>
          </p:cNvPr>
          <p:cNvSpPr txBox="1"/>
          <p:nvPr/>
        </p:nvSpPr>
        <p:spPr>
          <a:xfrm>
            <a:off x="2517658" y="5795143"/>
            <a:ext cx="2697830" cy="738664"/>
          </a:xfrm>
          <a:prstGeom prst="rect">
            <a:avLst/>
          </a:prstGeom>
          <a:noFill/>
        </p:spPr>
        <p:txBody>
          <a:bodyPr wrap="square" rtlCol="0">
            <a:spAutoFit/>
          </a:bodyPr>
          <a:lstStyle/>
          <a:p>
            <a:r>
              <a:rPr lang="en-US" sz="1050" dirty="0"/>
              <a:t>Even with some exceptions to the deadline, it may be unrealistic to remove and replace the extensive LSL system in 10 years</a:t>
            </a:r>
          </a:p>
        </p:txBody>
      </p:sp>
      <p:sp>
        <p:nvSpPr>
          <p:cNvPr id="25" name="Rectangle: Rounded Corners 24">
            <a:extLst>
              <a:ext uri="{FF2B5EF4-FFF2-40B4-BE49-F238E27FC236}">
                <a16:creationId xmlns:a16="http://schemas.microsoft.com/office/drawing/2014/main" id="{550FFC75-8DF5-B5DD-651A-F95BDD7A480F}"/>
              </a:ext>
            </a:extLst>
          </p:cNvPr>
          <p:cNvSpPr/>
          <p:nvPr/>
        </p:nvSpPr>
        <p:spPr>
          <a:xfrm>
            <a:off x="5791242" y="3788027"/>
            <a:ext cx="3428173" cy="2935639"/>
          </a:xfrm>
          <a:prstGeom prst="roundRect">
            <a:avLst>
              <a:gd name="adj" fmla="val 9313"/>
            </a:avLst>
          </a:prstGeom>
          <a:solidFill>
            <a:schemeClr val="bg1"/>
          </a:solidFill>
          <a:ln w="190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60C170D-68D7-08F3-65D1-5178622E66BC}"/>
              </a:ext>
            </a:extLst>
          </p:cNvPr>
          <p:cNvSpPr txBox="1"/>
          <p:nvPr/>
        </p:nvSpPr>
        <p:spPr>
          <a:xfrm>
            <a:off x="5930710" y="2515336"/>
            <a:ext cx="1208985" cy="584775"/>
          </a:xfrm>
          <a:prstGeom prst="rect">
            <a:avLst/>
          </a:prstGeom>
          <a:noFill/>
        </p:spPr>
        <p:txBody>
          <a:bodyPr wrap="none" rtlCol="0">
            <a:spAutoFit/>
          </a:bodyPr>
          <a:lstStyle/>
          <a:p>
            <a:r>
              <a:rPr lang="en-US" sz="3200" b="1" dirty="0">
                <a:solidFill>
                  <a:schemeClr val="accent1">
                    <a:lumMod val="75000"/>
                  </a:schemeClr>
                </a:solidFill>
              </a:rPr>
              <a:t>9.2 M</a:t>
            </a:r>
          </a:p>
        </p:txBody>
      </p:sp>
      <p:grpSp>
        <p:nvGrpSpPr>
          <p:cNvPr id="31" name="Group 30">
            <a:extLst>
              <a:ext uri="{FF2B5EF4-FFF2-40B4-BE49-F238E27FC236}">
                <a16:creationId xmlns:a16="http://schemas.microsoft.com/office/drawing/2014/main" id="{9FA4A491-6559-F8AC-69AF-8AB84220B393}"/>
              </a:ext>
            </a:extLst>
          </p:cNvPr>
          <p:cNvGrpSpPr/>
          <p:nvPr/>
        </p:nvGrpSpPr>
        <p:grpSpPr>
          <a:xfrm>
            <a:off x="6590610" y="2998610"/>
            <a:ext cx="790760" cy="693990"/>
            <a:chOff x="4885450" y="2311831"/>
            <a:chExt cx="790760" cy="693990"/>
          </a:xfrm>
        </p:grpSpPr>
        <p:sp>
          <p:nvSpPr>
            <p:cNvPr id="32" name="Rectangle 31">
              <a:extLst>
                <a:ext uri="{FF2B5EF4-FFF2-40B4-BE49-F238E27FC236}">
                  <a16:creationId xmlns:a16="http://schemas.microsoft.com/office/drawing/2014/main" id="{63BABD6F-F43B-32A8-1FD4-99822C69D1A3}"/>
                </a:ext>
              </a:extLst>
            </p:cNvPr>
            <p:cNvSpPr/>
            <p:nvPr/>
          </p:nvSpPr>
          <p:spPr>
            <a:xfrm>
              <a:off x="4885450" y="2318604"/>
              <a:ext cx="790760" cy="68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Graphic 32">
              <a:extLst>
                <a:ext uri="{FF2B5EF4-FFF2-40B4-BE49-F238E27FC236}">
                  <a16:creationId xmlns:a16="http://schemas.microsoft.com/office/drawing/2014/main" id="{A1727743-ECE8-8E95-5FC1-8F95E061D77E}"/>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4933835" y="2263446"/>
              <a:ext cx="693990" cy="790759"/>
            </a:xfrm>
            <a:prstGeom prst="rect">
              <a:avLst/>
            </a:prstGeom>
          </p:spPr>
        </p:pic>
      </p:grpSp>
      <p:grpSp>
        <p:nvGrpSpPr>
          <p:cNvPr id="34" name="Group 33">
            <a:extLst>
              <a:ext uri="{FF2B5EF4-FFF2-40B4-BE49-F238E27FC236}">
                <a16:creationId xmlns:a16="http://schemas.microsoft.com/office/drawing/2014/main" id="{F4D33EE7-C00C-0492-7880-B37260F3D9E4}"/>
              </a:ext>
            </a:extLst>
          </p:cNvPr>
          <p:cNvGrpSpPr/>
          <p:nvPr/>
        </p:nvGrpSpPr>
        <p:grpSpPr>
          <a:xfrm>
            <a:off x="7381370" y="2998609"/>
            <a:ext cx="790760" cy="693990"/>
            <a:chOff x="4885450" y="2311831"/>
            <a:chExt cx="790760" cy="693990"/>
          </a:xfrm>
        </p:grpSpPr>
        <p:sp>
          <p:nvSpPr>
            <p:cNvPr id="35" name="Rectangle 34">
              <a:extLst>
                <a:ext uri="{FF2B5EF4-FFF2-40B4-BE49-F238E27FC236}">
                  <a16:creationId xmlns:a16="http://schemas.microsoft.com/office/drawing/2014/main" id="{AD97819D-CFFC-8129-292D-DDFDE1336926}"/>
                </a:ext>
              </a:extLst>
            </p:cNvPr>
            <p:cNvSpPr/>
            <p:nvPr/>
          </p:nvSpPr>
          <p:spPr>
            <a:xfrm>
              <a:off x="4885450" y="2318604"/>
              <a:ext cx="790760" cy="68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Graphic 35">
              <a:extLst>
                <a:ext uri="{FF2B5EF4-FFF2-40B4-BE49-F238E27FC236}">
                  <a16:creationId xmlns:a16="http://schemas.microsoft.com/office/drawing/2014/main" id="{8DD44B7F-EC5B-B486-3217-74B01933BD23}"/>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4933835" y="2263446"/>
              <a:ext cx="693990" cy="790759"/>
            </a:xfrm>
            <a:prstGeom prst="rect">
              <a:avLst/>
            </a:prstGeom>
          </p:spPr>
        </p:pic>
      </p:grpSp>
      <p:grpSp>
        <p:nvGrpSpPr>
          <p:cNvPr id="40" name="Group 39">
            <a:extLst>
              <a:ext uri="{FF2B5EF4-FFF2-40B4-BE49-F238E27FC236}">
                <a16:creationId xmlns:a16="http://schemas.microsoft.com/office/drawing/2014/main" id="{076CE0F1-FDA2-29A4-F393-2D80D368FA0A}"/>
              </a:ext>
            </a:extLst>
          </p:cNvPr>
          <p:cNvGrpSpPr/>
          <p:nvPr/>
        </p:nvGrpSpPr>
        <p:grpSpPr>
          <a:xfrm>
            <a:off x="8172130" y="2997630"/>
            <a:ext cx="790760" cy="693990"/>
            <a:chOff x="4885450" y="2311831"/>
            <a:chExt cx="790760" cy="693990"/>
          </a:xfrm>
        </p:grpSpPr>
        <p:sp>
          <p:nvSpPr>
            <p:cNvPr id="41" name="Rectangle 40">
              <a:extLst>
                <a:ext uri="{FF2B5EF4-FFF2-40B4-BE49-F238E27FC236}">
                  <a16:creationId xmlns:a16="http://schemas.microsoft.com/office/drawing/2014/main" id="{E2100841-B1A7-4464-A7B5-52E96226008B}"/>
                </a:ext>
              </a:extLst>
            </p:cNvPr>
            <p:cNvSpPr/>
            <p:nvPr/>
          </p:nvSpPr>
          <p:spPr>
            <a:xfrm>
              <a:off x="4885450" y="2318604"/>
              <a:ext cx="790760" cy="6872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Graphic 41">
              <a:extLst>
                <a:ext uri="{FF2B5EF4-FFF2-40B4-BE49-F238E27FC236}">
                  <a16:creationId xmlns:a16="http://schemas.microsoft.com/office/drawing/2014/main" id="{32881D0F-E9E0-7F70-A9F6-C9DFE2C56E6F}"/>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rot="5400000">
              <a:off x="4933835" y="2263446"/>
              <a:ext cx="693990" cy="790759"/>
            </a:xfrm>
            <a:prstGeom prst="rect">
              <a:avLst/>
            </a:prstGeom>
          </p:spPr>
        </p:pic>
      </p:grpSp>
      <p:sp>
        <p:nvSpPr>
          <p:cNvPr id="27" name="TextBox 26">
            <a:extLst>
              <a:ext uri="{FF2B5EF4-FFF2-40B4-BE49-F238E27FC236}">
                <a16:creationId xmlns:a16="http://schemas.microsoft.com/office/drawing/2014/main" id="{3AB19E27-D64C-987D-9832-23A88E3A855C}"/>
              </a:ext>
            </a:extLst>
          </p:cNvPr>
          <p:cNvSpPr txBox="1"/>
          <p:nvPr/>
        </p:nvSpPr>
        <p:spPr>
          <a:xfrm>
            <a:off x="7161057" y="2464882"/>
            <a:ext cx="1950139" cy="646331"/>
          </a:xfrm>
          <a:prstGeom prst="rect">
            <a:avLst/>
          </a:prstGeom>
          <a:noFill/>
        </p:spPr>
        <p:txBody>
          <a:bodyPr wrap="square" rtlCol="0">
            <a:spAutoFit/>
          </a:bodyPr>
          <a:lstStyle/>
          <a:p>
            <a:r>
              <a:rPr lang="en-US" sz="1200" dirty="0"/>
              <a:t>Lead service lines are currently in use in all 50 states</a:t>
            </a:r>
          </a:p>
        </p:txBody>
      </p:sp>
      <p:sp>
        <p:nvSpPr>
          <p:cNvPr id="48" name="Rectangle 47">
            <a:extLst>
              <a:ext uri="{FF2B5EF4-FFF2-40B4-BE49-F238E27FC236}">
                <a16:creationId xmlns:a16="http://schemas.microsoft.com/office/drawing/2014/main" id="{70103A54-4858-85B0-C900-830A80BA29DD}"/>
              </a:ext>
            </a:extLst>
          </p:cNvPr>
          <p:cNvSpPr/>
          <p:nvPr/>
        </p:nvSpPr>
        <p:spPr>
          <a:xfrm>
            <a:off x="8986837" y="2997629"/>
            <a:ext cx="405105" cy="4577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a:extLst>
              <a:ext uri="{FF2B5EF4-FFF2-40B4-BE49-F238E27FC236}">
                <a16:creationId xmlns:a16="http://schemas.microsoft.com/office/drawing/2014/main" id="{7565E13B-FC24-97D7-34E3-A147BE0539D7}"/>
              </a:ext>
            </a:extLst>
          </p:cNvPr>
          <p:cNvPicPr>
            <a:picLocks/>
          </p:cNvPicPr>
          <p:nvPr/>
        </p:nvPicPr>
        <p:blipFill>
          <a:blip r:embed="rId11">
            <a:extLst>
              <a:ext uri="{96DAC541-7B7A-43D3-8B79-37D633B846F1}">
                <asvg:svgBlip xmlns:asvg="http://schemas.microsoft.com/office/drawing/2016/SVG/main" r:embed="rId12"/>
              </a:ext>
            </a:extLst>
          </a:blip>
          <a:stretch>
            <a:fillRect/>
          </a:stretch>
        </p:blipFill>
        <p:spPr>
          <a:xfrm flipH="1" flipV="1">
            <a:off x="8927707" y="3013950"/>
            <a:ext cx="457200" cy="457200"/>
          </a:xfrm>
          <a:prstGeom prst="rect">
            <a:avLst/>
          </a:prstGeom>
        </p:spPr>
      </p:pic>
      <p:pic>
        <p:nvPicPr>
          <p:cNvPr id="51" name="Graphic 50">
            <a:extLst>
              <a:ext uri="{FF2B5EF4-FFF2-40B4-BE49-F238E27FC236}">
                <a16:creationId xmlns:a16="http://schemas.microsoft.com/office/drawing/2014/main" id="{614ABD87-3575-B72A-B808-075366DFBEC7}"/>
              </a:ext>
            </a:extLst>
          </p:cNvPr>
          <p:cNvPicPr>
            <a:picLocks/>
          </p:cNvPicPr>
          <p:nvPr/>
        </p:nvPicPr>
        <p:blipFill>
          <a:blip r:embed="rId13">
            <a:extLst>
              <a:ext uri="{96DAC541-7B7A-43D3-8B79-37D633B846F1}">
                <asvg:svgBlip xmlns:asvg="http://schemas.microsoft.com/office/drawing/2016/SVG/main" r:embed="rId14"/>
              </a:ext>
            </a:extLst>
          </a:blip>
          <a:stretch>
            <a:fillRect/>
          </a:stretch>
        </p:blipFill>
        <p:spPr>
          <a:xfrm rot="16200000" flipH="1">
            <a:off x="9132559" y="2562752"/>
            <a:ext cx="457199" cy="457200"/>
          </a:xfrm>
          <a:prstGeom prst="rect">
            <a:avLst/>
          </a:prstGeom>
        </p:spPr>
      </p:pic>
      <p:sp>
        <p:nvSpPr>
          <p:cNvPr id="52" name="TextBox 51">
            <a:extLst>
              <a:ext uri="{FF2B5EF4-FFF2-40B4-BE49-F238E27FC236}">
                <a16:creationId xmlns:a16="http://schemas.microsoft.com/office/drawing/2014/main" id="{5ADFE9A3-2B26-F3F4-208C-11C95BA34629}"/>
              </a:ext>
            </a:extLst>
          </p:cNvPr>
          <p:cNvSpPr txBox="1"/>
          <p:nvPr/>
        </p:nvSpPr>
        <p:spPr>
          <a:xfrm>
            <a:off x="5863436" y="3851087"/>
            <a:ext cx="3355978" cy="276999"/>
          </a:xfrm>
          <a:prstGeom prst="rect">
            <a:avLst/>
          </a:prstGeom>
          <a:noFill/>
        </p:spPr>
        <p:txBody>
          <a:bodyPr wrap="square" rtlCol="0">
            <a:spAutoFit/>
          </a:bodyPr>
          <a:lstStyle/>
          <a:p>
            <a:r>
              <a:rPr lang="en-US" sz="1200" b="1" spc="300" dirty="0">
                <a:solidFill>
                  <a:schemeClr val="accent1">
                    <a:lumMod val="75000"/>
                  </a:schemeClr>
                </a:solidFill>
              </a:rPr>
              <a:t>POTENTIAL LEGAL ACTION</a:t>
            </a:r>
          </a:p>
        </p:txBody>
      </p:sp>
      <p:sp>
        <p:nvSpPr>
          <p:cNvPr id="53" name="TextBox 52">
            <a:extLst>
              <a:ext uri="{FF2B5EF4-FFF2-40B4-BE49-F238E27FC236}">
                <a16:creationId xmlns:a16="http://schemas.microsoft.com/office/drawing/2014/main" id="{A80B3B0D-16A7-C0A9-4A1C-B90085EE524B}"/>
              </a:ext>
            </a:extLst>
          </p:cNvPr>
          <p:cNvSpPr txBox="1"/>
          <p:nvPr/>
        </p:nvSpPr>
        <p:spPr>
          <a:xfrm>
            <a:off x="5904325" y="4122685"/>
            <a:ext cx="3162489" cy="2123658"/>
          </a:xfrm>
          <a:prstGeom prst="rect">
            <a:avLst/>
          </a:prstGeom>
          <a:noFill/>
        </p:spPr>
        <p:txBody>
          <a:bodyPr wrap="square" rtlCol="0">
            <a:spAutoFit/>
          </a:bodyPr>
          <a:lstStyle/>
          <a:p>
            <a:pPr marL="182880" indent="-182880">
              <a:buFont typeface="Arial" panose="020B0604020202020204" pitchFamily="34" charset="0"/>
              <a:buChar char="•"/>
            </a:pPr>
            <a:r>
              <a:rPr lang="en-US" sz="1100" dirty="0"/>
              <a:t>In 1991, the American Water Works Association (AWWA) successfully sued EPA over regulations that made utilities responsible for the entirety of lead service lines, rather than upholding private property standards</a:t>
            </a:r>
          </a:p>
          <a:p>
            <a:pPr marL="182880" indent="-182880">
              <a:buFont typeface="Arial" panose="020B0604020202020204" pitchFamily="34" charset="0"/>
              <a:buChar char="•"/>
            </a:pPr>
            <a:r>
              <a:rPr lang="en-US" sz="1100" dirty="0"/>
              <a:t>AWWA and the Association of Metropolitan Water Agencies have already challenged the new PFAS drinking water regulations. </a:t>
            </a:r>
            <a:r>
              <a:rPr lang="en-US" sz="1100"/>
              <a:t>I</a:t>
            </a:r>
            <a:r>
              <a:rPr lang="en-US" sz="1100" b="1"/>
              <a:t>t </a:t>
            </a:r>
            <a:r>
              <a:rPr lang="en-US" sz="1100" b="1" dirty="0"/>
              <a:t>is unclear whether these groups will sue over the new regulations</a:t>
            </a:r>
          </a:p>
          <a:p>
            <a:pPr marL="182880" indent="-182880">
              <a:buFont typeface="Arial" panose="020B0604020202020204" pitchFamily="34" charset="0"/>
              <a:buChar char="•"/>
            </a:pPr>
            <a:r>
              <a:rPr lang="en-US" sz="1100" dirty="0"/>
              <a:t>The Trump administration may seek to make alterations and provide relief </a:t>
            </a:r>
          </a:p>
        </p:txBody>
      </p:sp>
      <p:pic>
        <p:nvPicPr>
          <p:cNvPr id="54" name="Graphic 53">
            <a:extLst>
              <a:ext uri="{FF2B5EF4-FFF2-40B4-BE49-F238E27FC236}">
                <a16:creationId xmlns:a16="http://schemas.microsoft.com/office/drawing/2014/main" id="{2543DBCF-3177-8728-C339-BCEB31CE7D71}"/>
              </a:ext>
            </a:extLst>
          </p:cNvPr>
          <p:cNvPicPr>
            <a:picLocks/>
          </p:cNvPicPr>
          <p:nvPr/>
        </p:nvPicPr>
        <p:blipFill>
          <a:blip r:embed="rId15">
            <a:extLst>
              <a:ext uri="{96DAC541-7B7A-43D3-8B79-37D633B846F1}">
                <asvg:svgBlip xmlns:asvg="http://schemas.microsoft.com/office/drawing/2016/SVG/main" r:embed="rId16"/>
              </a:ext>
            </a:extLst>
          </a:blip>
          <a:stretch>
            <a:fillRect/>
          </a:stretch>
        </p:blipFill>
        <p:spPr>
          <a:xfrm>
            <a:off x="8278190" y="5891403"/>
            <a:ext cx="815009" cy="709880"/>
          </a:xfrm>
          <a:prstGeom prst="rect">
            <a:avLst/>
          </a:prstGeom>
        </p:spPr>
      </p:pic>
    </p:spTree>
    <p:extLst>
      <p:ext uri="{BB962C8B-B14F-4D97-AF65-F5344CB8AC3E}">
        <p14:creationId xmlns:p14="http://schemas.microsoft.com/office/powerpoint/2010/main" val="3324634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21920" tIns="60960" rIns="121920" bIns="60960" rtlCol="0" anchor="ctr">
        <a:normAutofit/>
      </a:bodyPr>
      <a:lstStyle>
        <a:defPPr algn="l">
          <a:defRPr sz="4800" dirty="0">
            <a:solidFill>
              <a:schemeClr val="accent1">
                <a:lumMod val="75000"/>
              </a:schemeClr>
            </a:solidFill>
            <a:latin typeface="Helvetica Neue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A020251-D2FC-40E0-A1AA-4C5D79376E49}">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1450</TotalTime>
  <Words>1234</Words>
  <Application>Microsoft Office PowerPoint</Application>
  <PresentationFormat>Custom</PresentationFormat>
  <Paragraphs>129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Helvetica Neue Medium</vt:lpstr>
      <vt:lpstr>Verdana</vt:lpstr>
      <vt:lpstr>Office Theme</vt:lpstr>
      <vt:lpstr>EPA mandates lead pipe removal</vt:lpstr>
      <vt:lpstr>EPA finalized a rule requiring replacement of lead pipes by 2034</vt:lpstr>
      <vt:lpstr>The rule is part of a Biden administration push on lead and other chemicals</vt:lpstr>
      <vt:lpstr>Most lead pipes in need of replacement are located on the East Coast and in the Midwest</vt:lpstr>
      <vt:lpstr>Utilities providers concerned about high costs and quick turnaround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Shade</dc:creator>
  <cp:lastModifiedBy>Ryan McManus</cp:lastModifiedBy>
  <cp:revision>4</cp:revision>
  <dcterms:created xsi:type="dcterms:W3CDTF">2014-03-11T17:07:32Z</dcterms:created>
  <dcterms:modified xsi:type="dcterms:W3CDTF">2024-11-26T19:33:25Z</dcterms:modified>
</cp:coreProperties>
</file>