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75" r:id="rId3"/>
    <p:sldId id="261" r:id="rId4"/>
    <p:sldId id="272" r:id="rId5"/>
    <p:sldId id="269" r:id="rId6"/>
    <p:sldId id="270" r:id="rId7"/>
    <p:sldId id="264" r:id="rId8"/>
    <p:sldId id="263" r:id="rId9"/>
    <p:sldId id="278" r:id="rId10"/>
    <p:sldId id="277" r:id="rId11"/>
    <p:sldId id="273" r:id="rId12"/>
    <p:sldId id="267" r:id="rId13"/>
    <p:sldId id="280" r:id="rId14"/>
    <p:sldId id="276" r:id="rId15"/>
    <p:sldId id="271"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F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4940" autoAdjust="0"/>
  </p:normalViewPr>
  <p:slideViewPr>
    <p:cSldViewPr snapToGrid="0" snapToObjects="1">
      <p:cViewPr varScale="1">
        <p:scale>
          <a:sx n="98" d="100"/>
          <a:sy n="98" d="100"/>
        </p:scale>
        <p:origin x="1668" y="7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4A22F-6FB6-4960-B802-6F44CAAECE3D}"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FC5F8-8E55-4EC5-87BC-25A9FAA4E301}" type="slidenum">
              <a:rPr lang="en-US" smtClean="0"/>
              <a:t>‹#›</a:t>
            </a:fld>
            <a:endParaRPr lang="en-US"/>
          </a:p>
        </p:txBody>
      </p:sp>
    </p:spTree>
    <p:extLst>
      <p:ext uri="{BB962C8B-B14F-4D97-AF65-F5344CB8AC3E}">
        <p14:creationId xmlns:p14="http://schemas.microsoft.com/office/powerpoint/2010/main" val="2683294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I’m glad you could join us today. Whether you’re new to accreditation or have some experience with it, this session is all about exploring how accreditation can strengthen public works agencies and the critical role it plays in building excellence and continuous improvement. </a:t>
            </a:r>
          </a:p>
          <a:p>
            <a:endParaRPr lang="en-US" dirty="0"/>
          </a:p>
          <a:p>
            <a:r>
              <a:rPr lang="en-US" dirty="0"/>
              <a:t>We’ll dive into why accreditation matters, not just as a badge of honor, but as a powerful framework that helps agencies document their processes, support leadership transitions, improve efficiency, and even boost credibility with stakeholders like elected officials and insurers. </a:t>
            </a:r>
          </a:p>
          <a:p>
            <a:endParaRPr lang="en-US" dirty="0"/>
          </a:p>
          <a:p>
            <a:r>
              <a:rPr lang="en-US" dirty="0"/>
              <a:t>Today is a chance to learn from each other, share ideas, and get inspired about how accreditation can elevate the work we do every day to serve our communities better. So, let’s get started and take this opportunity to grow, connect, and explore what accreditation means for public works.</a:t>
            </a:r>
          </a:p>
        </p:txBody>
      </p:sp>
      <p:sp>
        <p:nvSpPr>
          <p:cNvPr id="4" name="Slide Number Placeholder 3"/>
          <p:cNvSpPr>
            <a:spLocks noGrp="1"/>
          </p:cNvSpPr>
          <p:nvPr>
            <p:ph type="sldNum" sz="quarter" idx="5"/>
          </p:nvPr>
        </p:nvSpPr>
        <p:spPr/>
        <p:txBody>
          <a:bodyPr/>
          <a:lstStyle/>
          <a:p>
            <a:fld id="{31DFC5F8-8E55-4EC5-87BC-25A9FAA4E301}" type="slidenum">
              <a:rPr lang="en-US" smtClean="0"/>
              <a:t>1</a:t>
            </a:fld>
            <a:endParaRPr lang="en-US"/>
          </a:p>
        </p:txBody>
      </p:sp>
    </p:spTree>
    <p:extLst>
      <p:ext uri="{BB962C8B-B14F-4D97-AF65-F5344CB8AC3E}">
        <p14:creationId xmlns:p14="http://schemas.microsoft.com/office/powerpoint/2010/main" val="273032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When a public works department becomes accredited, it’s joining a broader community of accredited departments within its larger organization. Think about it: Police, Fire, Parks, Building Departments, and Code Enforcement all have their accreditation programs. Each one of those shows a commitment to excellence and professionalism within their area. Public works deserves that same recognition, and that’s exactly why APWA stepped up to create an accreditation program specifically for public works agencies.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 fills an important gap, helping public works get the spotlight it deserves as a key part of the organizational structure and the overall mission to deliver quality public service.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this program isn’t new. It’s been around since 1997. The first agency to earn this accreditation was Greeley, Colorado. Since then, many agencies have followed.</a:t>
            </a:r>
          </a:p>
        </p:txBody>
      </p:sp>
      <p:sp>
        <p:nvSpPr>
          <p:cNvPr id="4" name="Slide Number Placeholder 3"/>
          <p:cNvSpPr>
            <a:spLocks noGrp="1"/>
          </p:cNvSpPr>
          <p:nvPr>
            <p:ph type="sldNum" sz="quarter" idx="5"/>
          </p:nvPr>
        </p:nvSpPr>
        <p:spPr/>
        <p:txBody>
          <a:bodyPr/>
          <a:lstStyle/>
          <a:p>
            <a:fld id="{D69DE46F-96C3-4A13-A9F6-909F9D9195A8}" type="slidenum">
              <a:rPr lang="en-US" smtClean="0"/>
              <a:t>10</a:t>
            </a:fld>
            <a:endParaRPr lang="en-US"/>
          </a:p>
        </p:txBody>
      </p:sp>
    </p:spTree>
    <p:extLst>
      <p:ext uri="{BB962C8B-B14F-4D97-AF65-F5344CB8AC3E}">
        <p14:creationId xmlns:p14="http://schemas.microsoft.com/office/powerpoint/2010/main" val="5477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love to hear more about the specific challenges you’re seeing right now. </a:t>
            </a:r>
          </a:p>
          <a:p>
            <a:endParaRPr lang="en-US" dirty="0"/>
          </a:p>
          <a:p>
            <a:r>
              <a:rPr lang="en-US" dirty="0"/>
              <a:t>Sometimes it’s not just about big changes, it might be targeted support or help with a particular issue. Let’s explore where we can offer that assistance. </a:t>
            </a:r>
          </a:p>
          <a:p>
            <a:endParaRPr lang="en-US" dirty="0"/>
          </a:p>
          <a:p>
            <a:r>
              <a:rPr lang="en-US" dirty="0"/>
              <a:t>We know that </a:t>
            </a:r>
            <a:r>
              <a:rPr lang="en-US" u="sng" dirty="0"/>
              <a:t>continuous improvement </a:t>
            </a:r>
            <a:r>
              <a:rPr lang="en-US" dirty="0"/>
              <a:t>is important, and the accreditation process can help your agency improve, not just now, but in the future.</a:t>
            </a:r>
          </a:p>
          <a:p>
            <a:endParaRPr lang="en-US" dirty="0"/>
          </a:p>
          <a:p>
            <a:r>
              <a:rPr lang="en-US" dirty="0"/>
              <a:t>Let’s talk about what’s missing or where we might be able to help. </a:t>
            </a:r>
          </a:p>
          <a:p>
            <a:endParaRPr lang="en-US" dirty="0"/>
          </a:p>
          <a:p>
            <a:r>
              <a:rPr lang="en-US" dirty="0"/>
              <a:t>The chapter is here as a resource. Are there ways we can work together?</a:t>
            </a:r>
          </a:p>
        </p:txBody>
      </p:sp>
      <p:sp>
        <p:nvSpPr>
          <p:cNvPr id="4" name="Slide Number Placeholder 3"/>
          <p:cNvSpPr>
            <a:spLocks noGrp="1"/>
          </p:cNvSpPr>
          <p:nvPr>
            <p:ph type="sldNum" sz="quarter" idx="5"/>
          </p:nvPr>
        </p:nvSpPr>
        <p:spPr/>
        <p:txBody>
          <a:bodyPr/>
          <a:lstStyle/>
          <a:p>
            <a:fld id="{31DFC5F8-8E55-4EC5-87BC-25A9FAA4E301}" type="slidenum">
              <a:rPr lang="en-US" smtClean="0"/>
              <a:t>11</a:t>
            </a:fld>
            <a:endParaRPr lang="en-US"/>
          </a:p>
        </p:txBody>
      </p:sp>
    </p:spTree>
    <p:extLst>
      <p:ext uri="{BB962C8B-B14F-4D97-AF65-F5344CB8AC3E}">
        <p14:creationId xmlns:p14="http://schemas.microsoft.com/office/powerpoint/2010/main" val="3738466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some of the amazing agencies we’ve celebrated at their plaque presentations. Each of these photos represents a huge commitment to excellence and continuous improvement.</a:t>
            </a:r>
          </a:p>
          <a:p>
            <a:endParaRPr lang="en-US" dirty="0"/>
          </a:p>
          <a:p>
            <a:r>
              <a:rPr lang="en-US" dirty="0"/>
              <a:t>Our chapter takes great pride in recognizing agencies that have achieved accreditation, not just for completing the necessary steps, but for going above and beyond to serve their communities.</a:t>
            </a:r>
          </a:p>
          <a:p>
            <a:endParaRPr lang="en-US" dirty="0"/>
          </a:p>
          <a:p>
            <a:r>
              <a:rPr lang="en-US" dirty="0"/>
              <a:t>We want to make sure every agency feels that sense of celebration and pride when they reach this milestone, and until then, we’re here to support your agency every step of the way.</a:t>
            </a:r>
          </a:p>
        </p:txBody>
      </p:sp>
      <p:sp>
        <p:nvSpPr>
          <p:cNvPr id="4" name="Slide Number Placeholder 3"/>
          <p:cNvSpPr>
            <a:spLocks noGrp="1"/>
          </p:cNvSpPr>
          <p:nvPr>
            <p:ph type="sldNum" sz="quarter" idx="5"/>
          </p:nvPr>
        </p:nvSpPr>
        <p:spPr/>
        <p:txBody>
          <a:bodyPr/>
          <a:lstStyle/>
          <a:p>
            <a:fld id="{31DFC5F8-8E55-4EC5-87BC-25A9FAA4E301}" type="slidenum">
              <a:rPr lang="en-US" smtClean="0"/>
              <a:t>12</a:t>
            </a:fld>
            <a:endParaRPr lang="en-US"/>
          </a:p>
        </p:txBody>
      </p:sp>
    </p:spTree>
    <p:extLst>
      <p:ext uri="{BB962C8B-B14F-4D97-AF65-F5344CB8AC3E}">
        <p14:creationId xmlns:p14="http://schemas.microsoft.com/office/powerpoint/2010/main" val="1555149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APWA National has additional pieces of testimony if you’d like to hear more from other agencies that have become accredited. Also, check your monthly issue of the </a:t>
            </a:r>
            <a:r>
              <a:rPr lang="en-US" i="1" dirty="0"/>
              <a:t>Reporter</a:t>
            </a:r>
            <a:r>
              <a:rPr lang="en-US" dirty="0"/>
              <a:t> magazine for articles from accredited agencies. </a:t>
            </a:r>
          </a:p>
        </p:txBody>
      </p:sp>
      <p:sp>
        <p:nvSpPr>
          <p:cNvPr id="4" name="Slide Number Placeholder 3"/>
          <p:cNvSpPr>
            <a:spLocks noGrp="1"/>
          </p:cNvSpPr>
          <p:nvPr>
            <p:ph type="sldNum" sz="quarter" idx="5"/>
          </p:nvPr>
        </p:nvSpPr>
        <p:spPr/>
        <p:txBody>
          <a:bodyPr/>
          <a:lstStyle/>
          <a:p>
            <a:fld id="{31DFC5F8-8E55-4EC5-87BC-25A9FAA4E301}" type="slidenum">
              <a:rPr lang="en-US" smtClean="0"/>
              <a:t>13</a:t>
            </a:fld>
            <a:endParaRPr lang="en-US"/>
          </a:p>
        </p:txBody>
      </p:sp>
    </p:spTree>
    <p:extLst>
      <p:ext uri="{BB962C8B-B14F-4D97-AF65-F5344CB8AC3E}">
        <p14:creationId xmlns:p14="http://schemas.microsoft.com/office/powerpoint/2010/main" val="424769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(You can invite attendees to use their mobile devices, open the camera app, and scan this QR code which will take them directly to the APWA accreditation website.)</a:t>
            </a:r>
          </a:p>
        </p:txBody>
      </p:sp>
      <p:sp>
        <p:nvSpPr>
          <p:cNvPr id="4" name="Slide Number Placeholder 3"/>
          <p:cNvSpPr>
            <a:spLocks noGrp="1"/>
          </p:cNvSpPr>
          <p:nvPr>
            <p:ph type="sldNum" sz="quarter" idx="5"/>
          </p:nvPr>
        </p:nvSpPr>
        <p:spPr/>
        <p:txBody>
          <a:bodyPr/>
          <a:lstStyle/>
          <a:p>
            <a:fld id="{D69DE46F-96C3-4A13-A9F6-909F9D9195A8}" type="slidenum">
              <a:rPr lang="en-US" smtClean="0"/>
              <a:t>14</a:t>
            </a:fld>
            <a:endParaRPr lang="en-US"/>
          </a:p>
        </p:txBody>
      </p:sp>
    </p:spTree>
    <p:extLst>
      <p:ext uri="{BB962C8B-B14F-4D97-AF65-F5344CB8AC3E}">
        <p14:creationId xmlns:p14="http://schemas.microsoft.com/office/powerpoint/2010/main" val="40879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If you’d like to connect with me directly, here is my contact information, and the contact information for the APWA accreditation team. They have three full-time staff members who can assist with any questions or concerns, and would be happy to help.</a:t>
            </a:r>
          </a:p>
        </p:txBody>
      </p:sp>
      <p:sp>
        <p:nvSpPr>
          <p:cNvPr id="4" name="Slide Number Placeholder 3"/>
          <p:cNvSpPr>
            <a:spLocks noGrp="1"/>
          </p:cNvSpPr>
          <p:nvPr>
            <p:ph type="sldNum" sz="quarter" idx="5"/>
          </p:nvPr>
        </p:nvSpPr>
        <p:spPr/>
        <p:txBody>
          <a:bodyPr/>
          <a:lstStyle/>
          <a:p>
            <a:fld id="{31DFC5F8-8E55-4EC5-87BC-25A9FAA4E301}" type="slidenum">
              <a:rPr lang="en-US" smtClean="0"/>
              <a:t>15</a:t>
            </a:fld>
            <a:endParaRPr lang="en-US"/>
          </a:p>
        </p:txBody>
      </p:sp>
    </p:spTree>
    <p:extLst>
      <p:ext uri="{BB962C8B-B14F-4D97-AF65-F5344CB8AC3E}">
        <p14:creationId xmlns:p14="http://schemas.microsoft.com/office/powerpoint/2010/main" val="3396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contact us and we will provide the most up to date information for your chapter.</a:t>
            </a:r>
          </a:p>
        </p:txBody>
      </p:sp>
      <p:sp>
        <p:nvSpPr>
          <p:cNvPr id="4" name="Slide Number Placeholder 3"/>
          <p:cNvSpPr>
            <a:spLocks noGrp="1"/>
          </p:cNvSpPr>
          <p:nvPr>
            <p:ph type="sldNum" sz="quarter" idx="5"/>
          </p:nvPr>
        </p:nvSpPr>
        <p:spPr/>
        <p:txBody>
          <a:bodyPr/>
          <a:lstStyle/>
          <a:p>
            <a:fld id="{31DFC5F8-8E55-4EC5-87BC-25A9FAA4E301}" type="slidenum">
              <a:rPr lang="en-US" smtClean="0"/>
              <a:t>2</a:t>
            </a:fld>
            <a:endParaRPr lang="en-US"/>
          </a:p>
        </p:txBody>
      </p:sp>
    </p:spTree>
    <p:extLst>
      <p:ext uri="{BB962C8B-B14F-4D97-AF65-F5344CB8AC3E}">
        <p14:creationId xmlns:p14="http://schemas.microsoft.com/office/powerpoint/2010/main" val="1095957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the dedicated staff of the Contra Costa County, California, Department of Public Works alongside APWA Regional Director Joubin Pakpour at the presentation of their accreditation plaque.</a:t>
            </a:r>
          </a:p>
          <a:p>
            <a:endParaRPr lang="en-US" dirty="0"/>
          </a:p>
          <a:p>
            <a:r>
              <a:rPr lang="en-US" dirty="0"/>
              <a:t>This event took place at the Board of County Commissioners meeting, recognizing the agency’s hard work and commitment to excellence.</a:t>
            </a:r>
          </a:p>
          <a:p>
            <a:endParaRPr lang="en-US" dirty="0"/>
          </a:p>
          <a:p>
            <a:r>
              <a:rPr lang="en-US" dirty="0"/>
              <a:t>It’s a powerful reminder that accreditation is not just about a plaque; it’s about the people who make it happen and the commitment they have to their community.</a:t>
            </a:r>
          </a:p>
        </p:txBody>
      </p:sp>
      <p:sp>
        <p:nvSpPr>
          <p:cNvPr id="4" name="Slide Number Placeholder 3"/>
          <p:cNvSpPr>
            <a:spLocks noGrp="1"/>
          </p:cNvSpPr>
          <p:nvPr>
            <p:ph type="sldNum" sz="quarter" idx="5"/>
          </p:nvPr>
        </p:nvSpPr>
        <p:spPr/>
        <p:txBody>
          <a:bodyPr/>
          <a:lstStyle/>
          <a:p>
            <a:fld id="{31DFC5F8-8E55-4EC5-87BC-25A9FAA4E301}" type="slidenum">
              <a:rPr lang="en-US" smtClean="0"/>
              <a:t>3</a:t>
            </a:fld>
            <a:endParaRPr lang="en-US"/>
          </a:p>
        </p:txBody>
      </p:sp>
    </p:spTree>
    <p:extLst>
      <p:ext uri="{BB962C8B-B14F-4D97-AF65-F5344CB8AC3E}">
        <p14:creationId xmlns:p14="http://schemas.microsoft.com/office/powerpoint/2010/main" val="362342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“who” behind the APWA Accreditation program, who actually manages it, and makes it all happen? Right now, the program is run by a team of three full-time dedicated staff members who focus solely on accreditation, plus an associate who provides additional support. The accreditation team provides valuable resources, delivers training, and ensures the program is consistent and fair for agencies across North America. But it doesn’t stop there, they also work with a large network of trained volunteer evaluators from across the country. Oversight is provided by the Accreditation Council, which helps guide the program’s long-term goals.</a:t>
            </a:r>
          </a:p>
          <a:p>
            <a:endParaRPr lang="en-US" dirty="0"/>
          </a:p>
          <a:p>
            <a:r>
              <a:rPr lang="en-US" dirty="0"/>
              <a:t>But APWA’s offerings go beyond just agency accreditation. There are five different certification programs designed specifically for individuals looking to grow their skills and advance their careers in public works. In addition, APWA offers a variety of certificate programs that focus on specialized topics, providing targeted learning opportunities to build expertise in key areas. Alongside these, there’s a digital resource center packed with webinars, Click-Listen-And-Learns, toolboxes, and more. So, there’s always something new to learn and plenty of ways to stay connected with the latest industry knowledge.</a:t>
            </a:r>
          </a:p>
          <a:p>
            <a:endParaRPr lang="en-US" dirty="0"/>
          </a:p>
          <a:p>
            <a:r>
              <a:rPr lang="en-US" dirty="0"/>
              <a:t>(Please mention any additional educational resources your chapter offers its members)</a:t>
            </a:r>
          </a:p>
        </p:txBody>
      </p:sp>
      <p:sp>
        <p:nvSpPr>
          <p:cNvPr id="4" name="Slide Number Placeholder 3"/>
          <p:cNvSpPr>
            <a:spLocks noGrp="1"/>
          </p:cNvSpPr>
          <p:nvPr>
            <p:ph type="sldNum" sz="quarter" idx="5"/>
          </p:nvPr>
        </p:nvSpPr>
        <p:spPr/>
        <p:txBody>
          <a:bodyPr/>
          <a:lstStyle/>
          <a:p>
            <a:fld id="{31DFC5F8-8E55-4EC5-87BC-25A9FAA4E301}" type="slidenum">
              <a:rPr lang="en-US" smtClean="0"/>
              <a:t>4</a:t>
            </a:fld>
            <a:endParaRPr lang="en-US"/>
          </a:p>
        </p:txBody>
      </p:sp>
    </p:spTree>
    <p:extLst>
      <p:ext uri="{BB962C8B-B14F-4D97-AF65-F5344CB8AC3E}">
        <p14:creationId xmlns:p14="http://schemas.microsoft.com/office/powerpoint/2010/main" val="117621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Accreditation Program is a voluntary process that gives public works agencies the opportunity to earn recognition for following best practices and demonstrating excellence in service delivery. </a:t>
            </a:r>
          </a:p>
          <a:p>
            <a:endParaRPr lang="en-US" dirty="0"/>
          </a:p>
          <a:p>
            <a:r>
              <a:rPr lang="en-US" dirty="0"/>
              <a:t>Through this program, agencies undergo a thorough evaluation to determine whether they meet the standards outlined in the Public Works Management Practices Manual. </a:t>
            </a:r>
          </a:p>
          <a:p>
            <a:endParaRPr lang="en-US" dirty="0"/>
          </a:p>
          <a:p>
            <a:r>
              <a:rPr lang="en-US" dirty="0"/>
              <a:t>These standards cover a wide range of operations, from administration and finance to maintenance and emergency management. The accreditation process is a valuable way for agencies to self-assess, identify areas for improvement, and implement changes that ultimately make them stronger, more efficient, and better prepared to serve their communities. </a:t>
            </a:r>
          </a:p>
          <a:p>
            <a:endParaRPr lang="en-US" dirty="0"/>
          </a:p>
          <a:p>
            <a:r>
              <a:rPr lang="en-US" dirty="0"/>
              <a:t>When an agency achieves accreditation, it demonstrates to staff, leadership, and the public that it is committed to continuous improvement and accountability. </a:t>
            </a:r>
          </a:p>
        </p:txBody>
      </p:sp>
      <p:sp>
        <p:nvSpPr>
          <p:cNvPr id="4" name="Slide Number Placeholder 3"/>
          <p:cNvSpPr>
            <a:spLocks noGrp="1"/>
          </p:cNvSpPr>
          <p:nvPr>
            <p:ph type="sldNum" sz="quarter" idx="5"/>
          </p:nvPr>
        </p:nvSpPr>
        <p:spPr/>
        <p:txBody>
          <a:bodyPr/>
          <a:lstStyle/>
          <a:p>
            <a:fld id="{31DFC5F8-8E55-4EC5-87BC-25A9FAA4E301}" type="slidenum">
              <a:rPr lang="en-US" smtClean="0"/>
              <a:t>5</a:t>
            </a:fld>
            <a:endParaRPr lang="en-US"/>
          </a:p>
        </p:txBody>
      </p:sp>
    </p:spTree>
    <p:extLst>
      <p:ext uri="{BB962C8B-B14F-4D97-AF65-F5344CB8AC3E}">
        <p14:creationId xmlns:p14="http://schemas.microsoft.com/office/powerpoint/2010/main" val="2784148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 Works Management Practices Manual is a fundamental resource for public works agencies aiming to enhance their operations and service delivery. It is updated every four years to reflect the evolving needs, trends, and challenges within the public works field. Importantly, each edition incorporates input from current professionals actively working in the industry, ensuring the content remains relevant, practical, and aligned with real-world practices. </a:t>
            </a:r>
          </a:p>
          <a:p>
            <a:endParaRPr lang="en-US" dirty="0"/>
          </a:p>
          <a:p>
            <a:r>
              <a:rPr lang="en-US" dirty="0"/>
              <a:t>While the manual is a required component of the accreditation process, it serves a broader purpose as well. Agencies use it as a valuable tool to conduct a thorough self-assessment, essentially performing a gap analysis, to identify strengths and areas for improvement within their core functions.</a:t>
            </a:r>
          </a:p>
          <a:p>
            <a:endParaRPr lang="en-US" dirty="0"/>
          </a:p>
          <a:p>
            <a:r>
              <a:rPr lang="en-US" dirty="0"/>
              <a:t>To support this process, the manual is offered alongside self-assessment software. This software not only facilitates the self-assessment but also functions as the primary portal for managing the formal evaluation. It helps agencies efficiently organize documentation, track progress, and streamline the accreditation journey</a:t>
            </a:r>
          </a:p>
        </p:txBody>
      </p:sp>
      <p:sp>
        <p:nvSpPr>
          <p:cNvPr id="4" name="Slide Number Placeholder 3"/>
          <p:cNvSpPr>
            <a:spLocks noGrp="1"/>
          </p:cNvSpPr>
          <p:nvPr>
            <p:ph type="sldNum" sz="quarter" idx="5"/>
          </p:nvPr>
        </p:nvSpPr>
        <p:spPr/>
        <p:txBody>
          <a:bodyPr/>
          <a:lstStyle/>
          <a:p>
            <a:fld id="{31DFC5F8-8E55-4EC5-87BC-25A9FAA4E301}" type="slidenum">
              <a:rPr lang="en-US" smtClean="0"/>
              <a:t>6</a:t>
            </a:fld>
            <a:endParaRPr lang="en-US"/>
          </a:p>
        </p:txBody>
      </p:sp>
    </p:spTree>
    <p:extLst>
      <p:ext uri="{BB962C8B-B14F-4D97-AF65-F5344CB8AC3E}">
        <p14:creationId xmlns:p14="http://schemas.microsoft.com/office/powerpoint/2010/main" val="128601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journey needs a map, and accreditation is no different! </a:t>
            </a:r>
          </a:p>
          <a:p>
            <a:endParaRPr lang="en-US" dirty="0"/>
          </a:p>
          <a:p>
            <a:r>
              <a:rPr lang="en-US" dirty="0"/>
              <a:t>It’s important to remember that Phase 1 and Phase 2 can be completed in either order. Some agencies prefer to start with a self-assessment, using that as a way to really understand their current practices and identify areas for improvement before they apply. Others are ready to jump right in, apply first, and then dive into the self-assessment with a fresh perspective and the support of APWA. </a:t>
            </a:r>
          </a:p>
          <a:p>
            <a:endParaRPr lang="en-US" dirty="0"/>
          </a:p>
          <a:p>
            <a:r>
              <a:rPr lang="en-US" dirty="0"/>
              <a:t>Whichever path works best for your agency, we’re here to help you navigate it. I encourage you to talk with the APWA staff about the application process and how to get started. We want to make sure you feel supported at every step of the journey</a:t>
            </a:r>
          </a:p>
        </p:txBody>
      </p:sp>
      <p:sp>
        <p:nvSpPr>
          <p:cNvPr id="4" name="Slide Number Placeholder 3"/>
          <p:cNvSpPr>
            <a:spLocks noGrp="1"/>
          </p:cNvSpPr>
          <p:nvPr>
            <p:ph type="sldNum" sz="quarter" idx="5"/>
          </p:nvPr>
        </p:nvSpPr>
        <p:spPr/>
        <p:txBody>
          <a:bodyPr/>
          <a:lstStyle/>
          <a:p>
            <a:fld id="{31DFC5F8-8E55-4EC5-87BC-25A9FAA4E301}" type="slidenum">
              <a:rPr lang="en-US" smtClean="0"/>
              <a:t>7</a:t>
            </a:fld>
            <a:endParaRPr lang="en-US"/>
          </a:p>
        </p:txBody>
      </p:sp>
    </p:spTree>
    <p:extLst>
      <p:ext uri="{BB962C8B-B14F-4D97-AF65-F5344CB8AC3E}">
        <p14:creationId xmlns:p14="http://schemas.microsoft.com/office/powerpoint/2010/main" val="97204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one of the great things about accreditation is how it helps create a culture that’s always looking to improve. It’s not just a one-time thing you check off, it encourages everyone on staff to keep asking, “How can we do this better?” </a:t>
            </a:r>
          </a:p>
          <a:p>
            <a:endParaRPr lang="en-US" dirty="0"/>
          </a:p>
          <a:p>
            <a:r>
              <a:rPr lang="en-US" dirty="0"/>
              <a:t>That mindset sticks and drives ongoing progress. Another big benefit is how accreditation makes sure all the important processes and knowledge are documented. That’s huge when you bring on new staff, they can get up to speed faster without having to hunt around for info. Plus, having a solid repository of policies and procedures means less time wasted searching and more time spent actually delivering great services.</a:t>
            </a:r>
          </a:p>
          <a:p>
            <a:endParaRPr lang="en-US" dirty="0"/>
          </a:p>
          <a:p>
            <a:r>
              <a:rPr lang="en-US" dirty="0"/>
              <a:t>Accreditation also pushes agencies to take a hard look at their processes: where things might overlap or be inefficient. Cutting down on duplicated efforts means better use of resources, saving time and money in the long run. And from a funding perspective, having that accreditation framework gives you solid, organized documentation and data to support budget requests. It’s much easier to clearly show why your public works agency needs certain resources to meet its goals. </a:t>
            </a:r>
          </a:p>
          <a:p>
            <a:endParaRPr lang="en-US" dirty="0"/>
          </a:p>
          <a:p>
            <a:r>
              <a:rPr lang="en-US" dirty="0"/>
              <a:t>Finally, there’s often an insurance advantage too. Insurers tend to view accredited agencies as lower risk because they show strong management practices. That can sometimes translate to lower premiums, which is a nice bonus, protecting your staff and community while keeping costs down.</a:t>
            </a:r>
          </a:p>
        </p:txBody>
      </p:sp>
      <p:sp>
        <p:nvSpPr>
          <p:cNvPr id="4" name="Slide Number Placeholder 3"/>
          <p:cNvSpPr>
            <a:spLocks noGrp="1"/>
          </p:cNvSpPr>
          <p:nvPr>
            <p:ph type="sldNum" sz="quarter" idx="5"/>
          </p:nvPr>
        </p:nvSpPr>
        <p:spPr/>
        <p:txBody>
          <a:bodyPr/>
          <a:lstStyle/>
          <a:p>
            <a:fld id="{31DFC5F8-8E55-4EC5-87BC-25A9FAA4E301}" type="slidenum">
              <a:rPr lang="en-US" smtClean="0"/>
              <a:t>8</a:t>
            </a:fld>
            <a:endParaRPr lang="en-US"/>
          </a:p>
        </p:txBody>
      </p:sp>
    </p:spTree>
    <p:extLst>
      <p:ext uri="{BB962C8B-B14F-4D97-AF65-F5344CB8AC3E}">
        <p14:creationId xmlns:p14="http://schemas.microsoft.com/office/powerpoint/2010/main" val="569266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Succession planning, it’s something we all know is important, but let’s be honest, it’s not easy. It takes real effort to put solid plans in place, and even when you do, those plans can’t just sit on a shelf. They need to be reviewed regularly and updated to keep up with changes in your team, your agency, and the challenges you face.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Here’s a question I want you to think about: If even a quarter of your leadership team walked out the door tomorrow, would your agency be ready to keep running smoothly?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It’s a tough question, but it’s exactly why succession planning matters and accreditation can fit into the planning process. Being prepared means less disruption, more confidence that your agency can keep delivering great service, no matter who’s stepping in.</a:t>
            </a:r>
          </a:p>
        </p:txBody>
      </p:sp>
      <p:sp>
        <p:nvSpPr>
          <p:cNvPr id="4" name="Slide Number Placeholder 3"/>
          <p:cNvSpPr>
            <a:spLocks noGrp="1"/>
          </p:cNvSpPr>
          <p:nvPr>
            <p:ph type="sldNum" sz="quarter" idx="5"/>
          </p:nvPr>
        </p:nvSpPr>
        <p:spPr/>
        <p:txBody>
          <a:bodyPr/>
          <a:lstStyle/>
          <a:p>
            <a:fld id="{D69DE46F-96C3-4A13-A9F6-909F9D9195A8}" type="slidenum">
              <a:rPr lang="en-US" smtClean="0"/>
              <a:t>9</a:t>
            </a:fld>
            <a:endParaRPr lang="en-US"/>
          </a:p>
        </p:txBody>
      </p:sp>
    </p:spTree>
    <p:extLst>
      <p:ext uri="{BB962C8B-B14F-4D97-AF65-F5344CB8AC3E}">
        <p14:creationId xmlns:p14="http://schemas.microsoft.com/office/powerpoint/2010/main" val="2837277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9C0B35-2065-4EE6-05D6-8C2ADD197DB6}"/>
              </a:ext>
            </a:extLst>
          </p:cNvPr>
          <p:cNvPicPr>
            <a:picLocks noChangeAspect="1"/>
          </p:cNvPicPr>
          <p:nvPr userDrawn="1"/>
        </p:nvPicPr>
        <p:blipFill>
          <a:blip r:embed="rId2"/>
          <a:srcRect/>
          <a:stretch/>
        </p:blipFill>
        <p:spPr>
          <a:xfrm>
            <a:off x="11262" y="6335"/>
            <a:ext cx="9121475" cy="5130830"/>
          </a:xfrm>
          <a:prstGeom prst="rect">
            <a:avLst/>
          </a:prstGeom>
        </p:spPr>
      </p:pic>
      <p:sp>
        <p:nvSpPr>
          <p:cNvPr id="2" name="Title 1">
            <a:extLst>
              <a:ext uri="{FF2B5EF4-FFF2-40B4-BE49-F238E27FC236}">
                <a16:creationId xmlns:a16="http://schemas.microsoft.com/office/drawing/2014/main" id="{6140EEA1-9126-6A1C-EFD2-CF95ED94CD5F}"/>
              </a:ext>
            </a:extLst>
          </p:cNvPr>
          <p:cNvSpPr>
            <a:spLocks noGrp="1"/>
          </p:cNvSpPr>
          <p:nvPr>
            <p:ph type="title"/>
          </p:nvPr>
        </p:nvSpPr>
        <p:spPr>
          <a:xfrm>
            <a:off x="3007686" y="346343"/>
            <a:ext cx="4648803" cy="825387"/>
          </a:xfrm>
          <a:prstGeom prst="rect">
            <a:avLst/>
          </a:prstGeom>
        </p:spPr>
        <p:txBody>
          <a:bodyPr/>
          <a:lstStyle>
            <a:lvl1pPr algn="l">
              <a:defRPr sz="3600">
                <a:solidFill>
                  <a:srgbClr val="1A2F4B"/>
                </a:solidFill>
                <a:latin typeface="Avenir Next LT Pro" panose="020B0504020202020204" pitchFamily="34" charset="0"/>
                <a:cs typeface="Arial"/>
              </a:defRPr>
            </a:lvl1pPr>
          </a:lstStyle>
          <a:p>
            <a:r>
              <a:rPr lang="en-US"/>
              <a:t>Click to edit Master title style</a:t>
            </a:r>
          </a:p>
        </p:txBody>
      </p:sp>
      <p:sp>
        <p:nvSpPr>
          <p:cNvPr id="3" name="Content Placeholder 2">
            <a:extLst>
              <a:ext uri="{FF2B5EF4-FFF2-40B4-BE49-F238E27FC236}">
                <a16:creationId xmlns:a16="http://schemas.microsoft.com/office/drawing/2014/main" id="{E7FDBC1C-0F5B-7887-39A4-C63980F08BE7}"/>
              </a:ext>
            </a:extLst>
          </p:cNvPr>
          <p:cNvSpPr>
            <a:spLocks noGrp="1"/>
          </p:cNvSpPr>
          <p:nvPr>
            <p:ph idx="1"/>
          </p:nvPr>
        </p:nvSpPr>
        <p:spPr>
          <a:xfrm>
            <a:off x="1919423" y="2107378"/>
            <a:ext cx="5627598" cy="2888630"/>
          </a:xfrm>
          <a:prstGeom prst="rect">
            <a:avLst/>
          </a:prstGeom>
        </p:spPr>
        <p:txBody>
          <a:bodyPr/>
          <a:lstStyle>
            <a:lvl1pPr>
              <a:defRPr sz="2800">
                <a:solidFill>
                  <a:srgbClr val="1A2F4B"/>
                </a:solidFill>
                <a:latin typeface="Avenir Next LT Pro" panose="020B0504020202020204" pitchFamily="34" charset="0"/>
                <a:cs typeface="Arial"/>
              </a:defRPr>
            </a:lvl1pPr>
            <a:lvl2pPr>
              <a:defRPr sz="2400">
                <a:solidFill>
                  <a:srgbClr val="1A2F4B"/>
                </a:solidFill>
                <a:latin typeface="Avenir Next LT Pro" panose="020B0504020202020204" pitchFamily="34" charset="0"/>
                <a:cs typeface="Arial"/>
              </a:defRPr>
            </a:lvl2pPr>
            <a:lvl3pPr>
              <a:defRPr sz="2000">
                <a:solidFill>
                  <a:srgbClr val="1A2F4B"/>
                </a:solidFill>
                <a:latin typeface="Avenir Next LT Pro" panose="020B0504020202020204" pitchFamily="34" charset="0"/>
                <a:cs typeface="Arial"/>
              </a:defRPr>
            </a:lvl3pPr>
            <a:lvl4pPr>
              <a:defRPr sz="1600">
                <a:solidFill>
                  <a:srgbClr val="1A2F4B"/>
                </a:solidFill>
                <a:latin typeface="Avenir Next LT Pro" panose="020B0504020202020204" pitchFamily="34" charset="0"/>
                <a:cs typeface="Arial"/>
              </a:defRPr>
            </a:lvl4pPr>
            <a:lvl5pPr>
              <a:defRPr sz="1200">
                <a:solidFill>
                  <a:srgbClr val="1A2F4B"/>
                </a:solidFill>
                <a:latin typeface="Avenir Next LT Pro" panose="020B0504020202020204" pitchFamily="34" charset="0"/>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575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11253" y="8614"/>
            <a:ext cx="9113372" cy="5126271"/>
          </a:xfrm>
          <a:prstGeom prst="rect">
            <a:avLst/>
          </a:prstGeom>
        </p:spPr>
      </p:pic>
      <p:sp>
        <p:nvSpPr>
          <p:cNvPr id="2" name="Title 1"/>
          <p:cNvSpPr>
            <a:spLocks noGrp="1"/>
          </p:cNvSpPr>
          <p:nvPr>
            <p:ph type="ctrTitle" hasCustomPrompt="1"/>
          </p:nvPr>
        </p:nvSpPr>
        <p:spPr>
          <a:xfrm>
            <a:off x="5575610" y="3672469"/>
            <a:ext cx="2973659" cy="959004"/>
          </a:xfrm>
          <a:prstGeom prst="rect">
            <a:avLst/>
          </a:prstGeom>
        </p:spPr>
        <p:txBody>
          <a:bodyPr/>
          <a:lstStyle>
            <a:lvl1pPr algn="ctr">
              <a:defRPr sz="2600">
                <a:solidFill>
                  <a:srgbClr val="1A2F4B"/>
                </a:solidFill>
                <a:latin typeface="Tw Cen MT" panose="020B0602020104020603" pitchFamily="34" charset="0"/>
                <a:cs typeface="Arial"/>
              </a:defRPr>
            </a:lvl1pPr>
          </a:lstStyle>
          <a:p>
            <a:r>
              <a:rPr lang="en-US" dirty="0"/>
              <a:t>Title</a:t>
            </a:r>
          </a:p>
        </p:txBody>
      </p:sp>
    </p:spTree>
    <p:extLst>
      <p:ext uri="{BB962C8B-B14F-4D97-AF65-F5344CB8AC3E}">
        <p14:creationId xmlns:p14="http://schemas.microsoft.com/office/powerpoint/2010/main" val="239434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15314" y="17228"/>
            <a:ext cx="9113372" cy="5126272"/>
          </a:xfrm>
          <a:prstGeom prst="rect">
            <a:avLst/>
          </a:prstGeom>
        </p:spPr>
      </p:pic>
      <p:sp>
        <p:nvSpPr>
          <p:cNvPr id="3" name="Title 1"/>
          <p:cNvSpPr>
            <a:spLocks noGrp="1"/>
          </p:cNvSpPr>
          <p:nvPr>
            <p:ph type="title"/>
          </p:nvPr>
        </p:nvSpPr>
        <p:spPr>
          <a:xfrm>
            <a:off x="2423534" y="438611"/>
            <a:ext cx="6263266" cy="661639"/>
          </a:xfrm>
          <a:prstGeom prst="rect">
            <a:avLst/>
          </a:prstGeom>
        </p:spPr>
        <p:txBody>
          <a:bodyPr/>
          <a:lstStyle>
            <a:lvl1pPr algn="l">
              <a:defRPr sz="3300">
                <a:solidFill>
                  <a:srgbClr val="1A2F4B"/>
                </a:solidFill>
                <a:latin typeface="Avenir Next LT Pro" panose="020B0504020202020204" pitchFamily="34" charset="0"/>
                <a:cs typeface="Arial"/>
              </a:defRPr>
            </a:lvl1pPr>
          </a:lstStyle>
          <a:p>
            <a:r>
              <a:rPr lang="en-US" dirty="0"/>
              <a:t>Click to edit Master title style</a:t>
            </a:r>
          </a:p>
        </p:txBody>
      </p:sp>
      <p:sp>
        <p:nvSpPr>
          <p:cNvPr id="4" name="Content Placeholder 2"/>
          <p:cNvSpPr>
            <a:spLocks noGrp="1"/>
          </p:cNvSpPr>
          <p:nvPr>
            <p:ph idx="1"/>
          </p:nvPr>
        </p:nvSpPr>
        <p:spPr>
          <a:xfrm>
            <a:off x="2423533" y="1471961"/>
            <a:ext cx="6263266" cy="3092605"/>
          </a:xfrm>
          <a:prstGeom prst="rect">
            <a:avLst/>
          </a:prstGeom>
        </p:spPr>
        <p:txBody>
          <a:bodyPr/>
          <a:lstStyle>
            <a:lvl1pPr>
              <a:defRPr sz="2800">
                <a:solidFill>
                  <a:srgbClr val="1A2F4B"/>
                </a:solidFill>
                <a:latin typeface="Avenir Next LT Pro" panose="020B0504020202020204" pitchFamily="34" charset="0"/>
                <a:cs typeface="Arial"/>
              </a:defRPr>
            </a:lvl1pPr>
            <a:lvl2pPr>
              <a:defRPr sz="2400">
                <a:solidFill>
                  <a:srgbClr val="1A2F4B"/>
                </a:solidFill>
                <a:latin typeface="Avenir Next LT Pro" panose="020B0504020202020204" pitchFamily="34" charset="0"/>
                <a:cs typeface="Arial"/>
              </a:defRPr>
            </a:lvl2pPr>
            <a:lvl3pPr>
              <a:defRPr sz="2000">
                <a:solidFill>
                  <a:srgbClr val="1A2F4B"/>
                </a:solidFill>
                <a:latin typeface="Avenir Next LT Pro" panose="020B0504020202020204" pitchFamily="34" charset="0"/>
                <a:cs typeface="Arial"/>
              </a:defRPr>
            </a:lvl3pPr>
            <a:lvl4pPr>
              <a:defRPr sz="1600">
                <a:solidFill>
                  <a:srgbClr val="1A2F4B"/>
                </a:solidFill>
                <a:latin typeface="Avenir Next LT Pro" panose="020B0504020202020204" pitchFamily="34" charset="0"/>
                <a:cs typeface="Arial"/>
              </a:defRPr>
            </a:lvl4pPr>
            <a:lvl5pPr>
              <a:defRPr sz="1200">
                <a:solidFill>
                  <a:srgbClr val="1A2F4B"/>
                </a:solidFill>
                <a:latin typeface="Avenir Next LT Pro" panose="020B0504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091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9C0B35-2065-4EE6-05D6-8C2ADD197DB6}"/>
              </a:ext>
            </a:extLst>
          </p:cNvPr>
          <p:cNvPicPr>
            <a:picLocks noChangeAspect="1"/>
          </p:cNvPicPr>
          <p:nvPr userDrawn="1"/>
        </p:nvPicPr>
        <p:blipFill>
          <a:blip r:embed="rId2"/>
          <a:srcRect/>
          <a:stretch/>
        </p:blipFill>
        <p:spPr>
          <a:xfrm>
            <a:off x="11262" y="6335"/>
            <a:ext cx="9121475" cy="5130830"/>
          </a:xfrm>
          <a:prstGeom prst="rect">
            <a:avLst/>
          </a:prstGeom>
        </p:spPr>
      </p:pic>
      <p:sp>
        <p:nvSpPr>
          <p:cNvPr id="2" name="Title 1">
            <a:extLst>
              <a:ext uri="{FF2B5EF4-FFF2-40B4-BE49-F238E27FC236}">
                <a16:creationId xmlns:a16="http://schemas.microsoft.com/office/drawing/2014/main" id="{6140EEA1-9126-6A1C-EFD2-CF95ED94CD5F}"/>
              </a:ext>
            </a:extLst>
          </p:cNvPr>
          <p:cNvSpPr>
            <a:spLocks noGrp="1"/>
          </p:cNvSpPr>
          <p:nvPr>
            <p:ph type="title"/>
          </p:nvPr>
        </p:nvSpPr>
        <p:spPr>
          <a:xfrm>
            <a:off x="869794" y="681764"/>
            <a:ext cx="7817005" cy="825387"/>
          </a:xfrm>
          <a:prstGeom prst="rect">
            <a:avLst/>
          </a:prstGeom>
        </p:spPr>
        <p:txBody>
          <a:bodyPr/>
          <a:lstStyle>
            <a:lvl1pPr algn="l">
              <a:defRPr sz="3600">
                <a:solidFill>
                  <a:srgbClr val="1A2F4B"/>
                </a:solidFill>
                <a:latin typeface="Avenir Next LT Pro" panose="020B0504020202020204" pitchFamily="34" charset="0"/>
                <a:cs typeface="Arial"/>
              </a:defRPr>
            </a:lvl1pPr>
          </a:lstStyle>
          <a:p>
            <a:r>
              <a:rPr lang="en-US" dirty="0"/>
              <a:t>Click to edit Master title style</a:t>
            </a:r>
          </a:p>
        </p:txBody>
      </p:sp>
      <p:sp>
        <p:nvSpPr>
          <p:cNvPr id="3" name="Content Placeholder 2">
            <a:extLst>
              <a:ext uri="{FF2B5EF4-FFF2-40B4-BE49-F238E27FC236}">
                <a16:creationId xmlns:a16="http://schemas.microsoft.com/office/drawing/2014/main" id="{E7FDBC1C-0F5B-7887-39A4-C63980F08BE7}"/>
              </a:ext>
            </a:extLst>
          </p:cNvPr>
          <p:cNvSpPr>
            <a:spLocks noGrp="1"/>
          </p:cNvSpPr>
          <p:nvPr>
            <p:ph idx="1"/>
          </p:nvPr>
        </p:nvSpPr>
        <p:spPr>
          <a:xfrm>
            <a:off x="869794" y="1675936"/>
            <a:ext cx="7817005" cy="2888630"/>
          </a:xfrm>
          <a:prstGeom prst="rect">
            <a:avLst/>
          </a:prstGeom>
        </p:spPr>
        <p:txBody>
          <a:bodyPr/>
          <a:lstStyle>
            <a:lvl1pPr>
              <a:defRPr sz="2800">
                <a:solidFill>
                  <a:srgbClr val="1A2F4B"/>
                </a:solidFill>
                <a:latin typeface="Avenir Next LT Pro" panose="020B0504020202020204" pitchFamily="34" charset="0"/>
                <a:cs typeface="Arial"/>
              </a:defRPr>
            </a:lvl1pPr>
            <a:lvl2pPr>
              <a:defRPr sz="2400">
                <a:solidFill>
                  <a:srgbClr val="1A2F4B"/>
                </a:solidFill>
                <a:latin typeface="Avenir Next LT Pro" panose="020B0504020202020204" pitchFamily="34" charset="0"/>
                <a:cs typeface="Arial"/>
              </a:defRPr>
            </a:lvl2pPr>
            <a:lvl3pPr>
              <a:defRPr sz="2000">
                <a:solidFill>
                  <a:srgbClr val="1A2F4B"/>
                </a:solidFill>
                <a:latin typeface="Avenir Next LT Pro" panose="020B0504020202020204" pitchFamily="34" charset="0"/>
                <a:cs typeface="Arial"/>
              </a:defRPr>
            </a:lvl3pPr>
            <a:lvl4pPr>
              <a:defRPr sz="1600">
                <a:solidFill>
                  <a:srgbClr val="1A2F4B"/>
                </a:solidFill>
                <a:latin typeface="Avenir Next LT Pro" panose="020B0504020202020204" pitchFamily="34" charset="0"/>
                <a:cs typeface="Arial"/>
              </a:defRPr>
            </a:lvl4pPr>
            <a:lvl5pPr>
              <a:defRPr sz="1200">
                <a:solidFill>
                  <a:srgbClr val="1A2F4B"/>
                </a:solidFill>
                <a:latin typeface="Avenir Next LT Pro" panose="020B0504020202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35755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360670"/>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8" r:id="rId3"/>
    <p:sldLayoutId id="214748365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accreditation@apwa.or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venir Next LT Pro" panose="020B0504020202020204" pitchFamily="34" charset="0"/>
              </a:rPr>
              <a:t>Agency Accreditation with APWA</a:t>
            </a:r>
          </a:p>
        </p:txBody>
      </p:sp>
    </p:spTree>
    <p:extLst>
      <p:ext uri="{BB962C8B-B14F-4D97-AF65-F5344CB8AC3E}">
        <p14:creationId xmlns:p14="http://schemas.microsoft.com/office/powerpoint/2010/main" val="1405162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logos with buildings and a city&#10;&#10;Description automatically generated">
            <a:extLst>
              <a:ext uri="{FF2B5EF4-FFF2-40B4-BE49-F238E27FC236}">
                <a16:creationId xmlns:a16="http://schemas.microsoft.com/office/drawing/2014/main" id="{1748A73D-76F2-C95D-6DF7-252E7A716DF1}"/>
              </a:ext>
            </a:extLst>
          </p:cNvPr>
          <p:cNvPicPr>
            <a:picLocks noChangeAspect="1"/>
          </p:cNvPicPr>
          <p:nvPr/>
        </p:nvPicPr>
        <p:blipFill>
          <a:blip r:embed="rId3"/>
          <a:stretch>
            <a:fillRect/>
          </a:stretch>
        </p:blipFill>
        <p:spPr>
          <a:xfrm>
            <a:off x="1855830" y="2047455"/>
            <a:ext cx="5432340" cy="2898153"/>
          </a:xfrm>
          <a:prstGeom prst="rect">
            <a:avLst/>
          </a:prstGeom>
        </p:spPr>
      </p:pic>
      <p:pic>
        <p:nvPicPr>
          <p:cNvPr id="9" name="Picture 8" descr="A logo with a triangle in the middle&#10;&#10;Description automatically generated">
            <a:extLst>
              <a:ext uri="{FF2B5EF4-FFF2-40B4-BE49-F238E27FC236}">
                <a16:creationId xmlns:a16="http://schemas.microsoft.com/office/drawing/2014/main" id="{7C23A56F-DBA6-EEE6-02EC-EECD44D69E5B}"/>
              </a:ext>
            </a:extLst>
          </p:cNvPr>
          <p:cNvPicPr>
            <a:picLocks noChangeAspect="1"/>
          </p:cNvPicPr>
          <p:nvPr/>
        </p:nvPicPr>
        <p:blipFill>
          <a:blip r:embed="rId4"/>
          <a:stretch>
            <a:fillRect/>
          </a:stretch>
        </p:blipFill>
        <p:spPr>
          <a:xfrm>
            <a:off x="3721806" y="259307"/>
            <a:ext cx="1700387" cy="1724828"/>
          </a:xfrm>
          <a:prstGeom prst="rect">
            <a:avLst/>
          </a:prstGeom>
        </p:spPr>
      </p:pic>
    </p:spTree>
    <p:extLst>
      <p:ext uri="{BB962C8B-B14F-4D97-AF65-F5344CB8AC3E}">
        <p14:creationId xmlns:p14="http://schemas.microsoft.com/office/powerpoint/2010/main" val="3014422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332A-DBE4-E336-CD6C-76B0A0540E13}"/>
              </a:ext>
            </a:extLst>
          </p:cNvPr>
          <p:cNvSpPr>
            <a:spLocks noGrp="1"/>
          </p:cNvSpPr>
          <p:nvPr>
            <p:ph type="title"/>
          </p:nvPr>
        </p:nvSpPr>
        <p:spPr>
          <a:xfrm>
            <a:off x="2190070" y="399701"/>
            <a:ext cx="6263266" cy="661639"/>
          </a:xfrm>
        </p:spPr>
        <p:txBody>
          <a:bodyPr/>
          <a:lstStyle/>
          <a:p>
            <a:r>
              <a:rPr lang="en-US" sz="2800" dirty="0"/>
              <a:t>How Can We Help Your Agency?</a:t>
            </a:r>
          </a:p>
        </p:txBody>
      </p:sp>
      <p:sp>
        <p:nvSpPr>
          <p:cNvPr id="3" name="Content Placeholder 2">
            <a:extLst>
              <a:ext uri="{FF2B5EF4-FFF2-40B4-BE49-F238E27FC236}">
                <a16:creationId xmlns:a16="http://schemas.microsoft.com/office/drawing/2014/main" id="{C0CC2635-0FF4-CFE0-0662-8ACD1DE30E69}"/>
              </a:ext>
            </a:extLst>
          </p:cNvPr>
          <p:cNvSpPr>
            <a:spLocks noGrp="1"/>
          </p:cNvSpPr>
          <p:nvPr>
            <p:ph idx="1"/>
          </p:nvPr>
        </p:nvSpPr>
        <p:spPr>
          <a:xfrm>
            <a:off x="2423534" y="1205830"/>
            <a:ext cx="6263266" cy="3092605"/>
          </a:xfrm>
        </p:spPr>
        <p:txBody>
          <a:bodyPr/>
          <a:lstStyle/>
          <a:p>
            <a:r>
              <a:rPr lang="en-US" sz="1800" dirty="0"/>
              <a:t>What challenges is your agency currently facing?</a:t>
            </a:r>
          </a:p>
          <a:p>
            <a:r>
              <a:rPr lang="en-US" sz="1800" dirty="0"/>
              <a:t>Where could you use support or additional resources?</a:t>
            </a:r>
          </a:p>
          <a:p>
            <a:r>
              <a:rPr lang="en-US" sz="1800" dirty="0"/>
              <a:t>Are there processes or practices you’d like to improve?</a:t>
            </a:r>
          </a:p>
          <a:p>
            <a:r>
              <a:rPr lang="en-US" sz="1800" dirty="0"/>
              <a:t>What training or tools would benefit your staff?</a:t>
            </a:r>
          </a:p>
          <a:p>
            <a:r>
              <a:rPr lang="en-US" sz="1800" dirty="0"/>
              <a:t>Are there areas where the chapter could make a difference?</a:t>
            </a:r>
          </a:p>
          <a:p>
            <a:r>
              <a:rPr lang="en-US" sz="1800" dirty="0"/>
              <a:t>How can we best support </a:t>
            </a:r>
            <a:r>
              <a:rPr lang="en-US" sz="1800" u="sng" dirty="0"/>
              <a:t>your</a:t>
            </a:r>
            <a:r>
              <a:rPr lang="en-US" sz="1800" dirty="0"/>
              <a:t> agency’s unique needs?</a:t>
            </a:r>
          </a:p>
        </p:txBody>
      </p:sp>
    </p:spTree>
    <p:extLst>
      <p:ext uri="{BB962C8B-B14F-4D97-AF65-F5344CB8AC3E}">
        <p14:creationId xmlns:p14="http://schemas.microsoft.com/office/powerpoint/2010/main" val="3740257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Merge 31">
            <a:extLst>
              <a:ext uri="{FF2B5EF4-FFF2-40B4-BE49-F238E27FC236}">
                <a16:creationId xmlns:a16="http://schemas.microsoft.com/office/drawing/2014/main" id="{B01BCAFC-EEAA-A425-98AD-2471014A55A6}"/>
              </a:ext>
            </a:extLst>
          </p:cNvPr>
          <p:cNvSpPr/>
          <p:nvPr/>
        </p:nvSpPr>
        <p:spPr>
          <a:xfrm rot="3556824">
            <a:off x="1981074" y="1928034"/>
            <a:ext cx="1924050" cy="1608945"/>
          </a:xfrm>
          <a:prstGeom prst="flowChartMerge">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lowchart: Merge 30">
            <a:extLst>
              <a:ext uri="{FF2B5EF4-FFF2-40B4-BE49-F238E27FC236}">
                <a16:creationId xmlns:a16="http://schemas.microsoft.com/office/drawing/2014/main" id="{800C0E97-1EEA-4F44-01BF-419708A40ED7}"/>
              </a:ext>
            </a:extLst>
          </p:cNvPr>
          <p:cNvSpPr/>
          <p:nvPr/>
        </p:nvSpPr>
        <p:spPr>
          <a:xfrm>
            <a:off x="4951882" y="1771996"/>
            <a:ext cx="1924050" cy="1608945"/>
          </a:xfrm>
          <a:prstGeom prst="flowChartMerge">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lowchart: Merge 32">
            <a:extLst>
              <a:ext uri="{FF2B5EF4-FFF2-40B4-BE49-F238E27FC236}">
                <a16:creationId xmlns:a16="http://schemas.microsoft.com/office/drawing/2014/main" id="{9200442E-9787-078C-D00E-C143F563A54F}"/>
              </a:ext>
            </a:extLst>
          </p:cNvPr>
          <p:cNvSpPr/>
          <p:nvPr/>
        </p:nvSpPr>
        <p:spPr>
          <a:xfrm>
            <a:off x="4001547" y="3371207"/>
            <a:ext cx="1924050" cy="1608945"/>
          </a:xfrm>
          <a:prstGeom prst="flowChartMerge">
            <a:avLst/>
          </a:pr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Merge 20">
            <a:extLst>
              <a:ext uri="{FF2B5EF4-FFF2-40B4-BE49-F238E27FC236}">
                <a16:creationId xmlns:a16="http://schemas.microsoft.com/office/drawing/2014/main" id="{00B61693-A339-3238-71FC-7F75AEE3AE06}"/>
              </a:ext>
            </a:extLst>
          </p:cNvPr>
          <p:cNvSpPr/>
          <p:nvPr/>
        </p:nvSpPr>
        <p:spPr>
          <a:xfrm>
            <a:off x="2423534" y="1431069"/>
            <a:ext cx="3298362" cy="2876962"/>
          </a:xfrm>
          <a:prstGeom prst="flowChartMerge">
            <a:avLst/>
          </a:prstGeom>
          <a: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t="-27000" b="-27000"/>
            </a:stretch>
          </a:blipFill>
          <a:ln w="9525">
            <a:solidFill>
              <a:srgbClr val="00206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Flowchart: Merge 26">
            <a:extLst>
              <a:ext uri="{FF2B5EF4-FFF2-40B4-BE49-F238E27FC236}">
                <a16:creationId xmlns:a16="http://schemas.microsoft.com/office/drawing/2014/main" id="{15226605-ACF6-90FA-A072-F50A444ECE9C}"/>
              </a:ext>
            </a:extLst>
          </p:cNvPr>
          <p:cNvSpPr/>
          <p:nvPr/>
        </p:nvSpPr>
        <p:spPr>
          <a:xfrm>
            <a:off x="5755583" y="769430"/>
            <a:ext cx="3298362" cy="2876962"/>
          </a:xfrm>
          <a:prstGeom prst="flowChartMerge">
            <a:avLst/>
          </a:prstGeom>
          <a:blipFill dpi="0"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l="-9604" r="-9604"/>
            </a:stretch>
          </a:blipFill>
          <a:ln w="9525">
            <a:solidFill>
              <a:srgbClr val="002060"/>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Isosceles Triangle 29">
            <a:extLst>
              <a:ext uri="{FF2B5EF4-FFF2-40B4-BE49-F238E27FC236}">
                <a16:creationId xmlns:a16="http://schemas.microsoft.com/office/drawing/2014/main" id="{8486516C-EA62-CE75-6E16-DC9796740DC5}"/>
              </a:ext>
            </a:extLst>
          </p:cNvPr>
          <p:cNvSpPr/>
          <p:nvPr/>
        </p:nvSpPr>
        <p:spPr>
          <a:xfrm>
            <a:off x="4697918" y="1930351"/>
            <a:ext cx="2455358" cy="2219325"/>
          </a:xfrm>
          <a:prstGeom prst="triangle">
            <a:avLst>
              <a:gd name="adj" fmla="val 48060"/>
            </a:avLst>
          </a:prstGeom>
          <a:blipFill dpi="0" rotWithShape="1">
            <a:blip r:embed="rId7">
              <a:extLst>
                <a:ext uri="{28A0092B-C50C-407E-A947-70E740481C1C}">
                  <a14:useLocalDpi xmlns:a14="http://schemas.microsoft.com/office/drawing/2010/main" val="0"/>
                </a:ext>
              </a:extLst>
            </a:blip>
            <a:srcRect/>
            <a:stretch>
              <a:fillRect l="-7723" r="-7723"/>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23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62105-BB4D-E1F8-2D91-D4D43D7224A0}"/>
              </a:ext>
            </a:extLst>
          </p:cNvPr>
          <p:cNvSpPr>
            <a:spLocks noGrp="1"/>
          </p:cNvSpPr>
          <p:nvPr>
            <p:ph idx="1"/>
          </p:nvPr>
        </p:nvSpPr>
        <p:spPr>
          <a:xfrm>
            <a:off x="4000154" y="590550"/>
            <a:ext cx="4972742" cy="2973427"/>
          </a:xfrm>
        </p:spPr>
        <p:txBody>
          <a:bodyPr/>
          <a:lstStyle/>
          <a:p>
            <a:pPr marL="0" indent="0">
              <a:spcBef>
                <a:spcPts val="0"/>
              </a:spcBef>
              <a:buNone/>
            </a:pPr>
            <a:r>
              <a:rPr lang="en-US" sz="1400" dirty="0"/>
              <a:t>“APWA accreditation punctuates my agency’s delivery of services to the very best in public works practices. An APWA accredited agency reflects its staff as public works professionals working under a sound, efficient business model.  </a:t>
            </a:r>
          </a:p>
          <a:p>
            <a:pPr marL="0" indent="0">
              <a:spcBef>
                <a:spcPts val="0"/>
              </a:spcBef>
              <a:buNone/>
            </a:pPr>
            <a:r>
              <a:rPr lang="en-US" sz="1400" dirty="0"/>
              <a:t>On a macro-level, APWA accreditation provides ongoing peer-to-peer exchange that affords agencies continuous opportunity to learn and improve.  </a:t>
            </a:r>
          </a:p>
          <a:p>
            <a:pPr marL="0" indent="0">
              <a:spcBef>
                <a:spcPts val="0"/>
              </a:spcBef>
              <a:buNone/>
            </a:pPr>
            <a:r>
              <a:rPr lang="en-US" sz="1400" dirty="0"/>
              <a:t>Accredited agencies represent a community of subject matter experts in the management practices they deliver, and as a whole, we see ourselves as ambassadors for the public works profession.”</a:t>
            </a:r>
          </a:p>
          <a:p>
            <a:pPr>
              <a:spcBef>
                <a:spcPts val="0"/>
              </a:spcBef>
            </a:pPr>
            <a:endParaRPr lang="en-US" sz="1400" dirty="0"/>
          </a:p>
          <a:p>
            <a:pPr marL="0" indent="0">
              <a:spcBef>
                <a:spcPts val="0"/>
              </a:spcBef>
              <a:buNone/>
            </a:pPr>
            <a:r>
              <a:rPr lang="en-US" sz="1400" dirty="0"/>
              <a:t>Steven P. Latoski, P.E., PTOE</a:t>
            </a:r>
          </a:p>
          <a:p>
            <a:pPr marL="0" indent="0">
              <a:spcBef>
                <a:spcPts val="0"/>
              </a:spcBef>
              <a:buNone/>
            </a:pPr>
            <a:r>
              <a:rPr lang="en-US" sz="1400" dirty="0"/>
              <a:t>Director of Public Works</a:t>
            </a:r>
          </a:p>
          <a:p>
            <a:pPr marL="0" indent="0">
              <a:spcBef>
                <a:spcPts val="0"/>
              </a:spcBef>
              <a:buNone/>
            </a:pPr>
            <a:r>
              <a:rPr lang="en-US" sz="1400" dirty="0"/>
              <a:t>Mohave County, Arizona Public Works Department</a:t>
            </a:r>
          </a:p>
          <a:p>
            <a:endParaRPr lang="en-US" dirty="0"/>
          </a:p>
        </p:txBody>
      </p:sp>
      <p:pic>
        <p:nvPicPr>
          <p:cNvPr id="4" name="Picture 3" descr="A group of people standing in front of a sign&#10;&#10;AI-generated content may be incorrect.">
            <a:extLst>
              <a:ext uri="{FF2B5EF4-FFF2-40B4-BE49-F238E27FC236}">
                <a16:creationId xmlns:a16="http://schemas.microsoft.com/office/drawing/2014/main" id="{61251354-72A6-F1F3-9F7A-B562F5BDD4E3}"/>
              </a:ext>
            </a:extLst>
          </p:cNvPr>
          <p:cNvPicPr>
            <a:picLocks noChangeAspect="1"/>
          </p:cNvPicPr>
          <p:nvPr/>
        </p:nvPicPr>
        <p:blipFill>
          <a:blip r:embed="rId3"/>
          <a:stretch>
            <a:fillRect/>
          </a:stretch>
        </p:blipFill>
        <p:spPr>
          <a:xfrm>
            <a:off x="491833" y="590550"/>
            <a:ext cx="3432467" cy="2571750"/>
          </a:xfrm>
          <a:prstGeom prst="rect">
            <a:avLst/>
          </a:prstGeom>
        </p:spPr>
      </p:pic>
    </p:spTree>
    <p:extLst>
      <p:ext uri="{BB962C8B-B14F-4D97-AF65-F5344CB8AC3E}">
        <p14:creationId xmlns:p14="http://schemas.microsoft.com/office/powerpoint/2010/main" val="4200239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E2859-EABD-B94A-B427-80D7EA4804E0}"/>
              </a:ext>
            </a:extLst>
          </p:cNvPr>
          <p:cNvSpPr>
            <a:spLocks noGrp="1"/>
          </p:cNvSpPr>
          <p:nvPr>
            <p:ph type="title"/>
          </p:nvPr>
        </p:nvSpPr>
        <p:spPr>
          <a:xfrm>
            <a:off x="3016416" y="2392776"/>
            <a:ext cx="2895639" cy="2410500"/>
          </a:xfrm>
        </p:spPr>
        <p:txBody>
          <a:bodyPr/>
          <a:lstStyle/>
          <a:p>
            <a:r>
              <a:rPr lang="en-US" sz="2000"/>
              <a:t>To connect to the Accreditation website (to see who is already accredited outside of your chapter, access resources, and more) </a:t>
            </a:r>
            <a:br>
              <a:rPr lang="en-US" sz="2000"/>
            </a:br>
            <a:r>
              <a:rPr lang="en-US" sz="2000"/>
              <a:t>scan this code.</a:t>
            </a:r>
            <a:br>
              <a:rPr lang="en-US"/>
            </a:br>
            <a:endParaRPr lang="en-US"/>
          </a:p>
        </p:txBody>
      </p:sp>
      <p:pic>
        <p:nvPicPr>
          <p:cNvPr id="7" name="Content Placeholder 6" descr="A qr code with a logo&#10;&#10;AI-generated content may be incorrect.">
            <a:extLst>
              <a:ext uri="{FF2B5EF4-FFF2-40B4-BE49-F238E27FC236}">
                <a16:creationId xmlns:a16="http://schemas.microsoft.com/office/drawing/2014/main" id="{5311013A-82FF-03E9-096D-9288CCE39CCE}"/>
              </a:ext>
            </a:extLst>
          </p:cNvPr>
          <p:cNvPicPr>
            <a:picLocks noGrp="1" noChangeAspect="1"/>
          </p:cNvPicPr>
          <p:nvPr>
            <p:ph idx="1"/>
          </p:nvPr>
        </p:nvPicPr>
        <p:blipFill>
          <a:blip r:embed="rId3"/>
          <a:stretch>
            <a:fillRect/>
          </a:stretch>
        </p:blipFill>
        <p:spPr>
          <a:xfrm>
            <a:off x="0" y="2154194"/>
            <a:ext cx="2895639" cy="2887663"/>
          </a:xfrm>
        </p:spPr>
      </p:pic>
    </p:spTree>
    <p:extLst>
      <p:ext uri="{BB962C8B-B14F-4D97-AF65-F5344CB8AC3E}">
        <p14:creationId xmlns:p14="http://schemas.microsoft.com/office/powerpoint/2010/main" val="2523165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ABE9A5-6F37-9269-E159-2FA94C21FEE4}"/>
              </a:ext>
            </a:extLst>
          </p:cNvPr>
          <p:cNvSpPr txBox="1"/>
          <p:nvPr/>
        </p:nvSpPr>
        <p:spPr>
          <a:xfrm>
            <a:off x="459780" y="2344535"/>
            <a:ext cx="3634548" cy="1815882"/>
          </a:xfrm>
          <a:prstGeom prst="rect">
            <a:avLst/>
          </a:prstGeom>
          <a:noFill/>
        </p:spPr>
        <p:txBody>
          <a:bodyPr wrap="square" rtlCol="0">
            <a:spAutoFit/>
          </a:bodyPr>
          <a:lstStyle/>
          <a:p>
            <a:pPr algn="r"/>
            <a:r>
              <a:rPr lang="en-US" sz="1400" dirty="0">
                <a:solidFill>
                  <a:srgbClr val="1A2F4B"/>
                </a:solidFill>
                <a:latin typeface="Avenir Next LT Pro" panose="020B0504020202020204" pitchFamily="34" charset="0"/>
              </a:rPr>
              <a:t>Presenter Name</a:t>
            </a:r>
          </a:p>
          <a:p>
            <a:pPr algn="r"/>
            <a:r>
              <a:rPr lang="en-US" sz="1400" dirty="0">
                <a:solidFill>
                  <a:srgbClr val="1A2F4B"/>
                </a:solidFill>
                <a:latin typeface="Avenir Next LT Pro" panose="020B0504020202020204" pitchFamily="34" charset="0"/>
              </a:rPr>
              <a:t>Title</a:t>
            </a:r>
          </a:p>
          <a:p>
            <a:pPr algn="r"/>
            <a:r>
              <a:rPr lang="en-US" sz="1400" dirty="0">
                <a:solidFill>
                  <a:srgbClr val="1A2F4B"/>
                </a:solidFill>
                <a:latin typeface="Avenir Next LT Pro" panose="020B0504020202020204" pitchFamily="34" charset="0"/>
              </a:rPr>
              <a:t>Organization Name</a:t>
            </a:r>
          </a:p>
          <a:p>
            <a:pPr algn="r"/>
            <a:r>
              <a:rPr lang="en-US" sz="1400" dirty="0">
                <a:solidFill>
                  <a:srgbClr val="1A2F4B"/>
                </a:solidFill>
                <a:latin typeface="Avenir Next LT Pro" panose="020B0504020202020204" pitchFamily="34" charset="0"/>
              </a:rPr>
              <a:t>email@address.gov</a:t>
            </a:r>
          </a:p>
          <a:p>
            <a:pPr algn="r"/>
            <a:r>
              <a:rPr lang="en-US" sz="1400" dirty="0">
                <a:solidFill>
                  <a:srgbClr val="1A2F4B"/>
                </a:solidFill>
                <a:latin typeface="Avenir Next LT Pro" panose="020B0504020202020204" pitchFamily="34" charset="0"/>
              </a:rPr>
              <a:t>Phone</a:t>
            </a:r>
          </a:p>
          <a:p>
            <a:pPr algn="r"/>
            <a:endParaRPr lang="en-US" sz="1400" dirty="0">
              <a:solidFill>
                <a:srgbClr val="1A2F4B"/>
              </a:solidFill>
              <a:latin typeface="Avenir Next LT Pro" panose="020B0504020202020204" pitchFamily="34" charset="0"/>
            </a:endParaRPr>
          </a:p>
          <a:p>
            <a:pPr algn="r"/>
            <a:r>
              <a:rPr lang="en-US" sz="1400" dirty="0">
                <a:solidFill>
                  <a:srgbClr val="1A2F4B"/>
                </a:solidFill>
                <a:latin typeface="Avenir Next LT Pro" panose="020B0504020202020204" pitchFamily="34" charset="0"/>
              </a:rPr>
              <a:t>APWA Accreditation Team</a:t>
            </a:r>
          </a:p>
          <a:p>
            <a:pPr algn="r"/>
            <a:r>
              <a:rPr lang="en-US" sz="1400" dirty="0">
                <a:solidFill>
                  <a:srgbClr val="1A2F4B"/>
                </a:solidFill>
                <a:latin typeface="Avenir Next LT Pro" panose="020B0504020202020204" pitchFamily="34" charset="0"/>
              </a:rPr>
              <a:t>accreditation@apwa.org</a:t>
            </a:r>
          </a:p>
        </p:txBody>
      </p:sp>
      <p:pic>
        <p:nvPicPr>
          <p:cNvPr id="9" name="Picture 8" descr="A group of people posing for a photo&#10;&#10;Description automatically generated">
            <a:extLst>
              <a:ext uri="{FF2B5EF4-FFF2-40B4-BE49-F238E27FC236}">
                <a16:creationId xmlns:a16="http://schemas.microsoft.com/office/drawing/2014/main" id="{1F0450D0-6039-244B-E7E8-7B47B5F439C8}"/>
              </a:ext>
            </a:extLst>
          </p:cNvPr>
          <p:cNvPicPr>
            <a:picLocks noChangeAspect="1"/>
          </p:cNvPicPr>
          <p:nvPr/>
        </p:nvPicPr>
        <p:blipFill>
          <a:blip r:embed="rId3"/>
          <a:stretch>
            <a:fillRect/>
          </a:stretch>
        </p:blipFill>
        <p:spPr>
          <a:xfrm>
            <a:off x="4148919" y="1012209"/>
            <a:ext cx="4678623" cy="3119082"/>
          </a:xfrm>
          <a:prstGeom prst="rect">
            <a:avLst/>
          </a:prstGeom>
        </p:spPr>
      </p:pic>
    </p:spTree>
    <p:extLst>
      <p:ext uri="{BB962C8B-B14F-4D97-AF65-F5344CB8AC3E}">
        <p14:creationId xmlns:p14="http://schemas.microsoft.com/office/powerpoint/2010/main" val="4019569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8F77-9792-E39D-39D2-4FB2EA8D4E2D}"/>
              </a:ext>
            </a:extLst>
          </p:cNvPr>
          <p:cNvSpPr>
            <a:spLocks noGrp="1"/>
          </p:cNvSpPr>
          <p:nvPr>
            <p:ph type="title"/>
          </p:nvPr>
        </p:nvSpPr>
        <p:spPr>
          <a:xfrm>
            <a:off x="663497" y="1145788"/>
            <a:ext cx="7817005" cy="825387"/>
          </a:xfrm>
        </p:spPr>
        <p:txBody>
          <a:bodyPr/>
          <a:lstStyle/>
          <a:p>
            <a:pPr algn="ctr"/>
            <a:r>
              <a:rPr lang="en-US" sz="2800" dirty="0"/>
              <a:t>Accredited Agencies in [ ] Chapter</a:t>
            </a:r>
          </a:p>
        </p:txBody>
      </p:sp>
      <p:sp>
        <p:nvSpPr>
          <p:cNvPr id="3" name="Content Placeholder 2">
            <a:extLst>
              <a:ext uri="{FF2B5EF4-FFF2-40B4-BE49-F238E27FC236}">
                <a16:creationId xmlns:a16="http://schemas.microsoft.com/office/drawing/2014/main" id="{F662A31F-A89F-968B-37EE-BB4680A28871}"/>
              </a:ext>
            </a:extLst>
          </p:cNvPr>
          <p:cNvSpPr>
            <a:spLocks noGrp="1"/>
          </p:cNvSpPr>
          <p:nvPr>
            <p:ph idx="1"/>
          </p:nvPr>
        </p:nvSpPr>
        <p:spPr>
          <a:xfrm>
            <a:off x="1895206" y="1971175"/>
            <a:ext cx="5353585" cy="2888630"/>
          </a:xfrm>
        </p:spPr>
        <p:txBody>
          <a:bodyPr/>
          <a:lstStyle/>
          <a:p>
            <a:pPr marL="0" indent="0" algn="ctr">
              <a:buNone/>
            </a:pPr>
            <a:r>
              <a:rPr lang="en-US" sz="2000" dirty="0"/>
              <a:t>Contact us at </a:t>
            </a:r>
            <a:r>
              <a:rPr lang="en-US" sz="2000" dirty="0">
                <a:hlinkClick r:id="rId3">
                  <a:extLst>
                    <a:ext uri="{A12FA001-AC4F-418D-AE19-62706E023703}">
                      <ahyp:hlinkClr xmlns:ahyp="http://schemas.microsoft.com/office/drawing/2018/hyperlinkcolor" val="tx"/>
                    </a:ext>
                  </a:extLst>
                </a:hlinkClick>
              </a:rPr>
              <a:t>accreditation@apwa.org</a:t>
            </a:r>
            <a:r>
              <a:rPr lang="en-US" sz="2000" dirty="0"/>
              <a:t> for a current list of accredited agencies in your chapter and agencies that have applied to become accredited.</a:t>
            </a:r>
          </a:p>
        </p:txBody>
      </p:sp>
    </p:spTree>
    <p:extLst>
      <p:ext uri="{BB962C8B-B14F-4D97-AF65-F5344CB8AC3E}">
        <p14:creationId xmlns:p14="http://schemas.microsoft.com/office/powerpoint/2010/main" val="54745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holding certificates&#10;&#10;AI-generated content may be incorrect.">
            <a:extLst>
              <a:ext uri="{FF2B5EF4-FFF2-40B4-BE49-F238E27FC236}">
                <a16:creationId xmlns:a16="http://schemas.microsoft.com/office/drawing/2014/main" id="{7ECD529F-0909-EFC7-18FF-FF50C09DE491}"/>
              </a:ext>
            </a:extLst>
          </p:cNvPr>
          <p:cNvPicPr>
            <a:picLocks noGrp="1" noChangeAspect="1"/>
          </p:cNvPicPr>
          <p:nvPr>
            <p:ph idx="1"/>
          </p:nvPr>
        </p:nvPicPr>
        <p:blipFill>
          <a:blip r:embed="rId3"/>
          <a:stretch>
            <a:fillRect/>
          </a:stretch>
        </p:blipFill>
        <p:spPr>
          <a:xfrm>
            <a:off x="357079" y="554476"/>
            <a:ext cx="8429841" cy="3547739"/>
          </a:xfrm>
        </p:spPr>
      </p:pic>
    </p:spTree>
    <p:extLst>
      <p:ext uri="{BB962C8B-B14F-4D97-AF65-F5344CB8AC3E}">
        <p14:creationId xmlns:p14="http://schemas.microsoft.com/office/powerpoint/2010/main" val="331988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825EF-EEDC-9335-6377-BCAA8B13C7FA}"/>
              </a:ext>
            </a:extLst>
          </p:cNvPr>
          <p:cNvSpPr>
            <a:spLocks noGrp="1"/>
          </p:cNvSpPr>
          <p:nvPr>
            <p:ph type="title"/>
          </p:nvPr>
        </p:nvSpPr>
        <p:spPr>
          <a:xfrm>
            <a:off x="1593126" y="1201003"/>
            <a:ext cx="7250624" cy="718841"/>
          </a:xfrm>
        </p:spPr>
        <p:txBody>
          <a:bodyPr/>
          <a:lstStyle/>
          <a:p>
            <a:r>
              <a:rPr lang="en-US" sz="2800" dirty="0"/>
              <a:t>Education and Credentialing Department</a:t>
            </a:r>
          </a:p>
        </p:txBody>
      </p:sp>
      <p:sp>
        <p:nvSpPr>
          <p:cNvPr id="3" name="Content Placeholder 2">
            <a:extLst>
              <a:ext uri="{FF2B5EF4-FFF2-40B4-BE49-F238E27FC236}">
                <a16:creationId xmlns:a16="http://schemas.microsoft.com/office/drawing/2014/main" id="{5B556AB9-D2F4-2970-FBD7-9385C4A28AA7}"/>
              </a:ext>
            </a:extLst>
          </p:cNvPr>
          <p:cNvSpPr>
            <a:spLocks noGrp="1"/>
          </p:cNvSpPr>
          <p:nvPr>
            <p:ph idx="1"/>
          </p:nvPr>
        </p:nvSpPr>
        <p:spPr>
          <a:xfrm>
            <a:off x="2055568" y="2340482"/>
            <a:ext cx="5032863" cy="1766349"/>
          </a:xfrm>
        </p:spPr>
        <p:txBody>
          <a:bodyPr/>
          <a:lstStyle/>
          <a:p>
            <a:pPr marL="0" indent="0">
              <a:buNone/>
            </a:pPr>
            <a:r>
              <a:rPr lang="en-US" sz="2000" dirty="0"/>
              <a:t>APWA is committed to providing excellence in education and credentialing by creating exceptional learning experiences for all levels of public works professionals.</a:t>
            </a:r>
          </a:p>
        </p:txBody>
      </p:sp>
    </p:spTree>
    <p:extLst>
      <p:ext uri="{BB962C8B-B14F-4D97-AF65-F5344CB8AC3E}">
        <p14:creationId xmlns:p14="http://schemas.microsoft.com/office/powerpoint/2010/main" val="534186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EAD0-6C83-B6C9-6F95-8F8EC1842E62}"/>
              </a:ext>
            </a:extLst>
          </p:cNvPr>
          <p:cNvSpPr>
            <a:spLocks noGrp="1"/>
          </p:cNvSpPr>
          <p:nvPr>
            <p:ph type="title"/>
          </p:nvPr>
        </p:nvSpPr>
        <p:spPr/>
        <p:txBody>
          <a:bodyPr/>
          <a:lstStyle/>
          <a:p>
            <a:r>
              <a:rPr lang="en-US" dirty="0"/>
              <a:t>What is Accreditation?</a:t>
            </a:r>
          </a:p>
        </p:txBody>
      </p:sp>
      <p:sp>
        <p:nvSpPr>
          <p:cNvPr id="3" name="Content Placeholder 2">
            <a:extLst>
              <a:ext uri="{FF2B5EF4-FFF2-40B4-BE49-F238E27FC236}">
                <a16:creationId xmlns:a16="http://schemas.microsoft.com/office/drawing/2014/main" id="{E58B91A8-A124-2196-71DC-E22D2D606A42}"/>
              </a:ext>
            </a:extLst>
          </p:cNvPr>
          <p:cNvSpPr>
            <a:spLocks noGrp="1"/>
          </p:cNvSpPr>
          <p:nvPr>
            <p:ph idx="1"/>
          </p:nvPr>
        </p:nvSpPr>
        <p:spPr>
          <a:xfrm>
            <a:off x="2423534" y="1246773"/>
            <a:ext cx="6263266" cy="3092605"/>
          </a:xfrm>
        </p:spPr>
        <p:txBody>
          <a:bodyPr/>
          <a:lstStyle/>
          <a:p>
            <a:pPr marL="0" indent="0">
              <a:buNone/>
            </a:pPr>
            <a:r>
              <a:rPr lang="en-US" sz="1600" dirty="0"/>
              <a:t>The APWA Accreditation Program provides an opportunity for public works agencies to earn accreditation after completion of an evaluation and review process. </a:t>
            </a:r>
          </a:p>
          <a:p>
            <a:pPr marL="0" indent="0">
              <a:buNone/>
            </a:pPr>
            <a:endParaRPr lang="en-US" sz="1600" dirty="0"/>
          </a:p>
          <a:p>
            <a:pPr marL="0" indent="0">
              <a:buNone/>
            </a:pPr>
            <a:r>
              <a:rPr lang="en-US" sz="1600" dirty="0"/>
              <a:t>The evaluation and practice review process serves to provide a means of formally verifying and recognizing public works agencies for compliance with the recommended practices set forth in the </a:t>
            </a:r>
            <a:r>
              <a:rPr lang="en-US" sz="1600" i="1" dirty="0"/>
              <a:t>Public Works Management Practices Manual</a:t>
            </a:r>
            <a:r>
              <a:rPr lang="en-US" sz="1600" dirty="0"/>
              <a:t>.</a:t>
            </a:r>
          </a:p>
          <a:p>
            <a:pPr marL="0" indent="0">
              <a:buNone/>
            </a:pPr>
            <a:endParaRPr lang="en-US" sz="1600" dirty="0"/>
          </a:p>
          <a:p>
            <a:pPr marL="0" indent="0">
              <a:buNone/>
            </a:pPr>
            <a:r>
              <a:rPr lang="en-US" sz="1600" dirty="0"/>
              <a:t>It is a voluntary, self-motivated approach to objectively evaluate, verify, and recognize compliance with the recommended management practices.</a:t>
            </a:r>
          </a:p>
        </p:txBody>
      </p:sp>
    </p:spTree>
    <p:extLst>
      <p:ext uri="{BB962C8B-B14F-4D97-AF65-F5344CB8AC3E}">
        <p14:creationId xmlns:p14="http://schemas.microsoft.com/office/powerpoint/2010/main" val="4291549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EADD29-69CB-261F-A815-077FF7B574FD}"/>
              </a:ext>
            </a:extLst>
          </p:cNvPr>
          <p:cNvSpPr>
            <a:spLocks noGrp="1"/>
          </p:cNvSpPr>
          <p:nvPr>
            <p:ph idx="1"/>
          </p:nvPr>
        </p:nvSpPr>
        <p:spPr>
          <a:xfrm>
            <a:off x="2963823" y="707832"/>
            <a:ext cx="4869991" cy="3727836"/>
          </a:xfrm>
        </p:spPr>
        <p:txBody>
          <a:bodyPr/>
          <a:lstStyle/>
          <a:p>
            <a:pPr marL="0" indent="0">
              <a:buNone/>
            </a:pPr>
            <a:r>
              <a:rPr lang="en-US" sz="2000" dirty="0"/>
              <a:t>The </a:t>
            </a:r>
            <a:r>
              <a:rPr lang="en-US" sz="2000" i="1" dirty="0"/>
              <a:t>Public Works Management Practices Manual </a:t>
            </a:r>
            <a:r>
              <a:rPr lang="en-US" sz="2000" dirty="0"/>
              <a:t>is a collection of 529 recommended best practices developed by knowledgeable public works professionals located throughout North America.</a:t>
            </a:r>
          </a:p>
          <a:p>
            <a:pPr marL="400050" lvl="1" indent="0">
              <a:buNone/>
            </a:pPr>
            <a:r>
              <a:rPr lang="en-US" sz="1600" dirty="0"/>
              <a:t>11</a:t>
            </a:r>
            <a:r>
              <a:rPr lang="en-US" sz="1600" baseline="30000" dirty="0"/>
              <a:t>th</a:t>
            </a:r>
            <a:r>
              <a:rPr lang="en-US" sz="1600" dirty="0"/>
              <a:t> Edition was published August 2023.</a:t>
            </a:r>
          </a:p>
          <a:p>
            <a:pPr marL="400050" lvl="1" indent="0">
              <a:buNone/>
            </a:pPr>
            <a:r>
              <a:rPr lang="en-US" sz="1600" dirty="0"/>
              <a:t>12</a:t>
            </a:r>
            <a:r>
              <a:rPr lang="en-US" sz="1600" baseline="30000" dirty="0"/>
              <a:t>th</a:t>
            </a:r>
            <a:r>
              <a:rPr lang="en-US" sz="1600" dirty="0"/>
              <a:t> Edition will be published August 2027.</a:t>
            </a:r>
          </a:p>
          <a:p>
            <a:endParaRPr lang="en-US" dirty="0"/>
          </a:p>
        </p:txBody>
      </p:sp>
      <p:pic>
        <p:nvPicPr>
          <p:cNvPr id="5" name="Picture 4" descr="A book cover with a picture of a construction vehicle&#10;&#10;Description automatically generated">
            <a:extLst>
              <a:ext uri="{FF2B5EF4-FFF2-40B4-BE49-F238E27FC236}">
                <a16:creationId xmlns:a16="http://schemas.microsoft.com/office/drawing/2014/main" id="{9FE930BC-F4AC-2862-1CFC-BA847F5F5326}"/>
              </a:ext>
            </a:extLst>
          </p:cNvPr>
          <p:cNvPicPr>
            <a:picLocks noChangeAspect="1"/>
          </p:cNvPicPr>
          <p:nvPr/>
        </p:nvPicPr>
        <p:blipFill>
          <a:blip r:embed="rId3"/>
          <a:stretch>
            <a:fillRect/>
          </a:stretch>
        </p:blipFill>
        <p:spPr>
          <a:xfrm>
            <a:off x="348018" y="701497"/>
            <a:ext cx="2545307" cy="3259054"/>
          </a:xfrm>
          <a:prstGeom prst="rect">
            <a:avLst/>
          </a:prstGeom>
        </p:spPr>
      </p:pic>
      <p:pic>
        <p:nvPicPr>
          <p:cNvPr id="4" name="Picture 3">
            <a:extLst>
              <a:ext uri="{FF2B5EF4-FFF2-40B4-BE49-F238E27FC236}">
                <a16:creationId xmlns:a16="http://schemas.microsoft.com/office/drawing/2014/main" id="{4B972A83-8436-0A1F-00C4-1717DDA8F5E9}"/>
              </a:ext>
            </a:extLst>
          </p:cNvPr>
          <p:cNvPicPr>
            <a:picLocks noChangeAspect="1"/>
          </p:cNvPicPr>
          <p:nvPr/>
        </p:nvPicPr>
        <p:blipFill>
          <a:blip r:embed="rId4"/>
          <a:stretch>
            <a:fillRect/>
          </a:stretch>
        </p:blipFill>
        <p:spPr>
          <a:xfrm>
            <a:off x="2963823" y="3253862"/>
            <a:ext cx="850725" cy="762848"/>
          </a:xfrm>
          <a:prstGeom prst="rect">
            <a:avLst/>
          </a:prstGeom>
        </p:spPr>
      </p:pic>
    </p:spTree>
    <p:extLst>
      <p:ext uri="{BB962C8B-B14F-4D97-AF65-F5344CB8AC3E}">
        <p14:creationId xmlns:p14="http://schemas.microsoft.com/office/powerpoint/2010/main" val="77003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87A11F-693D-4A97-3677-873D8E81DFDD}"/>
              </a:ext>
            </a:extLst>
          </p:cNvPr>
          <p:cNvSpPr>
            <a:spLocks noGrp="1"/>
          </p:cNvSpPr>
          <p:nvPr>
            <p:ph idx="1"/>
          </p:nvPr>
        </p:nvSpPr>
        <p:spPr>
          <a:xfrm>
            <a:off x="3026141" y="666001"/>
            <a:ext cx="6677418" cy="2888630"/>
          </a:xfrm>
        </p:spPr>
        <p:txBody>
          <a:bodyPr/>
          <a:lstStyle/>
          <a:p>
            <a:pPr marL="0" indent="0">
              <a:buNone/>
            </a:pPr>
            <a:r>
              <a:rPr lang="en-US" dirty="0">
                <a:solidFill>
                  <a:srgbClr val="002060"/>
                </a:solidFill>
              </a:rPr>
              <a:t>Five phases of Accreditation:</a:t>
            </a:r>
          </a:p>
          <a:p>
            <a:r>
              <a:rPr lang="en-US" dirty="0">
                <a:solidFill>
                  <a:srgbClr val="002060"/>
                </a:solidFill>
              </a:rPr>
              <a:t>Phase 1: Self-Assessment</a:t>
            </a:r>
          </a:p>
          <a:p>
            <a:r>
              <a:rPr lang="en-US" dirty="0">
                <a:solidFill>
                  <a:srgbClr val="002060"/>
                </a:solidFill>
              </a:rPr>
              <a:t>Phase 2: Application</a:t>
            </a:r>
          </a:p>
          <a:p>
            <a:r>
              <a:rPr lang="en-US" dirty="0">
                <a:solidFill>
                  <a:srgbClr val="002060"/>
                </a:solidFill>
              </a:rPr>
              <a:t>Phase 3: Improvement</a:t>
            </a:r>
          </a:p>
          <a:p>
            <a:r>
              <a:rPr lang="en-US" dirty="0">
                <a:solidFill>
                  <a:srgbClr val="002060"/>
                </a:solidFill>
              </a:rPr>
              <a:t>Phase 4: Evaluation</a:t>
            </a:r>
          </a:p>
          <a:p>
            <a:r>
              <a:rPr lang="en-US" dirty="0">
                <a:solidFill>
                  <a:srgbClr val="002060"/>
                </a:solidFill>
              </a:rPr>
              <a:t>Phase 5: Accreditation</a:t>
            </a:r>
          </a:p>
        </p:txBody>
      </p:sp>
      <p:pic>
        <p:nvPicPr>
          <p:cNvPr id="5" name="Picture 4" descr="A map of a road with pins&#10;&#10;Description automatically generated">
            <a:extLst>
              <a:ext uri="{FF2B5EF4-FFF2-40B4-BE49-F238E27FC236}">
                <a16:creationId xmlns:a16="http://schemas.microsoft.com/office/drawing/2014/main" id="{5769F315-0D45-90C6-CE69-31E275490B16}"/>
              </a:ext>
            </a:extLst>
          </p:cNvPr>
          <p:cNvPicPr>
            <a:picLocks noChangeAspect="1"/>
          </p:cNvPicPr>
          <p:nvPr/>
        </p:nvPicPr>
        <p:blipFill>
          <a:blip r:embed="rId3"/>
          <a:stretch>
            <a:fillRect/>
          </a:stretch>
        </p:blipFill>
        <p:spPr>
          <a:xfrm>
            <a:off x="0" y="666001"/>
            <a:ext cx="2975482" cy="4463224"/>
          </a:xfrm>
          <a:prstGeom prst="rect">
            <a:avLst/>
          </a:prstGeom>
        </p:spPr>
      </p:pic>
    </p:spTree>
    <p:extLst>
      <p:ext uri="{BB962C8B-B14F-4D97-AF65-F5344CB8AC3E}">
        <p14:creationId xmlns:p14="http://schemas.microsoft.com/office/powerpoint/2010/main" val="938334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F9EB5-0085-FAA2-21E2-35684014AF4F}"/>
              </a:ext>
            </a:extLst>
          </p:cNvPr>
          <p:cNvSpPr>
            <a:spLocks noGrp="1"/>
          </p:cNvSpPr>
          <p:nvPr>
            <p:ph type="title"/>
          </p:nvPr>
        </p:nvSpPr>
        <p:spPr>
          <a:xfrm>
            <a:off x="1852289" y="1215529"/>
            <a:ext cx="4616606" cy="582745"/>
          </a:xfrm>
        </p:spPr>
        <p:txBody>
          <a:bodyPr/>
          <a:lstStyle/>
          <a:p>
            <a:r>
              <a:rPr lang="en-US" sz="2800" dirty="0">
                <a:latin typeface="Avenir Next LT Pro" panose="020B0504020202020204" pitchFamily="34" charset="0"/>
              </a:rPr>
              <a:t>Why Seek Accreditation?</a:t>
            </a:r>
          </a:p>
        </p:txBody>
      </p:sp>
      <p:sp>
        <p:nvSpPr>
          <p:cNvPr id="3" name="Content Placeholder 2">
            <a:extLst>
              <a:ext uri="{FF2B5EF4-FFF2-40B4-BE49-F238E27FC236}">
                <a16:creationId xmlns:a16="http://schemas.microsoft.com/office/drawing/2014/main" id="{82024DF1-A560-49A2-F598-AC09F7DC1640}"/>
              </a:ext>
            </a:extLst>
          </p:cNvPr>
          <p:cNvSpPr>
            <a:spLocks noGrp="1"/>
          </p:cNvSpPr>
          <p:nvPr>
            <p:ph idx="1"/>
          </p:nvPr>
        </p:nvSpPr>
        <p:spPr>
          <a:xfrm>
            <a:off x="1852289" y="2295360"/>
            <a:ext cx="4976529" cy="2888630"/>
          </a:xfrm>
        </p:spPr>
        <p:txBody>
          <a:bodyPr/>
          <a:lstStyle/>
          <a:p>
            <a:r>
              <a:rPr lang="en-US" sz="1400" dirty="0">
                <a:latin typeface="Avenir Next LT Pro" panose="020B0504020202020204" pitchFamily="34" charset="0"/>
              </a:rPr>
              <a:t>Established agency-wide culture of continuous improvement</a:t>
            </a:r>
          </a:p>
          <a:p>
            <a:r>
              <a:rPr lang="en-US" sz="1400" dirty="0">
                <a:latin typeface="Avenir Next LT Pro" panose="020B0504020202020204" pitchFamily="34" charset="0"/>
              </a:rPr>
              <a:t>Succession planning/institutional knowledge retention</a:t>
            </a:r>
          </a:p>
          <a:p>
            <a:r>
              <a:rPr lang="en-US" sz="1400" dirty="0">
                <a:latin typeface="Avenir Next LT Pro" panose="020B0504020202020204" pitchFamily="34" charset="0"/>
              </a:rPr>
              <a:t>Central location for documentation</a:t>
            </a:r>
          </a:p>
          <a:p>
            <a:r>
              <a:rPr lang="en-US" sz="1400" dirty="0">
                <a:latin typeface="Avenir Next LT Pro" panose="020B0504020202020204" pitchFamily="34" charset="0"/>
              </a:rPr>
              <a:t>Reduced duplication and wasted resources</a:t>
            </a:r>
          </a:p>
          <a:p>
            <a:r>
              <a:rPr lang="en-US" sz="1400" dirty="0">
                <a:latin typeface="Avenir Next LT Pro" panose="020B0504020202020204" pitchFamily="34" charset="0"/>
              </a:rPr>
              <a:t>Justification for budget requests</a:t>
            </a:r>
          </a:p>
          <a:p>
            <a:r>
              <a:rPr lang="en-US" sz="1400" dirty="0">
                <a:latin typeface="Avenir Next LT Pro" panose="020B0504020202020204" pitchFamily="34" charset="0"/>
              </a:rPr>
              <a:t>Lowering of insurance premiums</a:t>
            </a:r>
          </a:p>
          <a:p>
            <a:r>
              <a:rPr lang="en-US" sz="1400" dirty="0">
                <a:latin typeface="Avenir Next LT Pro" panose="020B0504020202020204" pitchFamily="34" charset="0"/>
              </a:rPr>
              <a:t>Reduced liability</a:t>
            </a:r>
          </a:p>
        </p:txBody>
      </p:sp>
      <p:pic>
        <p:nvPicPr>
          <p:cNvPr id="7" name="Picture 6" descr="Men sitting at a table with rolls of vinyl&#10;&#10;Description automatically generated">
            <a:extLst>
              <a:ext uri="{FF2B5EF4-FFF2-40B4-BE49-F238E27FC236}">
                <a16:creationId xmlns:a16="http://schemas.microsoft.com/office/drawing/2014/main" id="{070B04A6-5374-F4FA-FDCF-33BD251FEA40}"/>
              </a:ext>
            </a:extLst>
          </p:cNvPr>
          <p:cNvPicPr>
            <a:picLocks noChangeAspect="1"/>
          </p:cNvPicPr>
          <p:nvPr/>
        </p:nvPicPr>
        <p:blipFill>
          <a:blip r:embed="rId3"/>
          <a:stretch>
            <a:fillRect/>
          </a:stretch>
        </p:blipFill>
        <p:spPr>
          <a:xfrm>
            <a:off x="6828818" y="2221255"/>
            <a:ext cx="1862204" cy="2472636"/>
          </a:xfrm>
          <a:prstGeom prst="rect">
            <a:avLst/>
          </a:prstGeom>
        </p:spPr>
      </p:pic>
    </p:spTree>
    <p:extLst>
      <p:ext uri="{BB962C8B-B14F-4D97-AF65-F5344CB8AC3E}">
        <p14:creationId xmlns:p14="http://schemas.microsoft.com/office/powerpoint/2010/main" val="3722191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71FF1-88FE-4202-A018-A70A7C06BFF1}"/>
              </a:ext>
            </a:extLst>
          </p:cNvPr>
          <p:cNvSpPr>
            <a:spLocks noGrp="1"/>
          </p:cNvSpPr>
          <p:nvPr>
            <p:ph type="title"/>
          </p:nvPr>
        </p:nvSpPr>
        <p:spPr>
          <a:xfrm>
            <a:off x="3007686" y="680713"/>
            <a:ext cx="4648803" cy="825387"/>
          </a:xfrm>
        </p:spPr>
        <p:txBody>
          <a:bodyPr/>
          <a:lstStyle/>
          <a:p>
            <a:r>
              <a:rPr lang="en-US"/>
              <a:t>Ask yourself…</a:t>
            </a:r>
            <a:br>
              <a:rPr lang="en-US"/>
            </a:br>
            <a:endParaRPr lang="en-US"/>
          </a:p>
        </p:txBody>
      </p:sp>
      <p:sp>
        <p:nvSpPr>
          <p:cNvPr id="3" name="Content Placeholder 2">
            <a:extLst>
              <a:ext uri="{FF2B5EF4-FFF2-40B4-BE49-F238E27FC236}">
                <a16:creationId xmlns:a16="http://schemas.microsoft.com/office/drawing/2014/main" id="{4BD16228-F674-4A74-6E47-37AE9E0C13C6}"/>
              </a:ext>
            </a:extLst>
          </p:cNvPr>
          <p:cNvSpPr>
            <a:spLocks noGrp="1"/>
          </p:cNvSpPr>
          <p:nvPr>
            <p:ph idx="1"/>
          </p:nvPr>
        </p:nvSpPr>
        <p:spPr>
          <a:xfrm>
            <a:off x="2131250" y="1301384"/>
            <a:ext cx="4986058" cy="2888630"/>
          </a:xfrm>
        </p:spPr>
        <p:txBody>
          <a:bodyPr/>
          <a:lstStyle/>
          <a:p>
            <a:r>
              <a:rPr lang="en-US" sz="2000"/>
              <a:t>Have we been doing the same processes for more than three years?  If yes:</a:t>
            </a:r>
          </a:p>
          <a:p>
            <a:pPr marL="0" indent="0">
              <a:buNone/>
            </a:pPr>
            <a:r>
              <a:rPr lang="en-US" sz="2000"/>
              <a:t>			</a:t>
            </a:r>
            <a:r>
              <a:rPr lang="en-US" sz="2000">
                <a:solidFill>
                  <a:schemeClr val="accent6">
                    <a:lumMod val="75000"/>
                  </a:schemeClr>
                </a:solidFill>
              </a:rPr>
              <a:t>Is it still efficient?</a:t>
            </a:r>
          </a:p>
          <a:p>
            <a:r>
              <a:rPr lang="en-US" sz="2000"/>
              <a:t>When was the last time our processes were reviewed?</a:t>
            </a:r>
          </a:p>
          <a:p>
            <a:r>
              <a:rPr lang="en-US" sz="2000"/>
              <a:t>How do your processes align with best practices?</a:t>
            </a:r>
          </a:p>
          <a:p>
            <a:r>
              <a:rPr lang="en-US" sz="2000"/>
              <a:t>Does everyone within your department have a clearly defined succession plan?</a:t>
            </a:r>
          </a:p>
        </p:txBody>
      </p:sp>
    </p:spTree>
    <p:extLst>
      <p:ext uri="{BB962C8B-B14F-4D97-AF65-F5344CB8AC3E}">
        <p14:creationId xmlns:p14="http://schemas.microsoft.com/office/powerpoint/2010/main" val="866868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2308</TotalTime>
  <Words>2342</Words>
  <Application>Microsoft Office PowerPoint</Application>
  <PresentationFormat>On-screen Show (16:9)</PresentationFormat>
  <Paragraphs>139</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Arial</vt:lpstr>
      <vt:lpstr>Avenir Next LT Pro</vt:lpstr>
      <vt:lpstr>Tw Cen MT</vt:lpstr>
      <vt:lpstr>Office Theme</vt:lpstr>
      <vt:lpstr>Agency Accreditation with APWA</vt:lpstr>
      <vt:lpstr>Accredited Agencies in [ ] Chapter</vt:lpstr>
      <vt:lpstr>PowerPoint Presentation</vt:lpstr>
      <vt:lpstr>Education and Credentialing Department</vt:lpstr>
      <vt:lpstr>What is Accreditation?</vt:lpstr>
      <vt:lpstr>PowerPoint Presentation</vt:lpstr>
      <vt:lpstr>PowerPoint Presentation</vt:lpstr>
      <vt:lpstr>Why Seek Accreditation?</vt:lpstr>
      <vt:lpstr>Ask yourself… </vt:lpstr>
      <vt:lpstr>PowerPoint Presentation</vt:lpstr>
      <vt:lpstr>How Can We Help Your Agency?</vt:lpstr>
      <vt:lpstr>PowerPoint Presentation</vt:lpstr>
      <vt:lpstr>PowerPoint Presentation</vt:lpstr>
      <vt:lpstr>To connect to the Accreditation website (to see who is already accredited outside of your chapter, access resources, and more)  scan this code. </vt:lpstr>
      <vt:lpstr>PowerPoint Presentation</vt:lpstr>
    </vt:vector>
  </TitlesOfParts>
  <Company>APWA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Thompson</dc:creator>
  <cp:lastModifiedBy>Nicole Shoemaker</cp:lastModifiedBy>
  <cp:revision>42</cp:revision>
  <dcterms:created xsi:type="dcterms:W3CDTF">2019-03-21T17:11:50Z</dcterms:created>
  <dcterms:modified xsi:type="dcterms:W3CDTF">2025-06-05T19:53:09Z</dcterms:modified>
</cp:coreProperties>
</file>