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72" r:id="rId4"/>
    <p:sldId id="273" r:id="rId5"/>
    <p:sldId id="274" r:id="rId6"/>
    <p:sldId id="261" r:id="rId7"/>
    <p:sldId id="266" r:id="rId8"/>
    <p:sldId id="269" r:id="rId9"/>
    <p:sldId id="270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/>
    <p:restoredTop sz="94694"/>
  </p:normalViewPr>
  <p:slideViewPr>
    <p:cSldViewPr snapToGrid="0" snapToObjects="1">
      <p:cViewPr varScale="1">
        <p:scale>
          <a:sx n="138" d="100"/>
          <a:sy n="138" d="100"/>
        </p:scale>
        <p:origin x="85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7648" y="2656152"/>
            <a:ext cx="3955487" cy="2048010"/>
          </a:xfrm>
        </p:spPr>
        <p:txBody>
          <a:bodyPr anchor="b" anchorCtr="0">
            <a:normAutofit/>
          </a:bodyPr>
          <a:lstStyle>
            <a:lvl1pPr algn="r">
              <a:defRPr sz="3200" b="1" i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281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338" y="205979"/>
            <a:ext cx="8047462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9336" y="1200151"/>
            <a:ext cx="8047463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1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2"/>
            <a:ext cx="9123188" cy="51317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9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apterservices@apwa.org" TargetMode="External"/><Relationship Id="rId2" Type="http://schemas.openxmlformats.org/officeDocument/2006/relationships/hyperlink" Target="mailto:lshearer@apwa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_Chapter_Financial_Reports"/><Relationship Id="rId2" Type="http://schemas.openxmlformats.org/officeDocument/2006/relationships/hyperlink" Target="#_Financial_Reporting:"/><Relationship Id="rId1" Type="http://schemas.openxmlformats.org/officeDocument/2006/relationships/slideLayout" Target="../slideLayouts/slideLayout3.xml"/><Relationship Id="rId6" Type="http://schemas.openxmlformats.org/officeDocument/2006/relationships/hyperlink" Target="#_Statement_of_Activities:"/><Relationship Id="rId5" Type="http://schemas.openxmlformats.org/officeDocument/2006/relationships/hyperlink" Target="#_Statement_of_Financial"/><Relationship Id="rId4" Type="http://schemas.openxmlformats.org/officeDocument/2006/relationships/hyperlink" Target="#_Fiscal_Year_Budget: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Audit_Checklist:"/><Relationship Id="rId2" Type="http://schemas.openxmlformats.org/officeDocument/2006/relationships/hyperlink" Target="#_Schedule_91_Worksheet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830" y="1465943"/>
            <a:ext cx="4876800" cy="1429657"/>
          </a:xfrm>
        </p:spPr>
        <p:txBody>
          <a:bodyPr>
            <a:normAutofit fontScale="90000"/>
          </a:bodyPr>
          <a:lstStyle/>
          <a:p>
            <a:r>
              <a:rPr lang="en-US" dirty="0"/>
              <a:t>Year-End Financial Obligations of Treasurers &amp; Executive Officers    June 8, 2026</a:t>
            </a:r>
          </a:p>
        </p:txBody>
      </p:sp>
    </p:spTree>
    <p:extLst>
      <p:ext uri="{BB962C8B-B14F-4D97-AF65-F5344CB8AC3E}">
        <p14:creationId xmlns:p14="http://schemas.microsoft.com/office/powerpoint/2010/main" val="18863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385C044-24C8-DC88-84C5-718E96175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6" y="47911"/>
            <a:ext cx="6875463" cy="41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1785-90C4-619E-06DD-A6D4F9A0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Accountant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045A-4617-D4E8-2F47-9223B142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Lee Anne Shearer </a:t>
            </a:r>
            <a:r>
              <a:rPr lang="en-US" dirty="0">
                <a:hlinkClick r:id="rId2"/>
              </a:rPr>
              <a:t>lshearer@apwa.org</a:t>
            </a:r>
            <a:r>
              <a:rPr lang="en-US" dirty="0"/>
              <a:t> 816-595-5266</a:t>
            </a:r>
          </a:p>
          <a:p>
            <a:r>
              <a:rPr lang="en-US" dirty="0"/>
              <a:t>QBO Assistance, New Treasurer Onboarding, Mid &amp; Year End Financial Reporting</a:t>
            </a:r>
          </a:p>
          <a:p>
            <a:r>
              <a:rPr lang="en-US" dirty="0"/>
              <a:t>Send insurance requests to </a:t>
            </a:r>
            <a:r>
              <a:rPr lang="en-US" dirty="0">
                <a:hlinkClick r:id="rId3"/>
              </a:rPr>
              <a:t>chapterservices@apwa.org</a:t>
            </a:r>
            <a:r>
              <a:rPr lang="en-US" dirty="0"/>
              <a:t> and they will be assigned to Lee Anne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7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16C8-7A9A-B2BE-4AD1-955136A0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425E-091F-13F2-E909-2585FA6C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Scott D. Grayson, APWA Chief Executive Officer should be a signatory on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bank and investment accounts.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 Rules Governing Chapters, Chapter and Branch bank accounts must have at least the following: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Chapter accounts must have three current Chapter officers and the APWA Chief Executive Officer as signors on the account.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Branch accounts must have two current Branch officers, a current Chapter officer and the APWA Chief Executive Officer as signors on the account.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7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09AF-0825-6042-048A-3A887A10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Banking with Bank of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4A70-C07B-E823-1E44-F8A8A3428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Open accounts without a trip to the bank or virtual meeting with all signers required to be present </a:t>
            </a:r>
          </a:p>
          <a:p>
            <a:r>
              <a:rPr lang="en-US" dirty="0"/>
              <a:t>Signer changes completed via email – </a:t>
            </a:r>
            <a:r>
              <a:rPr lang="en-US" dirty="0" err="1"/>
              <a:t>DocuSign</a:t>
            </a:r>
            <a:r>
              <a:rPr lang="en-US" dirty="0"/>
              <a:t> signature cards make it easy to change authorizations </a:t>
            </a:r>
          </a:p>
          <a:p>
            <a:r>
              <a:rPr lang="en-US" dirty="0"/>
              <a:t>No documentation for Scott needed to open new accounts because it’s already on file </a:t>
            </a:r>
          </a:p>
          <a:p>
            <a:r>
              <a:rPr lang="en-US" dirty="0"/>
              <a:t>Service charges are not assessed at the chapter level 1</a:t>
            </a:r>
            <a:r>
              <a:rPr lang="en-US" baseline="30000" dirty="0"/>
              <a:t>st</a:t>
            </a:r>
            <a:r>
              <a:rPr lang="en-US" dirty="0"/>
              <a:t> check order is complimentary </a:t>
            </a:r>
          </a:p>
          <a:p>
            <a:r>
              <a:rPr lang="en-US" dirty="0"/>
              <a:t>Eliminate trips to the bank branches: make a deposit using desktop scan or phone app </a:t>
            </a:r>
          </a:p>
          <a:p>
            <a:r>
              <a:rPr lang="en-US" dirty="0"/>
              <a:t>Interest bearing options that keep money available on demand and pay ~3.7% Annual percentage rate of interest </a:t>
            </a:r>
          </a:p>
          <a:p>
            <a:r>
              <a:rPr lang="en-US" dirty="0"/>
              <a:t>APWA can easily reimburse chapters for Events, Dues, rebates with an instant online transfer </a:t>
            </a:r>
          </a:p>
          <a:p>
            <a:r>
              <a:rPr lang="en-US" dirty="0"/>
              <a:t>Consistent and streamlined process for onboarding new chapter accounts  </a:t>
            </a:r>
          </a:p>
          <a:p>
            <a:r>
              <a:rPr lang="en-US" dirty="0"/>
              <a:t>Responsive service from a dedicated BOA Relationship Management team for faster resolution of issues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5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9B5A-B2A4-DB46-742B-8CB93B79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BofA Commercial Visa Credit Card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45262-0ECA-B7E0-5324-97CCA140F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$500k APWA line of credit</a:t>
            </a:r>
          </a:p>
          <a:p>
            <a:r>
              <a:rPr lang="en-US" dirty="0"/>
              <a:t>Custom card limits can be structured by chapter or branch to align with governance policies temporary increases when needed</a:t>
            </a:r>
          </a:p>
          <a:p>
            <a:r>
              <a:rPr lang="en-US" dirty="0"/>
              <a:t>Commercial credit cards provide more fraud prevention over debit cards </a:t>
            </a:r>
          </a:p>
          <a:p>
            <a:r>
              <a:rPr lang="en-US" dirty="0"/>
              <a:t>Chapters administer cardholders, users, approvers &amp; credit limits; payments automatically deducted from account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Due Dates for Financial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APWA is a 501(c)(3) corporation and must meet IRS deadlines to maintain tax exempt status.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1099 and W-9 reporting – Due by January 15, covers the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calendar year (January 1- December 31)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Reporting Package – Due by July 31, covers the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 year (July 1-June 30)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Procedure (Audit) Checklist – Due by September 30, covers the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 year (July 1-June 30)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entered in QuickBooks Online – Due by July 31, covers the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(July 1-June 30)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0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expected for year-end financial reporting package?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/>
              <a:t>Update QuickBooks Online (QBO) </a:t>
            </a:r>
            <a:r>
              <a:rPr lang="en-US" sz="1900" dirty="0">
                <a:solidFill>
                  <a:srgbClr val="FF0000"/>
                </a:solidFill>
              </a:rPr>
              <a:t>m</a:t>
            </a:r>
            <a:r>
              <a:rPr lang="en-US" sz="1900" b="1" dirty="0">
                <a:solidFill>
                  <a:srgbClr val="FF0000"/>
                </a:solidFill>
              </a:rPr>
              <a:t>onthly including</a:t>
            </a:r>
            <a:r>
              <a:rPr lang="en-US" sz="1900" dirty="0"/>
              <a:t> all bank reconciliations</a:t>
            </a:r>
          </a:p>
          <a:p>
            <a:r>
              <a:rPr lang="en-US" sz="1900" dirty="0"/>
              <a:t>Year-end Financial Reporting – </a:t>
            </a:r>
            <a:r>
              <a:rPr lang="en-US" sz="1900" b="1" dirty="0">
                <a:solidFill>
                  <a:srgbClr val="FF0000"/>
                </a:solidFill>
              </a:rPr>
              <a:t>Due by July 31</a:t>
            </a:r>
            <a:r>
              <a:rPr lang="en-US" sz="1900" b="1" baseline="30000" dirty="0">
                <a:solidFill>
                  <a:srgbClr val="FF0000"/>
                </a:solidFill>
              </a:rPr>
              <a:t>st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900" dirty="0"/>
              <a:t>6/30 bank statements including savings and CDs</a:t>
            </a:r>
          </a:p>
          <a:p>
            <a:pPr lvl="1"/>
            <a:r>
              <a:rPr lang="en-US" sz="1900" dirty="0"/>
              <a:t>July-June investment statements</a:t>
            </a:r>
          </a:p>
          <a:p>
            <a:pPr lvl="1"/>
            <a:r>
              <a:rPr lang="en-US" sz="1900" dirty="0"/>
              <a:t>Credit card statements (statement dated on or after 6/30 that covers charges through 6/30)</a:t>
            </a:r>
          </a:p>
          <a:p>
            <a:pPr lvl="1"/>
            <a:r>
              <a:rPr lang="en-US" sz="1900" dirty="0"/>
              <a:t>Chapter Tax Information Worksheet completed – discussed in detail during Financial FAQs</a:t>
            </a:r>
          </a:p>
          <a:p>
            <a:pPr lvl="1"/>
            <a:r>
              <a:rPr lang="en-US" sz="1900" dirty="0"/>
              <a:t>Schedule 91 Worksheet and Schedule 91 PDF (for Canadian Chapters only)</a:t>
            </a:r>
          </a:p>
          <a:p>
            <a:pPr lvl="1"/>
            <a:r>
              <a:rPr lang="en-US" sz="1900" dirty="0"/>
              <a:t>Chapter Financial Report Checklist </a:t>
            </a:r>
          </a:p>
          <a:p>
            <a:pPr lvl="1"/>
            <a:r>
              <a:rPr lang="en-US" sz="1900" dirty="0"/>
              <a:t>Enter current fiscal year budget in QBO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5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Treasurer 101, Financial 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Year-End Financial Reporting</a:t>
            </a:r>
            <a:r>
              <a:rPr lang="en-US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Obligations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Financial Reports Checklist for prior fiscal year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Fiscal Year-End Budget</a:t>
            </a:r>
            <a:r>
              <a:rPr lang="en-US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current/upcoming fiscal year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Statement of Financial Position</a:t>
            </a:r>
            <a:r>
              <a:rPr lang="en-US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(Balance Sheet)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Statement of Activities</a:t>
            </a:r>
            <a:r>
              <a:rPr lang="en-US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(Profit &amp; Loss Statement)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Chapter Tax Information Worksheet 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Information Tab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Schedule B</a:t>
            </a:r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Schedule G-1 </a:t>
            </a:r>
          </a:p>
          <a:p>
            <a:pPr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of supporting schedule for G-1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Schedule G-2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Schedule I-1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Schedule I-2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Taxable Income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Continuation of New Treasurer 101, Financial 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91 Worksheet / Schedule 91</a:t>
            </a:r>
            <a:r>
              <a:rPr lang="en-US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(Canadian Chapters only)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Policy and Procedures (</a:t>
            </a:r>
            <a:r>
              <a:rPr lang="en-US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Audit) Checklist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3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630</Words>
  <Application>Microsoft Office PowerPoint</Application>
  <PresentationFormat>On-screen Show (16:9)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Year-End Financial Obligations of Treasurers &amp; Executive Officers    June 8, 2026</vt:lpstr>
      <vt:lpstr>Chapter Accountant</vt:lpstr>
      <vt:lpstr>Banking</vt:lpstr>
      <vt:lpstr>Benefits of Banking with Bank of America</vt:lpstr>
      <vt:lpstr>BofA Commercial Visa Credit Card </vt:lpstr>
      <vt:lpstr>National Due Dates for Financial Items</vt:lpstr>
      <vt:lpstr>What is expected for year-end financial reporting package?</vt:lpstr>
      <vt:lpstr>New Treasurer 101, Financial FAQ’s</vt:lpstr>
      <vt:lpstr>Continuation of New Treasurer 101, Financial FAQ’s</vt:lpstr>
      <vt:lpstr>PowerPoint Presentation</vt:lpstr>
    </vt:vector>
  </TitlesOfParts>
  <Company>APWA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Thompson</dc:creator>
  <cp:lastModifiedBy>Dalila Perry</cp:lastModifiedBy>
  <cp:revision>24</cp:revision>
  <dcterms:created xsi:type="dcterms:W3CDTF">2020-07-02T12:41:49Z</dcterms:created>
  <dcterms:modified xsi:type="dcterms:W3CDTF">2026-06-04T18:52:23Z</dcterms:modified>
</cp:coreProperties>
</file>