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73" r:id="rId5"/>
    <p:sldId id="278" r:id="rId6"/>
    <p:sldId id="263" r:id="rId7"/>
    <p:sldId id="259" r:id="rId8"/>
    <p:sldId id="271" r:id="rId9"/>
    <p:sldId id="280" r:id="rId10"/>
    <p:sldId id="279" r:id="rId11"/>
    <p:sldId id="270" r:id="rId12"/>
    <p:sldId id="282" r:id="rId13"/>
    <p:sldId id="274" r:id="rId14"/>
    <p:sldId id="277" r:id="rId15"/>
    <p:sldId id="275" r:id="rId16"/>
    <p:sldId id="268" r:id="rId17"/>
    <p:sldId id="267" r:id="rId18"/>
    <p:sldId id="264" r:id="rId19"/>
    <p:sldId id="272" r:id="rId20"/>
    <p:sldId id="261" r:id="rId21"/>
    <p:sldId id="281"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6D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AEE1BC-47D7-91E7-6D19-00DD29334A88}" v="3" dt="2026-04-13T12:30:50.541"/>
    <p1510:client id="{76F612E5-C687-FE44-0E15-D137E6F17394}" v="34" dt="2026-04-13T15:07:51.566"/>
    <p1510:client id="{B997C523-E01D-A8C0-96BC-65549657C797}" v="13" dt="2026-04-13T14:23:06.3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diagrams/_rels/data2.xml.rels><?xml version="1.0" encoding="UTF-8" standalone="yes"?>
<Relationships xmlns="http://schemas.openxmlformats.org/package/2006/relationships"><Relationship Id="rId1" Type="http://schemas.openxmlformats.org/officeDocument/2006/relationships/hyperlink" Target="mailto:accreditation@apwa.org"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diagrams/_rels/drawing2.xml.rels><?xml version="1.0" encoding="UTF-8" standalone="yes"?>
<Relationships xmlns="http://schemas.openxmlformats.org/package/2006/relationships"><Relationship Id="rId1" Type="http://schemas.openxmlformats.org/officeDocument/2006/relationships/hyperlink" Target="mailto:accreditation@apwa.org" TargetMode="Externa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B3E779-A125-4066-9065-1501D9411242}" type="doc">
      <dgm:prSet loTypeId="urn:microsoft.com/office/officeart/2005/8/layout/hList7" loCatId="list" qsTypeId="urn:microsoft.com/office/officeart/2005/8/quickstyle/simple3" qsCatId="simple" csTypeId="urn:microsoft.com/office/officeart/2005/8/colors/accent0_2" csCatId="mainScheme" phldr="1"/>
      <dgm:spPr/>
    </dgm:pt>
    <dgm:pt modelId="{18230C04-B036-44A2-A579-DFFC9D9B8C74}">
      <dgm:prSet phldrT="[Text]"/>
      <dgm:spPr/>
      <dgm:t>
        <a:bodyPr/>
        <a:lstStyle/>
        <a:p>
          <a:pPr algn="l"/>
          <a:r>
            <a:rPr lang="en-US"/>
            <a:t>Certified Public Infrastructure Inspector	</a:t>
          </a:r>
        </a:p>
      </dgm:t>
    </dgm:pt>
    <dgm:pt modelId="{D5EF3A9E-627C-4E32-BD8C-412DB5160941}" type="parTrans" cxnId="{A9104DBD-4FEB-485B-A22F-DF7C0349F838}">
      <dgm:prSet/>
      <dgm:spPr/>
      <dgm:t>
        <a:bodyPr/>
        <a:lstStyle/>
        <a:p>
          <a:endParaRPr lang="en-US"/>
        </a:p>
      </dgm:t>
    </dgm:pt>
    <dgm:pt modelId="{3D3BCBE4-24F6-4946-8CF8-8A9C62FDDF09}" type="sibTrans" cxnId="{A9104DBD-4FEB-485B-A22F-DF7C0349F838}">
      <dgm:prSet/>
      <dgm:spPr/>
      <dgm:t>
        <a:bodyPr/>
        <a:lstStyle/>
        <a:p>
          <a:endParaRPr lang="en-US"/>
        </a:p>
      </dgm:t>
    </dgm:pt>
    <dgm:pt modelId="{245A17A1-5290-43A2-A08E-CA42AC57FBAB}">
      <dgm:prSet phldrT="[Text]"/>
      <dgm:spPr/>
      <dgm:t>
        <a:bodyPr/>
        <a:lstStyle/>
        <a:p>
          <a:pPr algn="l"/>
          <a:r>
            <a:rPr lang="en-US"/>
            <a:t>Certified Public Works Professional - Supervision</a:t>
          </a:r>
        </a:p>
      </dgm:t>
    </dgm:pt>
    <dgm:pt modelId="{E969FCEA-0818-436A-9585-67F205DECBB0}" type="parTrans" cxnId="{6DCAD497-F116-4C80-A46F-687505C9BF64}">
      <dgm:prSet/>
      <dgm:spPr/>
      <dgm:t>
        <a:bodyPr/>
        <a:lstStyle/>
        <a:p>
          <a:endParaRPr lang="en-US"/>
        </a:p>
      </dgm:t>
    </dgm:pt>
    <dgm:pt modelId="{12CBC314-6FC3-431C-8349-1AB265178563}" type="sibTrans" cxnId="{6DCAD497-F116-4C80-A46F-687505C9BF64}">
      <dgm:prSet/>
      <dgm:spPr/>
      <dgm:t>
        <a:bodyPr/>
        <a:lstStyle/>
        <a:p>
          <a:endParaRPr lang="en-US"/>
        </a:p>
      </dgm:t>
    </dgm:pt>
    <dgm:pt modelId="{8C4EAD3B-DEF1-4929-B9B5-D00B2B2D7CE5}">
      <dgm:prSet phldrT="[Text]"/>
      <dgm:spPr/>
      <dgm:t>
        <a:bodyPr/>
        <a:lstStyle/>
        <a:p>
          <a:pPr algn="l"/>
          <a:r>
            <a:rPr lang="en-US"/>
            <a:t>Certified Public Fleet Professional</a:t>
          </a:r>
        </a:p>
      </dgm:t>
    </dgm:pt>
    <dgm:pt modelId="{B03D896F-012C-4413-9EBE-5E95C73DE033}" type="parTrans" cxnId="{7C3F392C-789D-491B-86E5-B80E80BA97F1}">
      <dgm:prSet/>
      <dgm:spPr/>
      <dgm:t>
        <a:bodyPr/>
        <a:lstStyle/>
        <a:p>
          <a:endParaRPr lang="en-US"/>
        </a:p>
      </dgm:t>
    </dgm:pt>
    <dgm:pt modelId="{CE5AB565-7EF9-4C10-864B-5F7191220E71}" type="sibTrans" cxnId="{7C3F392C-789D-491B-86E5-B80E80BA97F1}">
      <dgm:prSet/>
      <dgm:spPr/>
      <dgm:t>
        <a:bodyPr/>
        <a:lstStyle/>
        <a:p>
          <a:endParaRPr lang="en-US"/>
        </a:p>
      </dgm:t>
    </dgm:pt>
    <dgm:pt modelId="{E8E4153C-3D41-4DF4-B5B0-B8AA8ED5CA29}">
      <dgm:prSet phldrT="[Text]"/>
      <dgm:spPr/>
      <dgm:t>
        <a:bodyPr/>
        <a:lstStyle/>
        <a:p>
          <a:pPr algn="l"/>
          <a:r>
            <a:rPr lang="en-US"/>
            <a:t>Certified Public Works Professional - Management</a:t>
          </a:r>
        </a:p>
      </dgm:t>
    </dgm:pt>
    <dgm:pt modelId="{E137B714-65D0-4F79-92C4-DB57EA6B97A5}" type="parTrans" cxnId="{208C4F58-5035-4BA2-821B-7C4F5F86EF56}">
      <dgm:prSet/>
      <dgm:spPr/>
      <dgm:t>
        <a:bodyPr/>
        <a:lstStyle/>
        <a:p>
          <a:endParaRPr lang="en-US"/>
        </a:p>
      </dgm:t>
    </dgm:pt>
    <dgm:pt modelId="{168E5EC2-B6FD-4A22-87B4-A7C58F0F2BB7}" type="sibTrans" cxnId="{208C4F58-5035-4BA2-821B-7C4F5F86EF56}">
      <dgm:prSet/>
      <dgm:spPr/>
      <dgm:t>
        <a:bodyPr/>
        <a:lstStyle/>
        <a:p>
          <a:endParaRPr lang="en-US"/>
        </a:p>
      </dgm:t>
    </dgm:pt>
    <dgm:pt modelId="{14248B02-E6F4-4CD5-A159-5B3BE1EC7E48}">
      <dgm:prSet phldrT="[Text]"/>
      <dgm:spPr/>
      <dgm:t>
        <a:bodyPr/>
        <a:lstStyle/>
        <a:p>
          <a:pPr algn="l"/>
          <a:r>
            <a:rPr lang="en-US"/>
            <a:t>Certified Stormwater Manager</a:t>
          </a:r>
        </a:p>
      </dgm:t>
    </dgm:pt>
    <dgm:pt modelId="{709898F9-6802-49E2-8147-5DBF1F3CC501}" type="parTrans" cxnId="{7E1D1121-2D0B-4FD8-8DD2-6C2D6E27F017}">
      <dgm:prSet/>
      <dgm:spPr/>
      <dgm:t>
        <a:bodyPr/>
        <a:lstStyle/>
        <a:p>
          <a:endParaRPr lang="en-US"/>
        </a:p>
      </dgm:t>
    </dgm:pt>
    <dgm:pt modelId="{9AA19A19-28F0-4F49-8A13-34BAAFE511D1}" type="sibTrans" cxnId="{7E1D1121-2D0B-4FD8-8DD2-6C2D6E27F017}">
      <dgm:prSet/>
      <dgm:spPr/>
      <dgm:t>
        <a:bodyPr/>
        <a:lstStyle/>
        <a:p>
          <a:endParaRPr lang="en-US"/>
        </a:p>
      </dgm:t>
    </dgm:pt>
    <dgm:pt modelId="{51887C98-0981-442C-A711-64EE606A4AAA}" type="pres">
      <dgm:prSet presAssocID="{5FB3E779-A125-4066-9065-1501D9411242}" presName="Name0" presStyleCnt="0">
        <dgm:presLayoutVars>
          <dgm:dir/>
          <dgm:resizeHandles val="exact"/>
        </dgm:presLayoutVars>
      </dgm:prSet>
      <dgm:spPr/>
    </dgm:pt>
    <dgm:pt modelId="{2237DF4D-1B91-40DA-B92A-C0C8E85B6B72}" type="pres">
      <dgm:prSet presAssocID="{5FB3E779-A125-4066-9065-1501D9411242}" presName="fgShape" presStyleLbl="fgShp" presStyleIdx="0" presStyleCnt="1"/>
      <dgm:spPr/>
    </dgm:pt>
    <dgm:pt modelId="{B17B915C-9447-44C6-B98A-53909D6F5355}" type="pres">
      <dgm:prSet presAssocID="{5FB3E779-A125-4066-9065-1501D9411242}" presName="linComp" presStyleCnt="0"/>
      <dgm:spPr/>
    </dgm:pt>
    <dgm:pt modelId="{67B5FEEB-B37B-4643-B1A4-51578E58E194}" type="pres">
      <dgm:prSet presAssocID="{18230C04-B036-44A2-A579-DFFC9D9B8C74}" presName="compNode" presStyleCnt="0"/>
      <dgm:spPr/>
    </dgm:pt>
    <dgm:pt modelId="{62A82D19-A4A1-4119-BCA7-C7E34E376C85}" type="pres">
      <dgm:prSet presAssocID="{18230C04-B036-44A2-A579-DFFC9D9B8C74}" presName="bkgdShape" presStyleLbl="node1" presStyleIdx="0" presStyleCnt="5"/>
      <dgm:spPr/>
    </dgm:pt>
    <dgm:pt modelId="{E9D6E9A4-8B95-4092-8EA3-C86BEC1DD18A}" type="pres">
      <dgm:prSet presAssocID="{18230C04-B036-44A2-A579-DFFC9D9B8C74}" presName="nodeTx" presStyleLbl="node1" presStyleIdx="0" presStyleCnt="5">
        <dgm:presLayoutVars>
          <dgm:bulletEnabled val="1"/>
        </dgm:presLayoutVars>
      </dgm:prSet>
      <dgm:spPr/>
    </dgm:pt>
    <dgm:pt modelId="{3C259D80-7968-41C9-BD97-411C2209994C}" type="pres">
      <dgm:prSet presAssocID="{18230C04-B036-44A2-A579-DFFC9D9B8C74}" presName="invisiNode" presStyleLbl="node1" presStyleIdx="0" presStyleCnt="5"/>
      <dgm:spPr/>
    </dgm:pt>
    <dgm:pt modelId="{8961E069-EF9D-49F1-ACFD-60E345644372}" type="pres">
      <dgm:prSet presAssocID="{18230C04-B036-44A2-A579-DFFC9D9B8C74}"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240B7A3-44DF-4F8D-9E86-65A82659C878}" type="pres">
      <dgm:prSet presAssocID="{3D3BCBE4-24F6-4946-8CF8-8A9C62FDDF09}" presName="sibTrans" presStyleLbl="sibTrans2D1" presStyleIdx="0" presStyleCnt="0"/>
      <dgm:spPr/>
    </dgm:pt>
    <dgm:pt modelId="{A344353F-7D90-4C85-B36B-6AB43600C987}" type="pres">
      <dgm:prSet presAssocID="{245A17A1-5290-43A2-A08E-CA42AC57FBAB}" presName="compNode" presStyleCnt="0"/>
      <dgm:spPr/>
    </dgm:pt>
    <dgm:pt modelId="{B30B0577-971F-4F69-89A1-3997943CE5BC}" type="pres">
      <dgm:prSet presAssocID="{245A17A1-5290-43A2-A08E-CA42AC57FBAB}" presName="bkgdShape" presStyleLbl="node1" presStyleIdx="1" presStyleCnt="5"/>
      <dgm:spPr/>
    </dgm:pt>
    <dgm:pt modelId="{7EB647A9-4AAB-4A36-A803-3C94385D700B}" type="pres">
      <dgm:prSet presAssocID="{245A17A1-5290-43A2-A08E-CA42AC57FBAB}" presName="nodeTx" presStyleLbl="node1" presStyleIdx="1" presStyleCnt="5">
        <dgm:presLayoutVars>
          <dgm:bulletEnabled val="1"/>
        </dgm:presLayoutVars>
      </dgm:prSet>
      <dgm:spPr/>
    </dgm:pt>
    <dgm:pt modelId="{1FCCC88E-017B-4542-A178-D337CE7A212B}" type="pres">
      <dgm:prSet presAssocID="{245A17A1-5290-43A2-A08E-CA42AC57FBAB}" presName="invisiNode" presStyleLbl="node1" presStyleIdx="1" presStyleCnt="5"/>
      <dgm:spPr/>
    </dgm:pt>
    <dgm:pt modelId="{D5121E59-CF5F-42AF-AED2-8C449720A4FE}" type="pres">
      <dgm:prSet presAssocID="{245A17A1-5290-43A2-A08E-CA42AC57FBAB}"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CEE11438-94A9-459E-B0B5-3BF5B4FBBE9C}" type="pres">
      <dgm:prSet presAssocID="{12CBC314-6FC3-431C-8349-1AB265178563}" presName="sibTrans" presStyleLbl="sibTrans2D1" presStyleIdx="0" presStyleCnt="0"/>
      <dgm:spPr/>
    </dgm:pt>
    <dgm:pt modelId="{D2A44A7B-1006-4A0A-8A57-B6ED32C393DA}" type="pres">
      <dgm:prSet presAssocID="{8C4EAD3B-DEF1-4929-B9B5-D00B2B2D7CE5}" presName="compNode" presStyleCnt="0"/>
      <dgm:spPr/>
    </dgm:pt>
    <dgm:pt modelId="{E687D9A3-D582-4E0D-B623-858165824085}" type="pres">
      <dgm:prSet presAssocID="{8C4EAD3B-DEF1-4929-B9B5-D00B2B2D7CE5}" presName="bkgdShape" presStyleLbl="node1" presStyleIdx="2" presStyleCnt="5"/>
      <dgm:spPr/>
    </dgm:pt>
    <dgm:pt modelId="{D6FC39CC-3BD0-4318-AB55-0DF013E2848B}" type="pres">
      <dgm:prSet presAssocID="{8C4EAD3B-DEF1-4929-B9B5-D00B2B2D7CE5}" presName="nodeTx" presStyleLbl="node1" presStyleIdx="2" presStyleCnt="5">
        <dgm:presLayoutVars>
          <dgm:bulletEnabled val="1"/>
        </dgm:presLayoutVars>
      </dgm:prSet>
      <dgm:spPr/>
    </dgm:pt>
    <dgm:pt modelId="{26C5982A-89DA-4220-9505-90895C6A5D1D}" type="pres">
      <dgm:prSet presAssocID="{8C4EAD3B-DEF1-4929-B9B5-D00B2B2D7CE5}" presName="invisiNode" presStyleLbl="node1" presStyleIdx="2" presStyleCnt="5"/>
      <dgm:spPr/>
    </dgm:pt>
    <dgm:pt modelId="{C7DB2D57-5647-4DF8-A1D1-6C5C4DAD0FE6}" type="pres">
      <dgm:prSet presAssocID="{8C4EAD3B-DEF1-4929-B9B5-D00B2B2D7CE5}"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5888429A-50EC-4A1F-8F04-0DEEA7704DCF}" type="pres">
      <dgm:prSet presAssocID="{CE5AB565-7EF9-4C10-864B-5F7191220E71}" presName="sibTrans" presStyleLbl="sibTrans2D1" presStyleIdx="0" presStyleCnt="0"/>
      <dgm:spPr/>
    </dgm:pt>
    <dgm:pt modelId="{1625EDC8-EC72-4209-AD86-9CA77445F91E}" type="pres">
      <dgm:prSet presAssocID="{14248B02-E6F4-4CD5-A159-5B3BE1EC7E48}" presName="compNode" presStyleCnt="0"/>
      <dgm:spPr/>
    </dgm:pt>
    <dgm:pt modelId="{0FB5B367-6F31-4AF7-8966-5DF5E406DF7D}" type="pres">
      <dgm:prSet presAssocID="{14248B02-E6F4-4CD5-A159-5B3BE1EC7E48}" presName="bkgdShape" presStyleLbl="node1" presStyleIdx="3" presStyleCnt="5"/>
      <dgm:spPr/>
    </dgm:pt>
    <dgm:pt modelId="{48E90357-E210-4CF0-A648-9E2D9555B4FE}" type="pres">
      <dgm:prSet presAssocID="{14248B02-E6F4-4CD5-A159-5B3BE1EC7E48}" presName="nodeTx" presStyleLbl="node1" presStyleIdx="3" presStyleCnt="5">
        <dgm:presLayoutVars>
          <dgm:bulletEnabled val="1"/>
        </dgm:presLayoutVars>
      </dgm:prSet>
      <dgm:spPr/>
    </dgm:pt>
    <dgm:pt modelId="{FBFC2C4B-9716-4307-9B62-34253798CFC7}" type="pres">
      <dgm:prSet presAssocID="{14248B02-E6F4-4CD5-A159-5B3BE1EC7E48}" presName="invisiNode" presStyleLbl="node1" presStyleIdx="3" presStyleCnt="5"/>
      <dgm:spPr/>
    </dgm:pt>
    <dgm:pt modelId="{EA6C8E01-1F48-416C-9168-02D2D7DF58CF}" type="pres">
      <dgm:prSet presAssocID="{14248B02-E6F4-4CD5-A159-5B3BE1EC7E48}"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4A9B9082-04E1-4A0A-BDC1-82142726FF8C}" type="pres">
      <dgm:prSet presAssocID="{9AA19A19-28F0-4F49-8A13-34BAAFE511D1}" presName="sibTrans" presStyleLbl="sibTrans2D1" presStyleIdx="0" presStyleCnt="0"/>
      <dgm:spPr/>
    </dgm:pt>
    <dgm:pt modelId="{3821A93F-BC99-40B8-9A49-944D21602B04}" type="pres">
      <dgm:prSet presAssocID="{E8E4153C-3D41-4DF4-B5B0-B8AA8ED5CA29}" presName="compNode" presStyleCnt="0"/>
      <dgm:spPr/>
    </dgm:pt>
    <dgm:pt modelId="{ECCA9675-11B8-46B6-ACD8-BFF4D5C0F614}" type="pres">
      <dgm:prSet presAssocID="{E8E4153C-3D41-4DF4-B5B0-B8AA8ED5CA29}" presName="bkgdShape" presStyleLbl="node1" presStyleIdx="4" presStyleCnt="5"/>
      <dgm:spPr/>
    </dgm:pt>
    <dgm:pt modelId="{53EC0BC5-3675-4991-8F40-FFD72BBDBCA1}" type="pres">
      <dgm:prSet presAssocID="{E8E4153C-3D41-4DF4-B5B0-B8AA8ED5CA29}" presName="nodeTx" presStyleLbl="node1" presStyleIdx="4" presStyleCnt="5">
        <dgm:presLayoutVars>
          <dgm:bulletEnabled val="1"/>
        </dgm:presLayoutVars>
      </dgm:prSet>
      <dgm:spPr/>
    </dgm:pt>
    <dgm:pt modelId="{7BBCE66E-3223-4DDC-9285-B75575A9F672}" type="pres">
      <dgm:prSet presAssocID="{E8E4153C-3D41-4DF4-B5B0-B8AA8ED5CA29}" presName="invisiNode" presStyleLbl="node1" presStyleIdx="4" presStyleCnt="5"/>
      <dgm:spPr/>
    </dgm:pt>
    <dgm:pt modelId="{C2DC325F-D421-4C97-9DFF-B38D53DD89D5}" type="pres">
      <dgm:prSet presAssocID="{E8E4153C-3D41-4DF4-B5B0-B8AA8ED5CA29}"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Lst>
  <dgm:cxnLst>
    <dgm:cxn modelId="{1C85000D-F811-464F-8BC8-E3A67E7CA76C}" type="presOf" srcId="{14248B02-E6F4-4CD5-A159-5B3BE1EC7E48}" destId="{0FB5B367-6F31-4AF7-8966-5DF5E406DF7D}" srcOrd="0" destOrd="0" presId="urn:microsoft.com/office/officeart/2005/8/layout/hList7"/>
    <dgm:cxn modelId="{7E1D1121-2D0B-4FD8-8DD2-6C2D6E27F017}" srcId="{5FB3E779-A125-4066-9065-1501D9411242}" destId="{14248B02-E6F4-4CD5-A159-5B3BE1EC7E48}" srcOrd="3" destOrd="0" parTransId="{709898F9-6802-49E2-8147-5DBF1F3CC501}" sibTransId="{9AA19A19-28F0-4F49-8A13-34BAAFE511D1}"/>
    <dgm:cxn modelId="{7C3F392C-789D-491B-86E5-B80E80BA97F1}" srcId="{5FB3E779-A125-4066-9065-1501D9411242}" destId="{8C4EAD3B-DEF1-4929-B9B5-D00B2B2D7CE5}" srcOrd="2" destOrd="0" parTransId="{B03D896F-012C-4413-9EBE-5E95C73DE033}" sibTransId="{CE5AB565-7EF9-4C10-864B-5F7191220E71}"/>
    <dgm:cxn modelId="{6FA6922D-B098-4BD6-A6F0-CF24D589FCAA}" type="presOf" srcId="{3D3BCBE4-24F6-4946-8CF8-8A9C62FDDF09}" destId="{4240B7A3-44DF-4F8D-9E86-65A82659C878}" srcOrd="0" destOrd="0" presId="urn:microsoft.com/office/officeart/2005/8/layout/hList7"/>
    <dgm:cxn modelId="{849A4E34-7E69-4EC3-88FA-0449A45B38F9}" type="presOf" srcId="{245A17A1-5290-43A2-A08E-CA42AC57FBAB}" destId="{7EB647A9-4AAB-4A36-A803-3C94385D700B}" srcOrd="1" destOrd="0" presId="urn:microsoft.com/office/officeart/2005/8/layout/hList7"/>
    <dgm:cxn modelId="{A5716261-9C75-4F3A-92C4-2B236BFEF4F1}" type="presOf" srcId="{18230C04-B036-44A2-A579-DFFC9D9B8C74}" destId="{62A82D19-A4A1-4119-BCA7-C7E34E376C85}" srcOrd="0" destOrd="0" presId="urn:microsoft.com/office/officeart/2005/8/layout/hList7"/>
    <dgm:cxn modelId="{65B37347-F808-429D-804C-D534B4AD90DF}" type="presOf" srcId="{E8E4153C-3D41-4DF4-B5B0-B8AA8ED5CA29}" destId="{ECCA9675-11B8-46B6-ACD8-BFF4D5C0F614}" srcOrd="0" destOrd="0" presId="urn:microsoft.com/office/officeart/2005/8/layout/hList7"/>
    <dgm:cxn modelId="{943FD167-69BD-4E3A-B103-B3B3EEFBCAD4}" type="presOf" srcId="{E8E4153C-3D41-4DF4-B5B0-B8AA8ED5CA29}" destId="{53EC0BC5-3675-4991-8F40-FFD72BBDBCA1}" srcOrd="1" destOrd="0" presId="urn:microsoft.com/office/officeart/2005/8/layout/hList7"/>
    <dgm:cxn modelId="{FF113A48-9DC3-4062-8B8E-9D33E50C0CDC}" type="presOf" srcId="{CE5AB565-7EF9-4C10-864B-5F7191220E71}" destId="{5888429A-50EC-4A1F-8F04-0DEEA7704DCF}" srcOrd="0" destOrd="0" presId="urn:microsoft.com/office/officeart/2005/8/layout/hList7"/>
    <dgm:cxn modelId="{B6211B70-C704-44D7-ADB5-EFCC8F0F406D}" type="presOf" srcId="{9AA19A19-28F0-4F49-8A13-34BAAFE511D1}" destId="{4A9B9082-04E1-4A0A-BDC1-82142726FF8C}" srcOrd="0" destOrd="0" presId="urn:microsoft.com/office/officeart/2005/8/layout/hList7"/>
    <dgm:cxn modelId="{E5A61854-B70B-45BF-9E68-480346AF2693}" type="presOf" srcId="{14248B02-E6F4-4CD5-A159-5B3BE1EC7E48}" destId="{48E90357-E210-4CF0-A648-9E2D9555B4FE}" srcOrd="1" destOrd="0" presId="urn:microsoft.com/office/officeart/2005/8/layout/hList7"/>
    <dgm:cxn modelId="{208C4F58-5035-4BA2-821B-7C4F5F86EF56}" srcId="{5FB3E779-A125-4066-9065-1501D9411242}" destId="{E8E4153C-3D41-4DF4-B5B0-B8AA8ED5CA29}" srcOrd="4" destOrd="0" parTransId="{E137B714-65D0-4F79-92C4-DB57EA6B97A5}" sibTransId="{168E5EC2-B6FD-4A22-87B4-A7C58F0F2BB7}"/>
    <dgm:cxn modelId="{7F35B37A-F493-4892-BD07-2A73987724FA}" type="presOf" srcId="{8C4EAD3B-DEF1-4929-B9B5-D00B2B2D7CE5}" destId="{D6FC39CC-3BD0-4318-AB55-0DF013E2848B}" srcOrd="1" destOrd="0" presId="urn:microsoft.com/office/officeart/2005/8/layout/hList7"/>
    <dgm:cxn modelId="{53467780-698C-4A7A-8E96-3FFBAC6EAF95}" type="presOf" srcId="{245A17A1-5290-43A2-A08E-CA42AC57FBAB}" destId="{B30B0577-971F-4F69-89A1-3997943CE5BC}" srcOrd="0" destOrd="0" presId="urn:microsoft.com/office/officeart/2005/8/layout/hList7"/>
    <dgm:cxn modelId="{6DCAD497-F116-4C80-A46F-687505C9BF64}" srcId="{5FB3E779-A125-4066-9065-1501D9411242}" destId="{245A17A1-5290-43A2-A08E-CA42AC57FBAB}" srcOrd="1" destOrd="0" parTransId="{E969FCEA-0818-436A-9585-67F205DECBB0}" sibTransId="{12CBC314-6FC3-431C-8349-1AB265178563}"/>
    <dgm:cxn modelId="{CB8B6EAA-2A80-4DFA-9B70-13AB6E7E25AE}" type="presOf" srcId="{5FB3E779-A125-4066-9065-1501D9411242}" destId="{51887C98-0981-442C-A711-64EE606A4AAA}" srcOrd="0" destOrd="0" presId="urn:microsoft.com/office/officeart/2005/8/layout/hList7"/>
    <dgm:cxn modelId="{A9104DBD-4FEB-485B-A22F-DF7C0349F838}" srcId="{5FB3E779-A125-4066-9065-1501D9411242}" destId="{18230C04-B036-44A2-A579-DFFC9D9B8C74}" srcOrd="0" destOrd="0" parTransId="{D5EF3A9E-627C-4E32-BD8C-412DB5160941}" sibTransId="{3D3BCBE4-24F6-4946-8CF8-8A9C62FDDF09}"/>
    <dgm:cxn modelId="{C50824C2-F751-48A0-A81A-48C593A0D62D}" type="presOf" srcId="{8C4EAD3B-DEF1-4929-B9B5-D00B2B2D7CE5}" destId="{E687D9A3-D582-4E0D-B623-858165824085}" srcOrd="0" destOrd="0" presId="urn:microsoft.com/office/officeart/2005/8/layout/hList7"/>
    <dgm:cxn modelId="{CEE065D9-D543-4134-9028-258521FC978F}" type="presOf" srcId="{12CBC314-6FC3-431C-8349-1AB265178563}" destId="{CEE11438-94A9-459E-B0B5-3BF5B4FBBE9C}" srcOrd="0" destOrd="0" presId="urn:microsoft.com/office/officeart/2005/8/layout/hList7"/>
    <dgm:cxn modelId="{E35391E8-C06E-4BC9-9E5F-9B1C2093F64D}" type="presOf" srcId="{18230C04-B036-44A2-A579-DFFC9D9B8C74}" destId="{E9D6E9A4-8B95-4092-8EA3-C86BEC1DD18A}" srcOrd="1" destOrd="0" presId="urn:microsoft.com/office/officeart/2005/8/layout/hList7"/>
    <dgm:cxn modelId="{5211E1FD-9C62-4A7D-9084-68AA18ED3333}" type="presParOf" srcId="{51887C98-0981-442C-A711-64EE606A4AAA}" destId="{2237DF4D-1B91-40DA-B92A-C0C8E85B6B72}" srcOrd="0" destOrd="0" presId="urn:microsoft.com/office/officeart/2005/8/layout/hList7"/>
    <dgm:cxn modelId="{59CD341F-3A9B-443D-B653-F476E5528B2D}" type="presParOf" srcId="{51887C98-0981-442C-A711-64EE606A4AAA}" destId="{B17B915C-9447-44C6-B98A-53909D6F5355}" srcOrd="1" destOrd="0" presId="urn:microsoft.com/office/officeart/2005/8/layout/hList7"/>
    <dgm:cxn modelId="{794E873E-E3F8-4F38-A8AC-04F8427D7CC8}" type="presParOf" srcId="{B17B915C-9447-44C6-B98A-53909D6F5355}" destId="{67B5FEEB-B37B-4643-B1A4-51578E58E194}" srcOrd="0" destOrd="0" presId="urn:microsoft.com/office/officeart/2005/8/layout/hList7"/>
    <dgm:cxn modelId="{B44EB288-D84A-4AE9-BA3A-166F4978B64E}" type="presParOf" srcId="{67B5FEEB-B37B-4643-B1A4-51578E58E194}" destId="{62A82D19-A4A1-4119-BCA7-C7E34E376C85}" srcOrd="0" destOrd="0" presId="urn:microsoft.com/office/officeart/2005/8/layout/hList7"/>
    <dgm:cxn modelId="{B40CF41E-7710-4C83-8375-C4E9DB6A1DBD}" type="presParOf" srcId="{67B5FEEB-B37B-4643-B1A4-51578E58E194}" destId="{E9D6E9A4-8B95-4092-8EA3-C86BEC1DD18A}" srcOrd="1" destOrd="0" presId="urn:microsoft.com/office/officeart/2005/8/layout/hList7"/>
    <dgm:cxn modelId="{35BEEF2C-95C8-46B4-932D-F05B0E81C621}" type="presParOf" srcId="{67B5FEEB-B37B-4643-B1A4-51578E58E194}" destId="{3C259D80-7968-41C9-BD97-411C2209994C}" srcOrd="2" destOrd="0" presId="urn:microsoft.com/office/officeart/2005/8/layout/hList7"/>
    <dgm:cxn modelId="{64027C92-8ABD-4456-A17C-0105ABFEDC7A}" type="presParOf" srcId="{67B5FEEB-B37B-4643-B1A4-51578E58E194}" destId="{8961E069-EF9D-49F1-ACFD-60E345644372}" srcOrd="3" destOrd="0" presId="urn:microsoft.com/office/officeart/2005/8/layout/hList7"/>
    <dgm:cxn modelId="{DCCCBE03-15BB-4ED6-93AE-D13EC1FA57D9}" type="presParOf" srcId="{B17B915C-9447-44C6-B98A-53909D6F5355}" destId="{4240B7A3-44DF-4F8D-9E86-65A82659C878}" srcOrd="1" destOrd="0" presId="urn:microsoft.com/office/officeart/2005/8/layout/hList7"/>
    <dgm:cxn modelId="{0D1B79B7-4C90-43C7-B93C-C9A659F79E3C}" type="presParOf" srcId="{B17B915C-9447-44C6-B98A-53909D6F5355}" destId="{A344353F-7D90-4C85-B36B-6AB43600C987}" srcOrd="2" destOrd="0" presId="urn:microsoft.com/office/officeart/2005/8/layout/hList7"/>
    <dgm:cxn modelId="{BF8AE3FC-E3D1-4DD4-B8D7-0979564644CA}" type="presParOf" srcId="{A344353F-7D90-4C85-B36B-6AB43600C987}" destId="{B30B0577-971F-4F69-89A1-3997943CE5BC}" srcOrd="0" destOrd="0" presId="urn:microsoft.com/office/officeart/2005/8/layout/hList7"/>
    <dgm:cxn modelId="{A7974338-91F6-450F-B647-015CD99255AC}" type="presParOf" srcId="{A344353F-7D90-4C85-B36B-6AB43600C987}" destId="{7EB647A9-4AAB-4A36-A803-3C94385D700B}" srcOrd="1" destOrd="0" presId="urn:microsoft.com/office/officeart/2005/8/layout/hList7"/>
    <dgm:cxn modelId="{9BC7403C-A35B-4F5F-AEDC-CDC6E497EF3A}" type="presParOf" srcId="{A344353F-7D90-4C85-B36B-6AB43600C987}" destId="{1FCCC88E-017B-4542-A178-D337CE7A212B}" srcOrd="2" destOrd="0" presId="urn:microsoft.com/office/officeart/2005/8/layout/hList7"/>
    <dgm:cxn modelId="{D3346B10-363E-4543-A9D0-691432956F75}" type="presParOf" srcId="{A344353F-7D90-4C85-B36B-6AB43600C987}" destId="{D5121E59-CF5F-42AF-AED2-8C449720A4FE}" srcOrd="3" destOrd="0" presId="urn:microsoft.com/office/officeart/2005/8/layout/hList7"/>
    <dgm:cxn modelId="{D39561F1-9D24-416B-9BB6-1E254C77B11C}" type="presParOf" srcId="{B17B915C-9447-44C6-B98A-53909D6F5355}" destId="{CEE11438-94A9-459E-B0B5-3BF5B4FBBE9C}" srcOrd="3" destOrd="0" presId="urn:microsoft.com/office/officeart/2005/8/layout/hList7"/>
    <dgm:cxn modelId="{E529F736-F8AC-4706-AB8D-4E0A862DFA91}" type="presParOf" srcId="{B17B915C-9447-44C6-B98A-53909D6F5355}" destId="{D2A44A7B-1006-4A0A-8A57-B6ED32C393DA}" srcOrd="4" destOrd="0" presId="urn:microsoft.com/office/officeart/2005/8/layout/hList7"/>
    <dgm:cxn modelId="{49637DD4-9B1F-4C9E-BB4F-2AE969E40FF1}" type="presParOf" srcId="{D2A44A7B-1006-4A0A-8A57-B6ED32C393DA}" destId="{E687D9A3-D582-4E0D-B623-858165824085}" srcOrd="0" destOrd="0" presId="urn:microsoft.com/office/officeart/2005/8/layout/hList7"/>
    <dgm:cxn modelId="{3A21B95E-BA3C-4491-857A-FB091857C4C9}" type="presParOf" srcId="{D2A44A7B-1006-4A0A-8A57-B6ED32C393DA}" destId="{D6FC39CC-3BD0-4318-AB55-0DF013E2848B}" srcOrd="1" destOrd="0" presId="urn:microsoft.com/office/officeart/2005/8/layout/hList7"/>
    <dgm:cxn modelId="{61277995-C168-4C56-B2A2-5B8F72B0D9BE}" type="presParOf" srcId="{D2A44A7B-1006-4A0A-8A57-B6ED32C393DA}" destId="{26C5982A-89DA-4220-9505-90895C6A5D1D}" srcOrd="2" destOrd="0" presId="urn:microsoft.com/office/officeart/2005/8/layout/hList7"/>
    <dgm:cxn modelId="{694EC04F-2479-4656-8F77-E92B3C4E97A2}" type="presParOf" srcId="{D2A44A7B-1006-4A0A-8A57-B6ED32C393DA}" destId="{C7DB2D57-5647-4DF8-A1D1-6C5C4DAD0FE6}" srcOrd="3" destOrd="0" presId="urn:microsoft.com/office/officeart/2005/8/layout/hList7"/>
    <dgm:cxn modelId="{55B07E24-7E13-425D-B150-269635C4DFD6}" type="presParOf" srcId="{B17B915C-9447-44C6-B98A-53909D6F5355}" destId="{5888429A-50EC-4A1F-8F04-0DEEA7704DCF}" srcOrd="5" destOrd="0" presId="urn:microsoft.com/office/officeart/2005/8/layout/hList7"/>
    <dgm:cxn modelId="{12A1F09B-8BC7-491E-9FC0-B054FA24F751}" type="presParOf" srcId="{B17B915C-9447-44C6-B98A-53909D6F5355}" destId="{1625EDC8-EC72-4209-AD86-9CA77445F91E}" srcOrd="6" destOrd="0" presId="urn:microsoft.com/office/officeart/2005/8/layout/hList7"/>
    <dgm:cxn modelId="{62C3A064-CC60-4871-B8A2-7EA2C11F9052}" type="presParOf" srcId="{1625EDC8-EC72-4209-AD86-9CA77445F91E}" destId="{0FB5B367-6F31-4AF7-8966-5DF5E406DF7D}" srcOrd="0" destOrd="0" presId="urn:microsoft.com/office/officeart/2005/8/layout/hList7"/>
    <dgm:cxn modelId="{3A7357B4-2CCB-4677-BD47-51AA4F3B5F0E}" type="presParOf" srcId="{1625EDC8-EC72-4209-AD86-9CA77445F91E}" destId="{48E90357-E210-4CF0-A648-9E2D9555B4FE}" srcOrd="1" destOrd="0" presId="urn:microsoft.com/office/officeart/2005/8/layout/hList7"/>
    <dgm:cxn modelId="{7837C38F-3852-469C-BA0C-22D53A707914}" type="presParOf" srcId="{1625EDC8-EC72-4209-AD86-9CA77445F91E}" destId="{FBFC2C4B-9716-4307-9B62-34253798CFC7}" srcOrd="2" destOrd="0" presId="urn:microsoft.com/office/officeart/2005/8/layout/hList7"/>
    <dgm:cxn modelId="{54656B46-2B6F-4A46-B61E-F4B19D60B417}" type="presParOf" srcId="{1625EDC8-EC72-4209-AD86-9CA77445F91E}" destId="{EA6C8E01-1F48-416C-9168-02D2D7DF58CF}" srcOrd="3" destOrd="0" presId="urn:microsoft.com/office/officeart/2005/8/layout/hList7"/>
    <dgm:cxn modelId="{D76446E5-9431-4CCD-9DBB-1E3CE771952C}" type="presParOf" srcId="{B17B915C-9447-44C6-B98A-53909D6F5355}" destId="{4A9B9082-04E1-4A0A-BDC1-82142726FF8C}" srcOrd="7" destOrd="0" presId="urn:microsoft.com/office/officeart/2005/8/layout/hList7"/>
    <dgm:cxn modelId="{B03C294A-0315-4006-89FA-1280D8DC1460}" type="presParOf" srcId="{B17B915C-9447-44C6-B98A-53909D6F5355}" destId="{3821A93F-BC99-40B8-9A49-944D21602B04}" srcOrd="8" destOrd="0" presId="urn:microsoft.com/office/officeart/2005/8/layout/hList7"/>
    <dgm:cxn modelId="{0C052CF6-3169-436B-B5CB-0C1FBF20FBA0}" type="presParOf" srcId="{3821A93F-BC99-40B8-9A49-944D21602B04}" destId="{ECCA9675-11B8-46B6-ACD8-BFF4D5C0F614}" srcOrd="0" destOrd="0" presId="urn:microsoft.com/office/officeart/2005/8/layout/hList7"/>
    <dgm:cxn modelId="{1F05259B-06FE-4F34-AF8F-D8B94F8529CD}" type="presParOf" srcId="{3821A93F-BC99-40B8-9A49-944D21602B04}" destId="{53EC0BC5-3675-4991-8F40-FFD72BBDBCA1}" srcOrd="1" destOrd="0" presId="urn:microsoft.com/office/officeart/2005/8/layout/hList7"/>
    <dgm:cxn modelId="{5D4927A0-6685-4244-851E-D8B585DDC534}" type="presParOf" srcId="{3821A93F-BC99-40B8-9A49-944D21602B04}" destId="{7BBCE66E-3223-4DDC-9285-B75575A9F672}" srcOrd="2" destOrd="0" presId="urn:microsoft.com/office/officeart/2005/8/layout/hList7"/>
    <dgm:cxn modelId="{DCE74F81-9EA4-40E5-B23A-5C60AEFA6877}" type="presParOf" srcId="{3821A93F-BC99-40B8-9A49-944D21602B04}" destId="{C2DC325F-D421-4C97-9DFF-B38D53DD89D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F0EA42-5330-49FD-8A0B-7443B89D4326}" type="doc">
      <dgm:prSet loTypeId="urn:microsoft.com/office/officeart/2005/8/layout/vList6" loCatId="list" qsTypeId="urn:microsoft.com/office/officeart/2005/8/quickstyle/simple1" qsCatId="simple" csTypeId="urn:microsoft.com/office/officeart/2005/8/colors/colorful3" csCatId="colorful" phldr="1"/>
      <dgm:spPr/>
      <dgm:t>
        <a:bodyPr/>
        <a:lstStyle/>
        <a:p>
          <a:endParaRPr lang="en-US"/>
        </a:p>
      </dgm:t>
    </dgm:pt>
    <dgm:pt modelId="{830702EC-78FD-45A7-B0ED-1258918E5E10}">
      <dgm:prSet/>
      <dgm:spPr/>
      <dgm:t>
        <a:bodyPr/>
        <a:lstStyle/>
        <a:p>
          <a:r>
            <a:rPr lang="en-US">
              <a:latin typeface="Calibri"/>
            </a:rPr>
            <a:t>Program</a:t>
          </a:r>
          <a:r>
            <a:rPr lang="en-US"/>
            <a:t> Awareness</a:t>
          </a:r>
        </a:p>
      </dgm:t>
    </dgm:pt>
    <dgm:pt modelId="{4E0B0F19-CE17-4401-9FC0-0B2BDB76C475}" type="parTrans" cxnId="{6DB9BC0D-D340-48FA-9C9B-20B8779BCCFE}">
      <dgm:prSet/>
      <dgm:spPr/>
      <dgm:t>
        <a:bodyPr/>
        <a:lstStyle/>
        <a:p>
          <a:endParaRPr lang="en-US"/>
        </a:p>
      </dgm:t>
    </dgm:pt>
    <dgm:pt modelId="{4DC838F8-7E5E-4D06-AF33-FFA960E5CCEA}" type="sibTrans" cxnId="{6DB9BC0D-D340-48FA-9C9B-20B8779BCCFE}">
      <dgm:prSet/>
      <dgm:spPr/>
      <dgm:t>
        <a:bodyPr/>
        <a:lstStyle/>
        <a:p>
          <a:endParaRPr lang="en-US"/>
        </a:p>
      </dgm:t>
    </dgm:pt>
    <dgm:pt modelId="{213B465A-E240-466D-8573-753DB77D7DB8}">
      <dgm:prSet custT="1"/>
      <dgm:spPr/>
      <dgm:t>
        <a:bodyPr tIns="91440"/>
        <a:lstStyle/>
        <a:p>
          <a:r>
            <a:rPr lang="en-US" sz="1400"/>
            <a:t>Recognize </a:t>
          </a:r>
          <a:r>
            <a:rPr lang="en-US" sz="1400">
              <a:latin typeface="Calibri"/>
            </a:rPr>
            <a:t>newly-accredited</a:t>
          </a:r>
          <a:r>
            <a:rPr lang="en-US" sz="1400"/>
            <a:t> agencies at </a:t>
          </a:r>
          <a:r>
            <a:rPr lang="en-US" sz="1400">
              <a:latin typeface="Calibri"/>
            </a:rPr>
            <a:t>awards</a:t>
          </a:r>
          <a:r>
            <a:rPr lang="en-US" sz="1400"/>
            <a:t> ceremonies</a:t>
          </a:r>
        </a:p>
      </dgm:t>
    </dgm:pt>
    <dgm:pt modelId="{0358EABE-715B-4A55-B9D5-6A1F0C7928E3}" type="parTrans" cxnId="{95E582CC-3ECD-477A-A569-6E4437D00669}">
      <dgm:prSet/>
      <dgm:spPr/>
      <dgm:t>
        <a:bodyPr/>
        <a:lstStyle/>
        <a:p>
          <a:endParaRPr lang="en-US"/>
        </a:p>
      </dgm:t>
    </dgm:pt>
    <dgm:pt modelId="{AFCA5220-D497-4640-A587-2F628B44AE85}" type="sibTrans" cxnId="{95E582CC-3ECD-477A-A569-6E4437D00669}">
      <dgm:prSet/>
      <dgm:spPr/>
      <dgm:t>
        <a:bodyPr/>
        <a:lstStyle/>
        <a:p>
          <a:endParaRPr lang="en-US"/>
        </a:p>
      </dgm:t>
    </dgm:pt>
    <dgm:pt modelId="{F1BD04AF-A6C3-4B2B-B3E7-662618706135}">
      <dgm:prSet/>
      <dgm:spPr/>
      <dgm:t>
        <a:bodyPr/>
        <a:lstStyle/>
        <a:p>
          <a:r>
            <a:rPr lang="en-US"/>
            <a:t>Provide Training</a:t>
          </a:r>
        </a:p>
      </dgm:t>
    </dgm:pt>
    <dgm:pt modelId="{A9CD6304-CE70-4BD0-9214-33447D57F9F7}" type="parTrans" cxnId="{C010ED34-6E3D-4585-AE74-F54D0B053161}">
      <dgm:prSet/>
      <dgm:spPr/>
      <dgm:t>
        <a:bodyPr/>
        <a:lstStyle/>
        <a:p>
          <a:endParaRPr lang="en-US"/>
        </a:p>
      </dgm:t>
    </dgm:pt>
    <dgm:pt modelId="{B2B600CB-F876-46FA-9473-3AEC54FB3F8E}" type="sibTrans" cxnId="{C010ED34-6E3D-4585-AE74-F54D0B053161}">
      <dgm:prSet/>
      <dgm:spPr/>
      <dgm:t>
        <a:bodyPr/>
        <a:lstStyle/>
        <a:p>
          <a:endParaRPr lang="en-US"/>
        </a:p>
      </dgm:t>
    </dgm:pt>
    <dgm:pt modelId="{ACDF5AA7-3C5C-438E-B89E-BAB84E591E19}">
      <dgm:prSet custT="1"/>
      <dgm:spPr/>
      <dgm:t>
        <a:bodyPr tIns="91440"/>
        <a:lstStyle/>
        <a:p>
          <a:r>
            <a:rPr lang="en-US" sz="1400"/>
            <a:t>Host a workshop </a:t>
          </a:r>
        </a:p>
      </dgm:t>
    </dgm:pt>
    <dgm:pt modelId="{185949A3-A530-44AB-8341-C1D4EC9F945A}" type="parTrans" cxnId="{44958985-A56B-4496-ACF8-D756714BD671}">
      <dgm:prSet/>
      <dgm:spPr/>
      <dgm:t>
        <a:bodyPr/>
        <a:lstStyle/>
        <a:p>
          <a:endParaRPr lang="en-US"/>
        </a:p>
      </dgm:t>
    </dgm:pt>
    <dgm:pt modelId="{502C05E8-9239-49C3-8892-CDC32797E9BA}" type="sibTrans" cxnId="{44958985-A56B-4496-ACF8-D756714BD671}">
      <dgm:prSet/>
      <dgm:spPr/>
      <dgm:t>
        <a:bodyPr/>
        <a:lstStyle/>
        <a:p>
          <a:endParaRPr lang="en-US"/>
        </a:p>
      </dgm:t>
    </dgm:pt>
    <dgm:pt modelId="{DDD02C53-8FB4-4DB8-BEDA-DFAEEC86BC44}">
      <dgm:prSet/>
      <dgm:spPr/>
      <dgm:t>
        <a:bodyPr/>
        <a:lstStyle/>
        <a:p>
          <a:r>
            <a:rPr lang="en-US"/>
            <a:t>Get Accredited</a:t>
          </a:r>
        </a:p>
      </dgm:t>
    </dgm:pt>
    <dgm:pt modelId="{62C70060-A47E-47CF-B28C-C8BE5260C1C6}" type="parTrans" cxnId="{8F411442-77B2-4052-BD85-BA3DBBF273B1}">
      <dgm:prSet/>
      <dgm:spPr/>
      <dgm:t>
        <a:bodyPr/>
        <a:lstStyle/>
        <a:p>
          <a:endParaRPr lang="en-US"/>
        </a:p>
      </dgm:t>
    </dgm:pt>
    <dgm:pt modelId="{864929A0-D5D8-4135-B92A-3541F28387FE}" type="sibTrans" cxnId="{8F411442-77B2-4052-BD85-BA3DBBF273B1}">
      <dgm:prSet/>
      <dgm:spPr/>
      <dgm:t>
        <a:bodyPr/>
        <a:lstStyle/>
        <a:p>
          <a:endParaRPr lang="en-US"/>
        </a:p>
      </dgm:t>
    </dgm:pt>
    <dgm:pt modelId="{56399B6F-9540-482D-9DCA-D353ACDC7013}">
      <dgm:prSet custT="1"/>
      <dgm:spPr/>
      <dgm:t>
        <a:bodyPr tIns="182880" anchor="ctr"/>
        <a:lstStyle/>
        <a:p>
          <a:pPr algn="l" rtl="0"/>
          <a:r>
            <a:rPr lang="en-US" sz="1400"/>
            <a:t>For more information </a:t>
          </a:r>
          <a:r>
            <a:rPr lang="en-US" sz="1400">
              <a:hlinkClick xmlns:r="http://schemas.openxmlformats.org/officeDocument/2006/relationships" r:id="rId1"/>
            </a:rPr>
            <a:t>accreditation@apwa.</a:t>
          </a:r>
          <a:r>
            <a:rPr lang="en-US" sz="1400">
              <a:latin typeface="Arial"/>
              <a:hlinkClick xmlns:r="http://schemas.openxmlformats.org/officeDocument/2006/relationships" r:id="rId1"/>
            </a:rPr>
            <a:t>org</a:t>
          </a:r>
        </a:p>
      </dgm:t>
    </dgm:pt>
    <dgm:pt modelId="{154D80A5-DA18-421D-8180-FD848D449045}" type="parTrans" cxnId="{A536DE45-BC03-467B-9412-F368398007F5}">
      <dgm:prSet/>
      <dgm:spPr/>
      <dgm:t>
        <a:bodyPr/>
        <a:lstStyle/>
        <a:p>
          <a:endParaRPr lang="en-US"/>
        </a:p>
      </dgm:t>
    </dgm:pt>
    <dgm:pt modelId="{996F068A-3E96-4FA7-BB5F-7A9D398E4263}" type="sibTrans" cxnId="{A536DE45-BC03-467B-9412-F368398007F5}">
      <dgm:prSet/>
      <dgm:spPr/>
      <dgm:t>
        <a:bodyPr/>
        <a:lstStyle/>
        <a:p>
          <a:endParaRPr lang="en-US"/>
        </a:p>
      </dgm:t>
    </dgm:pt>
    <dgm:pt modelId="{93A7165B-E918-435E-8EA6-E15B00A1B133}">
      <dgm:prSet/>
      <dgm:spPr/>
      <dgm:t>
        <a:bodyPr/>
        <a:lstStyle/>
        <a:p>
          <a:r>
            <a:rPr lang="en-US"/>
            <a:t>Support and Promote the Agencies</a:t>
          </a:r>
        </a:p>
      </dgm:t>
    </dgm:pt>
    <dgm:pt modelId="{847405BD-122C-430C-B029-C211FE9FF776}" type="parTrans" cxnId="{83B4F4AD-9DC0-4969-8264-A00580745F2C}">
      <dgm:prSet/>
      <dgm:spPr/>
      <dgm:t>
        <a:bodyPr/>
        <a:lstStyle/>
        <a:p>
          <a:endParaRPr lang="en-US"/>
        </a:p>
      </dgm:t>
    </dgm:pt>
    <dgm:pt modelId="{69ECE947-5FBE-4B32-84AB-628F7E68449D}" type="sibTrans" cxnId="{83B4F4AD-9DC0-4969-8264-A00580745F2C}">
      <dgm:prSet/>
      <dgm:spPr/>
      <dgm:t>
        <a:bodyPr/>
        <a:lstStyle/>
        <a:p>
          <a:endParaRPr lang="en-US"/>
        </a:p>
      </dgm:t>
    </dgm:pt>
    <dgm:pt modelId="{1C29E52B-DB20-4EAC-98DB-DE88B99AF637}">
      <dgm:prSet custT="1"/>
      <dgm:spPr/>
      <dgm:t>
        <a:bodyPr tIns="91440"/>
        <a:lstStyle/>
        <a:p>
          <a:r>
            <a:rPr lang="en-US" sz="1400"/>
            <a:t>Ask a representative from an accredited agency to speak at your conference or meeting</a:t>
          </a:r>
        </a:p>
      </dgm:t>
    </dgm:pt>
    <dgm:pt modelId="{4B71A80B-7E21-4256-B1F8-CA3547A7B222}" type="parTrans" cxnId="{1B43392E-65EC-40C6-A12C-FD57A3DA7505}">
      <dgm:prSet/>
      <dgm:spPr/>
      <dgm:t>
        <a:bodyPr/>
        <a:lstStyle/>
        <a:p>
          <a:endParaRPr lang="en-US"/>
        </a:p>
      </dgm:t>
    </dgm:pt>
    <dgm:pt modelId="{E7055ED2-F1F9-4E68-8B24-429D3C2F5B26}" type="sibTrans" cxnId="{1B43392E-65EC-40C6-A12C-FD57A3DA7505}">
      <dgm:prSet/>
      <dgm:spPr/>
      <dgm:t>
        <a:bodyPr/>
        <a:lstStyle/>
        <a:p>
          <a:endParaRPr lang="en-US"/>
        </a:p>
      </dgm:t>
    </dgm:pt>
    <dgm:pt modelId="{5BE2744B-3F24-4CC0-A2DA-253502ED3F27}">
      <dgm:prSet custT="1"/>
      <dgm:spPr/>
      <dgm:t>
        <a:bodyPr tIns="91440"/>
        <a:lstStyle/>
        <a:p>
          <a:pPr rtl="0"/>
          <a:r>
            <a:rPr lang="en-US" sz="1400">
              <a:latin typeface="Calibri"/>
            </a:rPr>
            <a:t>Develop a peer group for agencies</a:t>
          </a:r>
          <a:endParaRPr lang="en-US" sz="1400"/>
        </a:p>
      </dgm:t>
    </dgm:pt>
    <dgm:pt modelId="{D35FD993-21A5-477E-89E3-0FB106A8D62E}" type="parTrans" cxnId="{AE072585-95E3-4193-9435-3E36BBD8BEDA}">
      <dgm:prSet/>
      <dgm:spPr/>
      <dgm:t>
        <a:bodyPr/>
        <a:lstStyle/>
        <a:p>
          <a:endParaRPr lang="en-US"/>
        </a:p>
      </dgm:t>
    </dgm:pt>
    <dgm:pt modelId="{53157A15-103B-45F2-829E-246283B521D7}" type="sibTrans" cxnId="{AE072585-95E3-4193-9435-3E36BBD8BEDA}">
      <dgm:prSet/>
      <dgm:spPr/>
      <dgm:t>
        <a:bodyPr/>
        <a:lstStyle/>
        <a:p>
          <a:endParaRPr lang="en-US"/>
        </a:p>
      </dgm:t>
    </dgm:pt>
    <dgm:pt modelId="{FE0C2037-4950-4A6C-8626-33D77CA63411}">
      <dgm:prSet custT="1"/>
      <dgm:spPr/>
      <dgm:t>
        <a:bodyPr tIns="182880" anchor="ctr"/>
        <a:lstStyle/>
        <a:p>
          <a:pPr algn="l"/>
          <a:endParaRPr lang="en-US" sz="1400"/>
        </a:p>
      </dgm:t>
    </dgm:pt>
    <dgm:pt modelId="{7B992926-029E-48D1-B98B-06BE87D36364}" type="parTrans" cxnId="{26EE3D34-D6A9-4857-A778-E8A236007FB7}">
      <dgm:prSet/>
      <dgm:spPr/>
      <dgm:t>
        <a:bodyPr/>
        <a:lstStyle/>
        <a:p>
          <a:endParaRPr lang="en-US"/>
        </a:p>
      </dgm:t>
    </dgm:pt>
    <dgm:pt modelId="{5A0BD888-BD3E-4D31-B620-29F5544E85F4}" type="sibTrans" cxnId="{26EE3D34-D6A9-4857-A778-E8A236007FB7}">
      <dgm:prSet/>
      <dgm:spPr/>
      <dgm:t>
        <a:bodyPr/>
        <a:lstStyle/>
        <a:p>
          <a:endParaRPr lang="en-US"/>
        </a:p>
      </dgm:t>
    </dgm:pt>
    <dgm:pt modelId="{01757993-7032-4A72-AE13-EF40C588E0D0}">
      <dgm:prSet custT="1"/>
      <dgm:spPr/>
      <dgm:t>
        <a:bodyPr tIns="91440"/>
        <a:lstStyle/>
        <a:p>
          <a:r>
            <a:rPr lang="en-US" sz="1400"/>
            <a:t>Include an article from an accredited agency in newsletter or on website</a:t>
          </a:r>
        </a:p>
      </dgm:t>
    </dgm:pt>
    <dgm:pt modelId="{8638198B-C387-47D2-A369-53B0EEE967B1}" type="parTrans" cxnId="{2776030F-2CC9-4B16-BE92-F1F5934099F3}">
      <dgm:prSet/>
      <dgm:spPr/>
      <dgm:t>
        <a:bodyPr/>
        <a:lstStyle/>
        <a:p>
          <a:endParaRPr lang="en-US"/>
        </a:p>
      </dgm:t>
    </dgm:pt>
    <dgm:pt modelId="{4CF734BE-79A3-4C4E-B7BF-A0492AB56AA4}" type="sibTrans" cxnId="{2776030F-2CC9-4B16-BE92-F1F5934099F3}">
      <dgm:prSet/>
      <dgm:spPr/>
      <dgm:t>
        <a:bodyPr/>
        <a:lstStyle/>
        <a:p>
          <a:endParaRPr lang="en-US"/>
        </a:p>
      </dgm:t>
    </dgm:pt>
    <dgm:pt modelId="{7B757481-01C0-405C-99D8-C2943E311D1E}">
      <dgm:prSet phldr="0"/>
      <dgm:spPr/>
      <dgm:t>
        <a:bodyPr/>
        <a:lstStyle/>
        <a:p>
          <a:pPr algn="l"/>
          <a:endParaRPr lang="en-US" sz="1400"/>
        </a:p>
      </dgm:t>
    </dgm:pt>
    <dgm:pt modelId="{EA680B01-7222-4820-A818-37801CBDF23E}" type="parTrans" cxnId="{59C5DF9A-989F-45EB-A682-3437CDE2ACC9}">
      <dgm:prSet/>
      <dgm:spPr/>
    </dgm:pt>
    <dgm:pt modelId="{47A98072-0618-44A3-A9A8-CB53331FFAEF}" type="sibTrans" cxnId="{59C5DF9A-989F-45EB-A682-3437CDE2ACC9}">
      <dgm:prSet/>
      <dgm:spPr/>
    </dgm:pt>
    <dgm:pt modelId="{20A870A5-3FA1-4355-949C-827225C93318}">
      <dgm:prSet phldr="0"/>
      <dgm:spPr/>
      <dgm:t>
        <a:bodyPr/>
        <a:lstStyle/>
        <a:p>
          <a:pPr rtl="0"/>
          <a:r>
            <a:rPr lang="en-US" sz="1400">
              <a:latin typeface="Calibri"/>
            </a:rPr>
            <a:t>Create networking opportunities for interested agencies </a:t>
          </a:r>
        </a:p>
      </dgm:t>
    </dgm:pt>
    <dgm:pt modelId="{17F89DDC-5741-4B31-B5B8-9A85B150DF62}" type="parTrans" cxnId="{FC349C55-0801-49DD-B74A-2CB213214874}">
      <dgm:prSet/>
      <dgm:spPr/>
    </dgm:pt>
    <dgm:pt modelId="{736F041F-DEA9-4628-8B9B-21AA041638F4}" type="sibTrans" cxnId="{FC349C55-0801-49DD-B74A-2CB213214874}">
      <dgm:prSet/>
      <dgm:spPr/>
    </dgm:pt>
    <dgm:pt modelId="{62352D9E-5662-4D67-8F3E-24F5B480B8C7}">
      <dgm:prSet phldr="0"/>
      <dgm:spPr/>
      <dgm:t>
        <a:bodyPr/>
        <a:lstStyle/>
        <a:p>
          <a:pPr rtl="0"/>
          <a:r>
            <a:rPr lang="en-US" sz="1400">
              <a:latin typeface="Calibri"/>
            </a:rPr>
            <a:t>Add a session to your chapter’s education schedule</a:t>
          </a:r>
        </a:p>
      </dgm:t>
    </dgm:pt>
    <dgm:pt modelId="{BD7C6A8F-C8DA-43EE-9260-015F2D189A9D}" type="parTrans" cxnId="{9775AAF8-D8D3-418D-B695-0263E38C0B7F}">
      <dgm:prSet/>
      <dgm:spPr/>
    </dgm:pt>
    <dgm:pt modelId="{9E997F9E-BFDA-422C-855C-1B6389E48921}" type="sibTrans" cxnId="{9775AAF8-D8D3-418D-B695-0263E38C0B7F}">
      <dgm:prSet/>
      <dgm:spPr/>
    </dgm:pt>
    <dgm:pt modelId="{FDB291AB-68B2-431C-9C46-81080B64E355}" type="pres">
      <dgm:prSet presAssocID="{76F0EA42-5330-49FD-8A0B-7443B89D4326}" presName="Name0" presStyleCnt="0">
        <dgm:presLayoutVars>
          <dgm:dir/>
          <dgm:animLvl val="lvl"/>
          <dgm:resizeHandles/>
        </dgm:presLayoutVars>
      </dgm:prSet>
      <dgm:spPr/>
    </dgm:pt>
    <dgm:pt modelId="{585E0423-59B2-49C2-94F4-6AB3D27FC08C}" type="pres">
      <dgm:prSet presAssocID="{830702EC-78FD-45A7-B0ED-1258918E5E10}" presName="linNode" presStyleCnt="0"/>
      <dgm:spPr/>
    </dgm:pt>
    <dgm:pt modelId="{7FF36C44-1EE8-48CD-9E67-5F211A91DBD4}" type="pres">
      <dgm:prSet presAssocID="{830702EC-78FD-45A7-B0ED-1258918E5E10}" presName="parentShp" presStyleLbl="node1" presStyleIdx="0" presStyleCnt="4" custScaleX="81068" custScaleY="166910" custLinFactNeighborX="-3850">
        <dgm:presLayoutVars>
          <dgm:bulletEnabled val="1"/>
        </dgm:presLayoutVars>
      </dgm:prSet>
      <dgm:spPr/>
    </dgm:pt>
    <dgm:pt modelId="{BBAD763E-DE4A-4BF9-8A38-8F79746413D8}" type="pres">
      <dgm:prSet presAssocID="{830702EC-78FD-45A7-B0ED-1258918E5E10}" presName="childShp" presStyleLbl="bgAccFollowNode1" presStyleIdx="0" presStyleCnt="4" custScaleX="110619" custScaleY="178221">
        <dgm:presLayoutVars>
          <dgm:bulletEnabled val="1"/>
        </dgm:presLayoutVars>
      </dgm:prSet>
      <dgm:spPr/>
    </dgm:pt>
    <dgm:pt modelId="{B552CB0F-44FD-4331-9F3B-09CE5E7A5AE4}" type="pres">
      <dgm:prSet presAssocID="{4DC838F8-7E5E-4D06-AF33-FFA960E5CCEA}" presName="spacing" presStyleCnt="0"/>
      <dgm:spPr/>
    </dgm:pt>
    <dgm:pt modelId="{5B8E26C8-4E9F-4F4C-BD88-0BA188438D59}" type="pres">
      <dgm:prSet presAssocID="{F1BD04AF-A6C3-4B2B-B3E7-662618706135}" presName="linNode" presStyleCnt="0"/>
      <dgm:spPr/>
    </dgm:pt>
    <dgm:pt modelId="{0259BC1E-55B0-4E0C-8979-B044BB88B7CB}" type="pres">
      <dgm:prSet presAssocID="{F1BD04AF-A6C3-4B2B-B3E7-662618706135}" presName="parentShp" presStyleLbl="node1" presStyleIdx="1" presStyleCnt="4" custScaleX="81068" custScaleY="166910" custLinFactNeighborX="-3850">
        <dgm:presLayoutVars>
          <dgm:bulletEnabled val="1"/>
        </dgm:presLayoutVars>
      </dgm:prSet>
      <dgm:spPr/>
    </dgm:pt>
    <dgm:pt modelId="{511C3DAE-AC82-4D1F-9BD2-A15580DB74D9}" type="pres">
      <dgm:prSet presAssocID="{F1BD04AF-A6C3-4B2B-B3E7-662618706135}" presName="childShp" presStyleLbl="bgAccFollowNode1" presStyleIdx="1" presStyleCnt="4" custScaleX="110619" custScaleY="178221" custLinFactNeighborX="1624" custLinFactNeighborY="3041">
        <dgm:presLayoutVars>
          <dgm:bulletEnabled val="1"/>
        </dgm:presLayoutVars>
      </dgm:prSet>
      <dgm:spPr/>
    </dgm:pt>
    <dgm:pt modelId="{B166765D-A9C8-41C3-93F4-A1010BA27D6A}" type="pres">
      <dgm:prSet presAssocID="{B2B600CB-F876-46FA-9473-3AEC54FB3F8E}" presName="spacing" presStyleCnt="0"/>
      <dgm:spPr/>
    </dgm:pt>
    <dgm:pt modelId="{1C3A2A7A-DDF8-4F97-AC69-3497F0D065E9}" type="pres">
      <dgm:prSet presAssocID="{93A7165B-E918-435E-8EA6-E15B00A1B133}" presName="linNode" presStyleCnt="0"/>
      <dgm:spPr/>
    </dgm:pt>
    <dgm:pt modelId="{DE36CCA5-C196-4D32-8A38-3C4E18208746}" type="pres">
      <dgm:prSet presAssocID="{93A7165B-E918-435E-8EA6-E15B00A1B133}" presName="parentShp" presStyleLbl="node1" presStyleIdx="2" presStyleCnt="4" custScaleX="81068" custScaleY="166910" custLinFactNeighborX="-3847">
        <dgm:presLayoutVars>
          <dgm:bulletEnabled val="1"/>
        </dgm:presLayoutVars>
      </dgm:prSet>
      <dgm:spPr/>
    </dgm:pt>
    <dgm:pt modelId="{B19E0374-EF50-4B62-ADB6-0657E6D118AC}" type="pres">
      <dgm:prSet presAssocID="{93A7165B-E918-435E-8EA6-E15B00A1B133}" presName="childShp" presStyleLbl="bgAccFollowNode1" presStyleIdx="2" presStyleCnt="4" custScaleX="110619" custScaleY="229590">
        <dgm:presLayoutVars>
          <dgm:bulletEnabled val="1"/>
        </dgm:presLayoutVars>
      </dgm:prSet>
      <dgm:spPr/>
    </dgm:pt>
    <dgm:pt modelId="{EC7B7DC8-4EDD-43EC-9C76-5531EA59614A}" type="pres">
      <dgm:prSet presAssocID="{69ECE947-5FBE-4B32-84AB-628F7E68449D}" presName="spacing" presStyleCnt="0"/>
      <dgm:spPr/>
    </dgm:pt>
    <dgm:pt modelId="{09421261-E5A9-4948-B058-E6C7724BFCC3}" type="pres">
      <dgm:prSet presAssocID="{DDD02C53-8FB4-4DB8-BEDA-DFAEEC86BC44}" presName="linNode" presStyleCnt="0"/>
      <dgm:spPr/>
    </dgm:pt>
    <dgm:pt modelId="{0B19FE07-6669-473D-B39E-BF1817B737C0}" type="pres">
      <dgm:prSet presAssocID="{DDD02C53-8FB4-4DB8-BEDA-DFAEEC86BC44}" presName="parentShp" presStyleLbl="node1" presStyleIdx="3" presStyleCnt="4" custScaleX="81068" custScaleY="166910" custLinFactNeighborX="-3847">
        <dgm:presLayoutVars>
          <dgm:bulletEnabled val="1"/>
        </dgm:presLayoutVars>
      </dgm:prSet>
      <dgm:spPr/>
    </dgm:pt>
    <dgm:pt modelId="{9E98D871-A4CD-4B8E-8C59-EFF922FD703A}" type="pres">
      <dgm:prSet presAssocID="{DDD02C53-8FB4-4DB8-BEDA-DFAEEC86BC44}" presName="childShp" presStyleLbl="bgAccFollowNode1" presStyleIdx="3" presStyleCnt="4" custScaleX="110619" custScaleY="178221">
        <dgm:presLayoutVars>
          <dgm:bulletEnabled val="1"/>
        </dgm:presLayoutVars>
      </dgm:prSet>
      <dgm:spPr/>
    </dgm:pt>
  </dgm:ptLst>
  <dgm:cxnLst>
    <dgm:cxn modelId="{98E5CC03-D63E-4174-9B00-69F5C4EB0665}" type="presOf" srcId="{1C29E52B-DB20-4EAC-98DB-DE88B99AF637}" destId="{B19E0374-EF50-4B62-ADB6-0657E6D118AC}" srcOrd="0" destOrd="0" presId="urn:microsoft.com/office/officeart/2005/8/layout/vList6"/>
    <dgm:cxn modelId="{6DB9BC0D-D340-48FA-9C9B-20B8779BCCFE}" srcId="{76F0EA42-5330-49FD-8A0B-7443B89D4326}" destId="{830702EC-78FD-45A7-B0ED-1258918E5E10}" srcOrd="0" destOrd="0" parTransId="{4E0B0F19-CE17-4401-9FC0-0B2BDB76C475}" sibTransId="{4DC838F8-7E5E-4D06-AF33-FFA960E5CCEA}"/>
    <dgm:cxn modelId="{2776030F-2CC9-4B16-BE92-F1F5934099F3}" srcId="{93A7165B-E918-435E-8EA6-E15B00A1B133}" destId="{01757993-7032-4A72-AE13-EF40C588E0D0}" srcOrd="1" destOrd="0" parTransId="{8638198B-C387-47D2-A369-53B0EEE967B1}" sibTransId="{4CF734BE-79A3-4C4E-B7BF-A0492AB56AA4}"/>
    <dgm:cxn modelId="{9E709D17-37B3-4DD6-8E67-E083A00F21B9}" type="presOf" srcId="{ACDF5AA7-3C5C-438E-B89E-BAB84E591E19}" destId="{511C3DAE-AC82-4D1F-9BD2-A15580DB74D9}" srcOrd="0" destOrd="0" presId="urn:microsoft.com/office/officeart/2005/8/layout/vList6"/>
    <dgm:cxn modelId="{1B43392E-65EC-40C6-A12C-FD57A3DA7505}" srcId="{93A7165B-E918-435E-8EA6-E15B00A1B133}" destId="{1C29E52B-DB20-4EAC-98DB-DE88B99AF637}" srcOrd="0" destOrd="0" parTransId="{4B71A80B-7E21-4256-B1F8-CA3547A7B222}" sibTransId="{E7055ED2-F1F9-4E68-8B24-429D3C2F5B26}"/>
    <dgm:cxn modelId="{86C72231-76CE-4BCF-A3BF-A2A99B2F7370}" type="presOf" srcId="{7B757481-01C0-405C-99D8-C2943E311D1E}" destId="{9E98D871-A4CD-4B8E-8C59-EFF922FD703A}" srcOrd="0" destOrd="1" presId="urn:microsoft.com/office/officeart/2005/8/layout/vList6"/>
    <dgm:cxn modelId="{26EE3D34-D6A9-4857-A778-E8A236007FB7}" srcId="{DDD02C53-8FB4-4DB8-BEDA-DFAEEC86BC44}" destId="{FE0C2037-4950-4A6C-8626-33D77CA63411}" srcOrd="2" destOrd="0" parTransId="{7B992926-029E-48D1-B98B-06BE87D36364}" sibTransId="{5A0BD888-BD3E-4D31-B620-29F5544E85F4}"/>
    <dgm:cxn modelId="{C010ED34-6E3D-4585-AE74-F54D0B053161}" srcId="{76F0EA42-5330-49FD-8A0B-7443B89D4326}" destId="{F1BD04AF-A6C3-4B2B-B3E7-662618706135}" srcOrd="1" destOrd="0" parTransId="{A9CD6304-CE70-4BD0-9214-33447D57F9F7}" sibTransId="{B2B600CB-F876-46FA-9473-3AEC54FB3F8E}"/>
    <dgm:cxn modelId="{8F411442-77B2-4052-BD85-BA3DBBF273B1}" srcId="{76F0EA42-5330-49FD-8A0B-7443B89D4326}" destId="{DDD02C53-8FB4-4DB8-BEDA-DFAEEC86BC44}" srcOrd="3" destOrd="0" parTransId="{62C70060-A47E-47CF-B28C-C8BE5260C1C6}" sibTransId="{864929A0-D5D8-4135-B92A-3541F28387FE}"/>
    <dgm:cxn modelId="{2E435A65-9903-4FFC-8663-2D39602208F4}" type="presOf" srcId="{F1BD04AF-A6C3-4B2B-B3E7-662618706135}" destId="{0259BC1E-55B0-4E0C-8979-B044BB88B7CB}" srcOrd="0" destOrd="0" presId="urn:microsoft.com/office/officeart/2005/8/layout/vList6"/>
    <dgm:cxn modelId="{A536DE45-BC03-467B-9412-F368398007F5}" srcId="{DDD02C53-8FB4-4DB8-BEDA-DFAEEC86BC44}" destId="{56399B6F-9540-482D-9DCA-D353ACDC7013}" srcOrd="0" destOrd="0" parTransId="{154D80A5-DA18-421D-8180-FD848D449045}" sibTransId="{996F068A-3E96-4FA7-BB5F-7A9D398E4263}"/>
    <dgm:cxn modelId="{F86D7D67-4E33-4945-822A-B43C2F89C0EA}" type="presOf" srcId="{213B465A-E240-466D-8573-753DB77D7DB8}" destId="{BBAD763E-DE4A-4BF9-8A38-8F79746413D8}" srcOrd="0" destOrd="0" presId="urn:microsoft.com/office/officeart/2005/8/layout/vList6"/>
    <dgm:cxn modelId="{01B0DD47-266E-4BA5-A0A5-B891E7EBE60B}" type="presOf" srcId="{62352D9E-5662-4D67-8F3E-24F5B480B8C7}" destId="{511C3DAE-AC82-4D1F-9BD2-A15580DB74D9}" srcOrd="0" destOrd="2" presId="urn:microsoft.com/office/officeart/2005/8/layout/vList6"/>
    <dgm:cxn modelId="{D9A11B68-55E8-4B59-B085-63EF93CACDC0}" type="presOf" srcId="{DDD02C53-8FB4-4DB8-BEDA-DFAEEC86BC44}" destId="{0B19FE07-6669-473D-B39E-BF1817B737C0}" srcOrd="0" destOrd="0" presId="urn:microsoft.com/office/officeart/2005/8/layout/vList6"/>
    <dgm:cxn modelId="{42F6EA68-9641-44BA-ABEE-CC86256BF21C}" type="presOf" srcId="{01757993-7032-4A72-AE13-EF40C588E0D0}" destId="{B19E0374-EF50-4B62-ADB6-0657E6D118AC}" srcOrd="0" destOrd="1" presId="urn:microsoft.com/office/officeart/2005/8/layout/vList6"/>
    <dgm:cxn modelId="{D5B32E75-817C-4BBD-9798-EC01C0C65F50}" type="presOf" srcId="{93A7165B-E918-435E-8EA6-E15B00A1B133}" destId="{DE36CCA5-C196-4D32-8A38-3C4E18208746}" srcOrd="0" destOrd="0" presId="urn:microsoft.com/office/officeart/2005/8/layout/vList6"/>
    <dgm:cxn modelId="{FC349C55-0801-49DD-B74A-2CB213214874}" srcId="{830702EC-78FD-45A7-B0ED-1258918E5E10}" destId="{20A870A5-3FA1-4355-949C-827225C93318}" srcOrd="1" destOrd="0" parTransId="{17F89DDC-5741-4B31-B5B8-9A85B150DF62}" sibTransId="{736F041F-DEA9-4628-8B9B-21AA041638F4}"/>
    <dgm:cxn modelId="{4BE59279-4A25-4B4A-B48B-FF93182C6C02}" type="presOf" srcId="{5BE2744B-3F24-4CC0-A2DA-253502ED3F27}" destId="{511C3DAE-AC82-4D1F-9BD2-A15580DB74D9}" srcOrd="0" destOrd="1" presId="urn:microsoft.com/office/officeart/2005/8/layout/vList6"/>
    <dgm:cxn modelId="{549D2881-748D-4A86-8ACA-A427FD5EE7B3}" type="presOf" srcId="{830702EC-78FD-45A7-B0ED-1258918E5E10}" destId="{7FF36C44-1EE8-48CD-9E67-5F211A91DBD4}" srcOrd="0" destOrd="0" presId="urn:microsoft.com/office/officeart/2005/8/layout/vList6"/>
    <dgm:cxn modelId="{AE072585-95E3-4193-9435-3E36BBD8BEDA}" srcId="{F1BD04AF-A6C3-4B2B-B3E7-662618706135}" destId="{5BE2744B-3F24-4CC0-A2DA-253502ED3F27}" srcOrd="1" destOrd="0" parTransId="{D35FD993-21A5-477E-89E3-0FB106A8D62E}" sibTransId="{53157A15-103B-45F2-829E-246283B521D7}"/>
    <dgm:cxn modelId="{44958985-A56B-4496-ACF8-D756714BD671}" srcId="{F1BD04AF-A6C3-4B2B-B3E7-662618706135}" destId="{ACDF5AA7-3C5C-438E-B89E-BAB84E591E19}" srcOrd="0" destOrd="0" parTransId="{185949A3-A530-44AB-8341-C1D4EC9F945A}" sibTransId="{502C05E8-9239-49C3-8892-CDC32797E9BA}"/>
    <dgm:cxn modelId="{59C5DF9A-989F-45EB-A682-3437CDE2ACC9}" srcId="{DDD02C53-8FB4-4DB8-BEDA-DFAEEC86BC44}" destId="{7B757481-01C0-405C-99D8-C2943E311D1E}" srcOrd="1" destOrd="0" parTransId="{EA680B01-7222-4820-A818-37801CBDF23E}" sibTransId="{47A98072-0618-44A3-A9A8-CB53331FFAEF}"/>
    <dgm:cxn modelId="{83B4F4AD-9DC0-4969-8264-A00580745F2C}" srcId="{76F0EA42-5330-49FD-8A0B-7443B89D4326}" destId="{93A7165B-E918-435E-8EA6-E15B00A1B133}" srcOrd="2" destOrd="0" parTransId="{847405BD-122C-430C-B029-C211FE9FF776}" sibTransId="{69ECE947-5FBE-4B32-84AB-628F7E68449D}"/>
    <dgm:cxn modelId="{C188EAC0-4DDD-44C1-805F-076207BE5EBD}" type="presOf" srcId="{20A870A5-3FA1-4355-949C-827225C93318}" destId="{BBAD763E-DE4A-4BF9-8A38-8F79746413D8}" srcOrd="0" destOrd="1" presId="urn:microsoft.com/office/officeart/2005/8/layout/vList6"/>
    <dgm:cxn modelId="{95E582CC-3ECD-477A-A569-6E4437D00669}" srcId="{830702EC-78FD-45A7-B0ED-1258918E5E10}" destId="{213B465A-E240-466D-8573-753DB77D7DB8}" srcOrd="0" destOrd="0" parTransId="{0358EABE-715B-4A55-B9D5-6A1F0C7928E3}" sibTransId="{AFCA5220-D497-4640-A587-2F628B44AE85}"/>
    <dgm:cxn modelId="{1DFF24CE-3CC3-4C1F-86F8-BE0AEFB845F7}" type="presOf" srcId="{FE0C2037-4950-4A6C-8626-33D77CA63411}" destId="{9E98D871-A4CD-4B8E-8C59-EFF922FD703A}" srcOrd="0" destOrd="2" presId="urn:microsoft.com/office/officeart/2005/8/layout/vList6"/>
    <dgm:cxn modelId="{289D9BD1-BFA6-4D0E-80C2-D53CA4637BAD}" type="presOf" srcId="{76F0EA42-5330-49FD-8A0B-7443B89D4326}" destId="{FDB291AB-68B2-431C-9C46-81080B64E355}" srcOrd="0" destOrd="0" presId="urn:microsoft.com/office/officeart/2005/8/layout/vList6"/>
    <dgm:cxn modelId="{A5E2E9D1-7512-40A4-A9BC-EDD84BBB60BD}" type="presOf" srcId="{56399B6F-9540-482D-9DCA-D353ACDC7013}" destId="{9E98D871-A4CD-4B8E-8C59-EFF922FD703A}" srcOrd="0" destOrd="0" presId="urn:microsoft.com/office/officeart/2005/8/layout/vList6"/>
    <dgm:cxn modelId="{9775AAF8-D8D3-418D-B695-0263E38C0B7F}" srcId="{F1BD04AF-A6C3-4B2B-B3E7-662618706135}" destId="{62352D9E-5662-4D67-8F3E-24F5B480B8C7}" srcOrd="2" destOrd="0" parTransId="{BD7C6A8F-C8DA-43EE-9260-015F2D189A9D}" sibTransId="{9E997F9E-BFDA-422C-855C-1B6389E48921}"/>
    <dgm:cxn modelId="{52680BDA-3336-47EC-953A-CFEB38891A73}" type="presParOf" srcId="{FDB291AB-68B2-431C-9C46-81080B64E355}" destId="{585E0423-59B2-49C2-94F4-6AB3D27FC08C}" srcOrd="0" destOrd="0" presId="urn:microsoft.com/office/officeart/2005/8/layout/vList6"/>
    <dgm:cxn modelId="{B0389280-8F7C-4195-81F2-8D37A4D66A88}" type="presParOf" srcId="{585E0423-59B2-49C2-94F4-6AB3D27FC08C}" destId="{7FF36C44-1EE8-48CD-9E67-5F211A91DBD4}" srcOrd="0" destOrd="0" presId="urn:microsoft.com/office/officeart/2005/8/layout/vList6"/>
    <dgm:cxn modelId="{89B2083E-778E-41AE-8F07-C64CA982E0C5}" type="presParOf" srcId="{585E0423-59B2-49C2-94F4-6AB3D27FC08C}" destId="{BBAD763E-DE4A-4BF9-8A38-8F79746413D8}" srcOrd="1" destOrd="0" presId="urn:microsoft.com/office/officeart/2005/8/layout/vList6"/>
    <dgm:cxn modelId="{4C627810-2699-4E59-9BC4-9613EE0CDDA9}" type="presParOf" srcId="{FDB291AB-68B2-431C-9C46-81080B64E355}" destId="{B552CB0F-44FD-4331-9F3B-09CE5E7A5AE4}" srcOrd="1" destOrd="0" presId="urn:microsoft.com/office/officeart/2005/8/layout/vList6"/>
    <dgm:cxn modelId="{CAA17CE8-8C8C-4EA1-B244-4BDFACF22086}" type="presParOf" srcId="{FDB291AB-68B2-431C-9C46-81080B64E355}" destId="{5B8E26C8-4E9F-4F4C-BD88-0BA188438D59}" srcOrd="2" destOrd="0" presId="urn:microsoft.com/office/officeart/2005/8/layout/vList6"/>
    <dgm:cxn modelId="{CDD32246-30BD-4175-B5AF-6A20E8899797}" type="presParOf" srcId="{5B8E26C8-4E9F-4F4C-BD88-0BA188438D59}" destId="{0259BC1E-55B0-4E0C-8979-B044BB88B7CB}" srcOrd="0" destOrd="0" presId="urn:microsoft.com/office/officeart/2005/8/layout/vList6"/>
    <dgm:cxn modelId="{0E4F1A84-0990-4AAB-81A1-A1FF330BFFEC}" type="presParOf" srcId="{5B8E26C8-4E9F-4F4C-BD88-0BA188438D59}" destId="{511C3DAE-AC82-4D1F-9BD2-A15580DB74D9}" srcOrd="1" destOrd="0" presId="urn:microsoft.com/office/officeart/2005/8/layout/vList6"/>
    <dgm:cxn modelId="{E6A56CC9-BFA4-4537-BC82-18F1068E2C4D}" type="presParOf" srcId="{FDB291AB-68B2-431C-9C46-81080B64E355}" destId="{B166765D-A9C8-41C3-93F4-A1010BA27D6A}" srcOrd="3" destOrd="0" presId="urn:microsoft.com/office/officeart/2005/8/layout/vList6"/>
    <dgm:cxn modelId="{7564374C-B17C-435F-AD05-D48D35B29621}" type="presParOf" srcId="{FDB291AB-68B2-431C-9C46-81080B64E355}" destId="{1C3A2A7A-DDF8-4F97-AC69-3497F0D065E9}" srcOrd="4" destOrd="0" presId="urn:microsoft.com/office/officeart/2005/8/layout/vList6"/>
    <dgm:cxn modelId="{8135F912-4AE4-4C87-BFFE-EA40F64A730B}" type="presParOf" srcId="{1C3A2A7A-DDF8-4F97-AC69-3497F0D065E9}" destId="{DE36CCA5-C196-4D32-8A38-3C4E18208746}" srcOrd="0" destOrd="0" presId="urn:microsoft.com/office/officeart/2005/8/layout/vList6"/>
    <dgm:cxn modelId="{C9851CAD-C164-4E6B-976B-6F5DAE1C2845}" type="presParOf" srcId="{1C3A2A7A-DDF8-4F97-AC69-3497F0D065E9}" destId="{B19E0374-EF50-4B62-ADB6-0657E6D118AC}" srcOrd="1" destOrd="0" presId="urn:microsoft.com/office/officeart/2005/8/layout/vList6"/>
    <dgm:cxn modelId="{E0739172-14A8-4339-942F-561431AC9104}" type="presParOf" srcId="{FDB291AB-68B2-431C-9C46-81080B64E355}" destId="{EC7B7DC8-4EDD-43EC-9C76-5531EA59614A}" srcOrd="5" destOrd="0" presId="urn:microsoft.com/office/officeart/2005/8/layout/vList6"/>
    <dgm:cxn modelId="{55C2A590-40FC-4678-B4E6-BAEDE4D71E0D}" type="presParOf" srcId="{FDB291AB-68B2-431C-9C46-81080B64E355}" destId="{09421261-E5A9-4948-B058-E6C7724BFCC3}" srcOrd="6" destOrd="0" presId="urn:microsoft.com/office/officeart/2005/8/layout/vList6"/>
    <dgm:cxn modelId="{992C55D1-4303-4C28-87F7-4F30D73B9ADD}" type="presParOf" srcId="{09421261-E5A9-4948-B058-E6C7724BFCC3}" destId="{0B19FE07-6669-473D-B39E-BF1817B737C0}" srcOrd="0" destOrd="0" presId="urn:microsoft.com/office/officeart/2005/8/layout/vList6"/>
    <dgm:cxn modelId="{83C43C6F-097F-46EB-A560-DA16DEFCFF2C}" type="presParOf" srcId="{09421261-E5A9-4948-B058-E6C7724BFCC3}" destId="{9E98D871-A4CD-4B8E-8C59-EFF922FD703A}"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82D19-A4A1-4119-BCA7-C7E34E376C85}">
      <dsp:nvSpPr>
        <dsp:cNvPr id="0" name=""/>
        <dsp:cNvSpPr/>
      </dsp:nvSpPr>
      <dsp:spPr>
        <a:xfrm>
          <a:off x="0" y="0"/>
          <a:ext cx="1525353" cy="3451256"/>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a:t>Certified Public Infrastructure Inspector	</a:t>
          </a:r>
        </a:p>
      </dsp:txBody>
      <dsp:txXfrm>
        <a:off x="0" y="1380502"/>
        <a:ext cx="1525353" cy="1380502"/>
      </dsp:txXfrm>
    </dsp:sp>
    <dsp:sp modelId="{8961E069-EF9D-49F1-ACFD-60E345644372}">
      <dsp:nvSpPr>
        <dsp:cNvPr id="0" name=""/>
        <dsp:cNvSpPr/>
      </dsp:nvSpPr>
      <dsp:spPr>
        <a:xfrm>
          <a:off x="188042" y="207075"/>
          <a:ext cx="1149268" cy="114926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30B0577-971F-4F69-89A1-3997943CE5BC}">
      <dsp:nvSpPr>
        <dsp:cNvPr id="0" name=""/>
        <dsp:cNvSpPr/>
      </dsp:nvSpPr>
      <dsp:spPr>
        <a:xfrm>
          <a:off x="1571114" y="0"/>
          <a:ext cx="1525353" cy="3451256"/>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a:t>Certified Public Works Professional - Supervision</a:t>
          </a:r>
        </a:p>
      </dsp:txBody>
      <dsp:txXfrm>
        <a:off x="1571114" y="1380502"/>
        <a:ext cx="1525353" cy="1380502"/>
      </dsp:txXfrm>
    </dsp:sp>
    <dsp:sp modelId="{D5121E59-CF5F-42AF-AED2-8C449720A4FE}">
      <dsp:nvSpPr>
        <dsp:cNvPr id="0" name=""/>
        <dsp:cNvSpPr/>
      </dsp:nvSpPr>
      <dsp:spPr>
        <a:xfrm>
          <a:off x="1759157" y="207075"/>
          <a:ext cx="1149268" cy="114926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E687D9A3-D582-4E0D-B623-858165824085}">
      <dsp:nvSpPr>
        <dsp:cNvPr id="0" name=""/>
        <dsp:cNvSpPr/>
      </dsp:nvSpPr>
      <dsp:spPr>
        <a:xfrm>
          <a:off x="3142228" y="0"/>
          <a:ext cx="1525353" cy="3451256"/>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a:t>Certified Public Fleet Professional</a:t>
          </a:r>
        </a:p>
      </dsp:txBody>
      <dsp:txXfrm>
        <a:off x="3142228" y="1380502"/>
        <a:ext cx="1525353" cy="1380502"/>
      </dsp:txXfrm>
    </dsp:sp>
    <dsp:sp modelId="{C7DB2D57-5647-4DF8-A1D1-6C5C4DAD0FE6}">
      <dsp:nvSpPr>
        <dsp:cNvPr id="0" name=""/>
        <dsp:cNvSpPr/>
      </dsp:nvSpPr>
      <dsp:spPr>
        <a:xfrm>
          <a:off x="3330271" y="207075"/>
          <a:ext cx="1149268" cy="114926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0FB5B367-6F31-4AF7-8966-5DF5E406DF7D}">
      <dsp:nvSpPr>
        <dsp:cNvPr id="0" name=""/>
        <dsp:cNvSpPr/>
      </dsp:nvSpPr>
      <dsp:spPr>
        <a:xfrm>
          <a:off x="4713342" y="0"/>
          <a:ext cx="1525353" cy="3451256"/>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a:t>Certified Stormwater Manager</a:t>
          </a:r>
        </a:p>
      </dsp:txBody>
      <dsp:txXfrm>
        <a:off x="4713342" y="1380502"/>
        <a:ext cx="1525353" cy="1380502"/>
      </dsp:txXfrm>
    </dsp:sp>
    <dsp:sp modelId="{EA6C8E01-1F48-416C-9168-02D2D7DF58CF}">
      <dsp:nvSpPr>
        <dsp:cNvPr id="0" name=""/>
        <dsp:cNvSpPr/>
      </dsp:nvSpPr>
      <dsp:spPr>
        <a:xfrm>
          <a:off x="4901385" y="207075"/>
          <a:ext cx="1149268" cy="114926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ECCA9675-11B8-46B6-ACD8-BFF4D5C0F614}">
      <dsp:nvSpPr>
        <dsp:cNvPr id="0" name=""/>
        <dsp:cNvSpPr/>
      </dsp:nvSpPr>
      <dsp:spPr>
        <a:xfrm>
          <a:off x="6284457" y="0"/>
          <a:ext cx="1525353" cy="3451256"/>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a:t>Certified Public Works Professional - Management</a:t>
          </a:r>
        </a:p>
      </dsp:txBody>
      <dsp:txXfrm>
        <a:off x="6284457" y="1380502"/>
        <a:ext cx="1525353" cy="1380502"/>
      </dsp:txXfrm>
    </dsp:sp>
    <dsp:sp modelId="{C2DC325F-D421-4C97-9DFF-B38D53DD89D5}">
      <dsp:nvSpPr>
        <dsp:cNvPr id="0" name=""/>
        <dsp:cNvSpPr/>
      </dsp:nvSpPr>
      <dsp:spPr>
        <a:xfrm>
          <a:off x="6472500" y="207075"/>
          <a:ext cx="1149268" cy="1149268"/>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2237DF4D-1B91-40DA-B92A-C0C8E85B6B72}">
      <dsp:nvSpPr>
        <dsp:cNvPr id="0" name=""/>
        <dsp:cNvSpPr/>
      </dsp:nvSpPr>
      <dsp:spPr>
        <a:xfrm>
          <a:off x="312392" y="2761004"/>
          <a:ext cx="7185026" cy="517688"/>
        </a:xfrm>
        <a:prstGeom prst="leftRightArrow">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D763E-DE4A-4BF9-8A38-8F79746413D8}">
      <dsp:nvSpPr>
        <dsp:cNvPr id="0" name=""/>
        <dsp:cNvSpPr/>
      </dsp:nvSpPr>
      <dsp:spPr>
        <a:xfrm>
          <a:off x="2659562" y="2935"/>
          <a:ext cx="5336641" cy="962764"/>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9144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a:t>Recognize </a:t>
          </a:r>
          <a:r>
            <a:rPr lang="en-US" sz="1400" kern="1200">
              <a:latin typeface="Calibri"/>
            </a:rPr>
            <a:t>newly-accredited</a:t>
          </a:r>
          <a:r>
            <a:rPr lang="en-US" sz="1400" kern="1200"/>
            <a:t> agencies at </a:t>
          </a:r>
          <a:r>
            <a:rPr lang="en-US" sz="1400" kern="1200">
              <a:latin typeface="Calibri"/>
            </a:rPr>
            <a:t>awards</a:t>
          </a:r>
          <a:r>
            <a:rPr lang="en-US" sz="1400" kern="1200"/>
            <a:t> ceremonies</a:t>
          </a:r>
        </a:p>
        <a:p>
          <a:pPr marL="114300" lvl="1" indent="-114300" algn="l" defTabSz="622300" rtl="0">
            <a:lnSpc>
              <a:spcPct val="90000"/>
            </a:lnSpc>
            <a:spcBef>
              <a:spcPct val="0"/>
            </a:spcBef>
            <a:spcAft>
              <a:spcPct val="15000"/>
            </a:spcAft>
            <a:buChar char="•"/>
          </a:pPr>
          <a:r>
            <a:rPr lang="en-US" sz="1400" kern="1200">
              <a:latin typeface="Calibri"/>
            </a:rPr>
            <a:t>Create networking opportunities for interested agencies </a:t>
          </a:r>
        </a:p>
      </dsp:txBody>
      <dsp:txXfrm>
        <a:off x="2659562" y="123281"/>
        <a:ext cx="4975605" cy="722073"/>
      </dsp:txXfrm>
    </dsp:sp>
    <dsp:sp modelId="{7FF36C44-1EE8-48CD-9E67-5F211A91DBD4}">
      <dsp:nvSpPr>
        <dsp:cNvPr id="0" name=""/>
        <dsp:cNvSpPr/>
      </dsp:nvSpPr>
      <dsp:spPr>
        <a:xfrm>
          <a:off x="0" y="33486"/>
          <a:ext cx="2607333" cy="90166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a:latin typeface="Calibri"/>
            </a:rPr>
            <a:t>Program</a:t>
          </a:r>
          <a:r>
            <a:rPr lang="en-US" sz="2100" kern="1200"/>
            <a:t> Awareness</a:t>
          </a:r>
        </a:p>
      </dsp:txBody>
      <dsp:txXfrm>
        <a:off x="44015" y="77501"/>
        <a:ext cx="2519303" cy="813631"/>
      </dsp:txXfrm>
    </dsp:sp>
    <dsp:sp modelId="{511C3DAE-AC82-4D1F-9BD2-A15580DB74D9}">
      <dsp:nvSpPr>
        <dsp:cNvPr id="0" name=""/>
        <dsp:cNvSpPr/>
      </dsp:nvSpPr>
      <dsp:spPr>
        <a:xfrm>
          <a:off x="2711792" y="1036149"/>
          <a:ext cx="5336641" cy="962764"/>
        </a:xfrm>
        <a:prstGeom prst="rightArrow">
          <a:avLst>
            <a:gd name="adj1" fmla="val 75000"/>
            <a:gd name="adj2" fmla="val 50000"/>
          </a:avLst>
        </a:prstGeom>
        <a:solidFill>
          <a:schemeClr val="accent3">
            <a:tint val="40000"/>
            <a:alpha val="90000"/>
            <a:hueOff val="3572285"/>
            <a:satOff val="-4598"/>
            <a:lumOff val="-358"/>
            <a:alphaOff val="0"/>
          </a:schemeClr>
        </a:solidFill>
        <a:ln w="25400" cap="flat" cmpd="sng" algn="ctr">
          <a:solidFill>
            <a:schemeClr val="accent3">
              <a:tint val="40000"/>
              <a:alpha val="90000"/>
              <a:hueOff val="3572285"/>
              <a:satOff val="-4598"/>
              <a:lumOff val="-3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9144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a:t>Host a workshop </a:t>
          </a:r>
        </a:p>
        <a:p>
          <a:pPr marL="114300" lvl="1" indent="-114300" algn="l" defTabSz="622300" rtl="0">
            <a:lnSpc>
              <a:spcPct val="90000"/>
            </a:lnSpc>
            <a:spcBef>
              <a:spcPct val="0"/>
            </a:spcBef>
            <a:spcAft>
              <a:spcPct val="15000"/>
            </a:spcAft>
            <a:buChar char="•"/>
          </a:pPr>
          <a:r>
            <a:rPr lang="en-US" sz="1400" kern="1200">
              <a:latin typeface="Calibri"/>
            </a:rPr>
            <a:t>Develop a peer group for agencies</a:t>
          </a:r>
          <a:endParaRPr lang="en-US" sz="1400" kern="1200"/>
        </a:p>
        <a:p>
          <a:pPr marL="114300" lvl="1" indent="-114300" algn="l" defTabSz="622300" rtl="0">
            <a:lnSpc>
              <a:spcPct val="90000"/>
            </a:lnSpc>
            <a:spcBef>
              <a:spcPct val="0"/>
            </a:spcBef>
            <a:spcAft>
              <a:spcPct val="15000"/>
            </a:spcAft>
            <a:buChar char="•"/>
          </a:pPr>
          <a:r>
            <a:rPr lang="en-US" sz="1400" kern="1200">
              <a:latin typeface="Calibri"/>
            </a:rPr>
            <a:t>Add a session to your chapter’s education schedule</a:t>
          </a:r>
        </a:p>
      </dsp:txBody>
      <dsp:txXfrm>
        <a:off x="2711792" y="1156495"/>
        <a:ext cx="4975605" cy="722073"/>
      </dsp:txXfrm>
    </dsp:sp>
    <dsp:sp modelId="{0259BC1E-55B0-4E0C-8979-B044BB88B7CB}">
      <dsp:nvSpPr>
        <dsp:cNvPr id="0" name=""/>
        <dsp:cNvSpPr/>
      </dsp:nvSpPr>
      <dsp:spPr>
        <a:xfrm>
          <a:off x="0" y="1050272"/>
          <a:ext cx="2607333" cy="901661"/>
        </a:xfrm>
        <a:prstGeom prst="round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a:t>Provide Training</a:t>
          </a:r>
        </a:p>
      </dsp:txBody>
      <dsp:txXfrm>
        <a:off x="44015" y="1094287"/>
        <a:ext cx="2519303" cy="813631"/>
      </dsp:txXfrm>
    </dsp:sp>
    <dsp:sp modelId="{B19E0374-EF50-4B62-ADB6-0657E6D118AC}">
      <dsp:nvSpPr>
        <dsp:cNvPr id="0" name=""/>
        <dsp:cNvSpPr/>
      </dsp:nvSpPr>
      <dsp:spPr>
        <a:xfrm>
          <a:off x="2659562" y="2036507"/>
          <a:ext cx="5336641" cy="1240264"/>
        </a:xfrm>
        <a:prstGeom prst="rightArrow">
          <a:avLst>
            <a:gd name="adj1" fmla="val 75000"/>
            <a:gd name="adj2" fmla="val 50000"/>
          </a:avLst>
        </a:prstGeom>
        <a:solidFill>
          <a:schemeClr val="accent3">
            <a:tint val="40000"/>
            <a:alpha val="90000"/>
            <a:hueOff val="7144569"/>
            <a:satOff val="-9195"/>
            <a:lumOff val="-717"/>
            <a:alphaOff val="0"/>
          </a:schemeClr>
        </a:solidFill>
        <a:ln w="25400" cap="flat" cmpd="sng" algn="ctr">
          <a:solidFill>
            <a:schemeClr val="accent3">
              <a:tint val="40000"/>
              <a:alpha val="90000"/>
              <a:hueOff val="7144569"/>
              <a:satOff val="-9195"/>
              <a:lumOff val="-7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9144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a:t>Ask a representative from an accredited agency to speak at your conference or meeting</a:t>
          </a:r>
        </a:p>
        <a:p>
          <a:pPr marL="114300" lvl="1" indent="-114300" algn="l" defTabSz="622300">
            <a:lnSpc>
              <a:spcPct val="90000"/>
            </a:lnSpc>
            <a:spcBef>
              <a:spcPct val="0"/>
            </a:spcBef>
            <a:spcAft>
              <a:spcPct val="15000"/>
            </a:spcAft>
            <a:buChar char="•"/>
          </a:pPr>
          <a:r>
            <a:rPr lang="en-US" sz="1400" kern="1200"/>
            <a:t>Include an article from an accredited agency in newsletter or on website</a:t>
          </a:r>
        </a:p>
      </dsp:txBody>
      <dsp:txXfrm>
        <a:off x="2659562" y="2191540"/>
        <a:ext cx="4871542" cy="930198"/>
      </dsp:txXfrm>
    </dsp:sp>
    <dsp:sp modelId="{DE36CCA5-C196-4D32-8A38-3C4E18208746}">
      <dsp:nvSpPr>
        <dsp:cNvPr id="0" name=""/>
        <dsp:cNvSpPr/>
      </dsp:nvSpPr>
      <dsp:spPr>
        <a:xfrm>
          <a:off x="0" y="2205808"/>
          <a:ext cx="2607333" cy="901661"/>
        </a:xfrm>
        <a:prstGeom prst="round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a:t>Support and Promote the Agencies</a:t>
          </a:r>
        </a:p>
      </dsp:txBody>
      <dsp:txXfrm>
        <a:off x="44015" y="2249823"/>
        <a:ext cx="2519303" cy="813631"/>
      </dsp:txXfrm>
    </dsp:sp>
    <dsp:sp modelId="{9E98D871-A4CD-4B8E-8C59-EFF922FD703A}">
      <dsp:nvSpPr>
        <dsp:cNvPr id="0" name=""/>
        <dsp:cNvSpPr/>
      </dsp:nvSpPr>
      <dsp:spPr>
        <a:xfrm>
          <a:off x="2659562" y="3330792"/>
          <a:ext cx="5336641" cy="962764"/>
        </a:xfrm>
        <a:prstGeom prst="rightArrow">
          <a:avLst>
            <a:gd name="adj1" fmla="val 75000"/>
            <a:gd name="adj2" fmla="val 50000"/>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182880" rIns="8890" bIns="8890" numCol="1" spcCol="1270" anchor="ctr" anchorCtr="0">
          <a:noAutofit/>
        </a:bodyPr>
        <a:lstStyle/>
        <a:p>
          <a:pPr marL="114300" lvl="1" indent="-114300" algn="l" defTabSz="622300" rtl="0">
            <a:lnSpc>
              <a:spcPct val="90000"/>
            </a:lnSpc>
            <a:spcBef>
              <a:spcPct val="0"/>
            </a:spcBef>
            <a:spcAft>
              <a:spcPct val="15000"/>
            </a:spcAft>
            <a:buChar char="•"/>
          </a:pPr>
          <a:r>
            <a:rPr lang="en-US" sz="1400" kern="1200"/>
            <a:t>For more information </a:t>
          </a:r>
          <a:r>
            <a:rPr lang="en-US" sz="1400" kern="1200">
              <a:hlinkClick xmlns:r="http://schemas.openxmlformats.org/officeDocument/2006/relationships" r:id="rId1"/>
            </a:rPr>
            <a:t>accreditation@apwa.</a:t>
          </a:r>
          <a:r>
            <a:rPr lang="en-US" sz="1400" kern="1200">
              <a:latin typeface="Arial"/>
              <a:hlinkClick xmlns:r="http://schemas.openxmlformats.org/officeDocument/2006/relationships" r:id="rId1"/>
            </a:rPr>
            <a:t>org</a:t>
          </a:r>
        </a:p>
        <a:p>
          <a:pPr marL="114300" lvl="1" indent="-114300" algn="l" defTabSz="622300">
            <a:lnSpc>
              <a:spcPct val="90000"/>
            </a:lnSpc>
            <a:spcBef>
              <a:spcPct val="0"/>
            </a:spcBef>
            <a:spcAft>
              <a:spcPct val="15000"/>
            </a:spcAft>
            <a:buChar char="•"/>
          </a:pPr>
          <a:endParaRPr lang="en-US" sz="1400" kern="1200"/>
        </a:p>
        <a:p>
          <a:pPr marL="114300" lvl="1" indent="-114300" algn="l" defTabSz="622300">
            <a:lnSpc>
              <a:spcPct val="90000"/>
            </a:lnSpc>
            <a:spcBef>
              <a:spcPct val="0"/>
            </a:spcBef>
            <a:spcAft>
              <a:spcPct val="15000"/>
            </a:spcAft>
            <a:buChar char="•"/>
          </a:pPr>
          <a:endParaRPr lang="en-US" sz="1400" kern="1200"/>
        </a:p>
      </dsp:txBody>
      <dsp:txXfrm>
        <a:off x="2659562" y="3451138"/>
        <a:ext cx="4975605" cy="722073"/>
      </dsp:txXfrm>
    </dsp:sp>
    <dsp:sp modelId="{0B19FE07-6669-473D-B39E-BF1817B737C0}">
      <dsp:nvSpPr>
        <dsp:cNvPr id="0" name=""/>
        <dsp:cNvSpPr/>
      </dsp:nvSpPr>
      <dsp:spPr>
        <a:xfrm>
          <a:off x="0" y="3361344"/>
          <a:ext cx="2607333" cy="901661"/>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a:t>Get Accredited</a:t>
          </a:r>
        </a:p>
      </dsp:txBody>
      <dsp:txXfrm>
        <a:off x="44015" y="3405359"/>
        <a:ext cx="2519303" cy="813631"/>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CE157F-D080-41F9-B8ED-07B44C003FE8}" type="datetimeFigureOut">
              <a:t>4/14/2026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B57377-22AC-4A42-9980-66B8A1198B5D}" type="slidenum">
              <a:t>‹#›</a:t>
            </a:fld>
            <a:endParaRPr lang="en-US"/>
          </a:p>
        </p:txBody>
      </p:sp>
    </p:spTree>
    <p:extLst>
      <p:ext uri="{BB962C8B-B14F-4D97-AF65-F5344CB8AC3E}">
        <p14:creationId xmlns:p14="http://schemas.microsoft.com/office/powerpoint/2010/main" val="1776226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APWA currently offers five certifications covering both technical and leadership focus.</a:t>
            </a:r>
          </a:p>
          <a:p>
            <a:r>
              <a:rPr lang="en-US"/>
              <a:t>While each credential has a different focus, all certifications share the same structure; defined eligibility requirements, a proctored exam, and a recertification cycle every five years. Exams are delivered online through a secure testing platform.</a:t>
            </a:r>
            <a:endParaRPr lang="en-US">
              <a:ea typeface="Calibri" panose="020F0502020204030204"/>
              <a:cs typeface="Calibri" panose="020F0502020204030204"/>
            </a:endParaRPr>
          </a:p>
          <a:p>
            <a:endParaRPr lang="en-US">
              <a:ea typeface="Calibri" panose="020F0502020204030204"/>
              <a:cs typeface="Calibri" panose="020F0502020204030204"/>
            </a:endParaRPr>
          </a:p>
          <a:p>
            <a:endParaRPr lang="en-US">
              <a:solidFill>
                <a:srgbClr val="000000"/>
              </a:solidFill>
              <a:ea typeface="Calibri" panose="020F0502020204030204"/>
              <a:cs typeface="Calibri" panose="020F0502020204030204"/>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4B57377-22AC-4A42-9980-66B8A1198B5D}" type="slidenum">
              <a:rPr lang="en-US"/>
              <a:t>3</a:t>
            </a:fld>
            <a:endParaRPr lang="en-US"/>
          </a:p>
        </p:txBody>
      </p:sp>
    </p:spTree>
    <p:extLst>
      <p:ext uri="{BB962C8B-B14F-4D97-AF65-F5344CB8AC3E}">
        <p14:creationId xmlns:p14="http://schemas.microsoft.com/office/powerpoint/2010/main" val="2904967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F8C29-878B-4434-D57B-E8D3BC2C50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6FDB78-7420-3DF2-7051-9BA2F2F1E1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DDD727-86F6-6F95-7F14-460EBA147B06}"/>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8AA3A758-7F90-9091-C67C-05F9DE3DEAE7}"/>
              </a:ext>
            </a:extLst>
          </p:cNvPr>
          <p:cNvSpPr>
            <a:spLocks noGrp="1"/>
          </p:cNvSpPr>
          <p:nvPr>
            <p:ph type="sldNum" sz="quarter" idx="5"/>
          </p:nvPr>
        </p:nvSpPr>
        <p:spPr/>
        <p:txBody>
          <a:bodyPr/>
          <a:lstStyle/>
          <a:p>
            <a:fld id="{84B57377-22AC-4A42-9980-66B8A1198B5D}" type="slidenum">
              <a:rPr lang="en-US"/>
              <a:t>13</a:t>
            </a:fld>
            <a:endParaRPr lang="en-US"/>
          </a:p>
        </p:txBody>
      </p:sp>
    </p:spTree>
    <p:extLst>
      <p:ext uri="{BB962C8B-B14F-4D97-AF65-F5344CB8AC3E}">
        <p14:creationId xmlns:p14="http://schemas.microsoft.com/office/powerpoint/2010/main" val="2967240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C6EA5-BD02-FF8A-E89C-EEBCB8A40E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BC258E-CA1D-60DD-4EB0-0B60691506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D0FEBF-18C9-34FD-1158-CCF8D646E532}"/>
              </a:ext>
            </a:extLst>
          </p:cNvPr>
          <p:cNvSpPr>
            <a:spLocks noGrp="1"/>
          </p:cNvSpPr>
          <p:nvPr>
            <p:ph type="body" idx="1"/>
          </p:nvPr>
        </p:nvSpPr>
        <p:spPr/>
        <p:txBody>
          <a:bodyPr/>
          <a:lstStyle/>
          <a:p>
            <a:r>
              <a:rPr lang="en-US">
                <a:ea typeface="Calibri"/>
                <a:cs typeface="Calibri"/>
              </a:rPr>
              <a:t>Manual is available in APWA store. If your chapter keeps a library of resources, this would be a great addition. </a:t>
            </a:r>
          </a:p>
        </p:txBody>
      </p:sp>
      <p:sp>
        <p:nvSpPr>
          <p:cNvPr id="4" name="Slide Number Placeholder 3">
            <a:extLst>
              <a:ext uri="{FF2B5EF4-FFF2-40B4-BE49-F238E27FC236}">
                <a16:creationId xmlns:a16="http://schemas.microsoft.com/office/drawing/2014/main" id="{E0FFB80A-981E-F3B7-F092-CE62D2F79296}"/>
              </a:ext>
            </a:extLst>
          </p:cNvPr>
          <p:cNvSpPr>
            <a:spLocks noGrp="1"/>
          </p:cNvSpPr>
          <p:nvPr>
            <p:ph type="sldNum" sz="quarter" idx="5"/>
          </p:nvPr>
        </p:nvSpPr>
        <p:spPr/>
        <p:txBody>
          <a:bodyPr/>
          <a:lstStyle/>
          <a:p>
            <a:fld id="{84B57377-22AC-4A42-9980-66B8A1198B5D}" type="slidenum">
              <a:rPr lang="en-US"/>
              <a:t>14</a:t>
            </a:fld>
            <a:endParaRPr lang="en-US"/>
          </a:p>
        </p:txBody>
      </p:sp>
    </p:spTree>
    <p:extLst>
      <p:ext uri="{BB962C8B-B14F-4D97-AF65-F5344CB8AC3E}">
        <p14:creationId xmlns:p14="http://schemas.microsoft.com/office/powerpoint/2010/main" val="1171895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1C414-9050-DB25-A713-0628624B0A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BDDC7B-FDCB-A2FB-204E-9D12F08DF2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931BF5-EC42-CDD6-D897-F54D014CBC56}"/>
              </a:ext>
            </a:extLst>
          </p:cNvPr>
          <p:cNvSpPr>
            <a:spLocks noGrp="1"/>
          </p:cNvSpPr>
          <p:nvPr>
            <p:ph type="body" idx="1"/>
          </p:nvPr>
        </p:nvSpPr>
        <p:spPr/>
        <p:txBody>
          <a:bodyPr/>
          <a:lstStyle/>
          <a:p>
            <a:endParaRPr lang="en-US">
              <a:solidFill>
                <a:srgbClr val="000000"/>
              </a:solidFill>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15DE504A-5DD8-060E-F23E-DA4D3BF6C407}"/>
              </a:ext>
            </a:extLst>
          </p:cNvPr>
          <p:cNvSpPr>
            <a:spLocks noGrp="1"/>
          </p:cNvSpPr>
          <p:nvPr>
            <p:ph type="sldNum" sz="quarter" idx="5"/>
          </p:nvPr>
        </p:nvSpPr>
        <p:spPr/>
        <p:txBody>
          <a:bodyPr/>
          <a:lstStyle/>
          <a:p>
            <a:fld id="{84B57377-22AC-4A42-9980-66B8A1198B5D}" type="slidenum">
              <a:rPr lang="en-US"/>
              <a:t>15</a:t>
            </a:fld>
            <a:endParaRPr lang="en-US"/>
          </a:p>
        </p:txBody>
      </p:sp>
    </p:spTree>
    <p:extLst>
      <p:ext uri="{BB962C8B-B14F-4D97-AF65-F5344CB8AC3E}">
        <p14:creationId xmlns:p14="http://schemas.microsoft.com/office/powerpoint/2010/main" val="738028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060E6-0E4C-51E0-C496-F7D46E882A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E012B2-BD7B-AE22-A0E6-5D9101D062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233B47-6106-7B71-716E-84219900499F}"/>
              </a:ext>
            </a:extLst>
          </p:cNvPr>
          <p:cNvSpPr>
            <a:spLocks noGrp="1"/>
          </p:cNvSpPr>
          <p:nvPr>
            <p:ph type="body" idx="1"/>
          </p:nvPr>
        </p:nvSpPr>
        <p:spPr/>
        <p:txBody>
          <a:bodyPr/>
          <a:lstStyle/>
          <a:p>
            <a:pPr marL="285750" indent="-285750">
              <a:buFont typeface="Arial"/>
              <a:buChar char="•"/>
            </a:pPr>
            <a:r>
              <a:rPr lang="en-US"/>
              <a:t>Certified members are a resource chapters can tap into.</a:t>
            </a:r>
          </a:p>
          <a:p>
            <a:pPr marL="285750" indent="-285750">
              <a:buFont typeface="Arial"/>
              <a:buChar char="•"/>
            </a:pPr>
            <a:r>
              <a:rPr lang="en-US"/>
              <a:t>If a chapter is planning an annual conference, a PWI, or a workshop, certified members are a natural place to look for presenters on specific topics.</a:t>
            </a:r>
          </a:p>
          <a:p>
            <a:pPr marL="285750" indent="-285750">
              <a:buFont typeface="Arial"/>
              <a:buChar char="•"/>
            </a:pPr>
            <a:r>
              <a:rPr lang="en-US"/>
              <a:t>These members can also contribute by writing articles, serving on committees, or helping guide technical discussions.</a:t>
            </a:r>
            <a:endParaRPr lang="en-US">
              <a:ea typeface="Calibri"/>
              <a:cs typeface="Calibri"/>
            </a:endParaRPr>
          </a:p>
          <a:p>
            <a:pPr marL="285750" indent="-285750">
              <a:buFont typeface="Arial"/>
              <a:buChar char="•"/>
            </a:pPr>
            <a:r>
              <a:rPr lang="en-US"/>
              <a:t>Certification helps chapters know who to turn to when expertise is needed.</a:t>
            </a: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9BBB96DF-A19E-8C77-51D5-DEE9BB7AC930}"/>
              </a:ext>
            </a:extLst>
          </p:cNvPr>
          <p:cNvSpPr>
            <a:spLocks noGrp="1"/>
          </p:cNvSpPr>
          <p:nvPr>
            <p:ph type="sldNum" sz="quarter" idx="5"/>
          </p:nvPr>
        </p:nvSpPr>
        <p:spPr/>
        <p:txBody>
          <a:bodyPr/>
          <a:lstStyle/>
          <a:p>
            <a:fld id="{84B57377-22AC-4A42-9980-66B8A1198B5D}" type="slidenum">
              <a:rPr lang="en-US"/>
              <a:t>16</a:t>
            </a:fld>
            <a:endParaRPr lang="en-US"/>
          </a:p>
        </p:txBody>
      </p:sp>
    </p:spTree>
    <p:extLst>
      <p:ext uri="{BB962C8B-B14F-4D97-AF65-F5344CB8AC3E}">
        <p14:creationId xmlns:p14="http://schemas.microsoft.com/office/powerpoint/2010/main" val="1013728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panose="020F0502020204030204"/>
              <a:cs typeface="Calibri" panose="020F0502020204030204"/>
            </a:endParaRPr>
          </a:p>
          <a:p>
            <a:pPr marL="285750" indent="-285750">
              <a:buFont typeface="Arial"/>
              <a:buChar char="•"/>
            </a:pP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84B57377-22AC-4A42-9980-66B8A1198B5D}" type="slidenum">
              <a:t>17</a:t>
            </a:fld>
            <a:endParaRPr lang="en-US"/>
          </a:p>
        </p:txBody>
      </p:sp>
    </p:spTree>
    <p:extLst>
      <p:ext uri="{BB962C8B-B14F-4D97-AF65-F5344CB8AC3E}">
        <p14:creationId xmlns:p14="http://schemas.microsoft.com/office/powerpoint/2010/main" val="2072709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Certification provides independent validation of knowledge and skills.</a:t>
            </a:r>
          </a:p>
          <a:p>
            <a:pPr marL="171450" indent="-171450">
              <a:buFont typeface="Arial"/>
              <a:buChar char="•"/>
            </a:pPr>
            <a:r>
              <a:rPr lang="en-US"/>
              <a:t>Helps individuals stand out and build professional credibility.</a:t>
            </a:r>
          </a:p>
          <a:p>
            <a:pPr marL="171450" indent="-171450">
              <a:buFont typeface="Arial"/>
              <a:buChar char="•"/>
            </a:pPr>
            <a:r>
              <a:rPr lang="en-US"/>
              <a:t>Supports career growth, confidence, and personal achievement.</a:t>
            </a:r>
          </a:p>
          <a:p>
            <a:pPr marL="171450" indent="-171450">
              <a:buFont typeface="Arial"/>
              <a:buChar char="•"/>
            </a:pPr>
            <a:r>
              <a:rPr lang="en-US"/>
              <a:t>Reinforces lifelong learning through recertification requirements.</a:t>
            </a:r>
          </a:p>
          <a:p>
            <a:endParaRPr lang="en-US">
              <a:ea typeface="Calibri"/>
              <a:cs typeface="Calibri"/>
            </a:endParaRPr>
          </a:p>
          <a:p>
            <a:r>
              <a:rPr lang="en-US"/>
              <a:t>Certification creates value on several levels. It provides independent validation that someone has the knowledge and skills to meet recognized professional standards.</a:t>
            </a:r>
          </a:p>
          <a:p>
            <a:endParaRPr lang="en-US"/>
          </a:p>
          <a:p>
            <a:r>
              <a:rPr lang="en-US"/>
              <a:t>From a career standpoint, certification helps individuals distinguish themselves, demonstrate commitment to the profession, and build credibility.</a:t>
            </a:r>
            <a:endParaRPr lang="en-US">
              <a:ea typeface="Calibri" panose="020F0502020204030204"/>
              <a:cs typeface="Calibri" panose="020F0502020204030204"/>
            </a:endParaRPr>
          </a:p>
          <a:p>
            <a:endParaRPr lang="en-US"/>
          </a:p>
          <a:p>
            <a:r>
              <a:rPr lang="en-US"/>
              <a:t>There’s also a personal component. Earning a certification is a tangible achievement that builds confidence and provides clear professional goals. And because certifications require recertification, they encourage continued professional development and ensure individuals knowledge remains current and relevant.</a:t>
            </a:r>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pPr>
              <a:buFont typeface="Arial"/>
              <a:buChar char="•"/>
            </a:pPr>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4B57377-22AC-4A42-9980-66B8A1198B5D}" type="slidenum">
              <a:t>4</a:t>
            </a:fld>
            <a:endParaRPr lang="en-US"/>
          </a:p>
        </p:txBody>
      </p:sp>
    </p:spTree>
    <p:extLst>
      <p:ext uri="{BB962C8B-B14F-4D97-AF65-F5344CB8AC3E}">
        <p14:creationId xmlns:p14="http://schemas.microsoft.com/office/powerpoint/2010/main" val="119719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Encourage members to pursue certification.</a:t>
            </a:r>
          </a:p>
          <a:p>
            <a:pPr marL="171450" indent="-171450">
              <a:buFont typeface="Arial"/>
              <a:buChar char="•"/>
            </a:pPr>
            <a:r>
              <a:rPr lang="en-US"/>
              <a:t>Provide educational sessions, study groups, and exam preparation support.</a:t>
            </a:r>
          </a:p>
          <a:p>
            <a:pPr marL="171450" indent="-171450">
              <a:buFont typeface="Arial"/>
              <a:buChar char="•"/>
            </a:pPr>
            <a:r>
              <a:rPr lang="en-US"/>
              <a:t>Promote PWIs as preparation for CPWP‑S and CPWP‑M.</a:t>
            </a:r>
          </a:p>
          <a:p>
            <a:pPr marL="171450" indent="-171450">
              <a:buFont typeface="Arial"/>
              <a:buChar char="•"/>
            </a:pPr>
            <a:r>
              <a:rPr lang="en-US"/>
              <a:t>Scholarships, libraries, and shared resources reduce barriers.</a:t>
            </a:r>
          </a:p>
          <a:p>
            <a:pPr marL="171450" indent="-171450">
              <a:buFont typeface="Arial"/>
              <a:buChar char="•"/>
            </a:pPr>
            <a:endParaRPr lang="en-US">
              <a:ea typeface="Calibri"/>
              <a:cs typeface="Calibri"/>
            </a:endParaRPr>
          </a:p>
          <a:p>
            <a:r>
              <a:rPr lang="en-US"/>
              <a:t>Chapters have a tremendous opportunity to support members who are interested in certification. It starts with encouragement, making it clear that certification is valued and supported at the chapter level. These are easy ways for the chapter to support certification and professional development. </a:t>
            </a: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4B57377-22AC-4A42-9980-66B8A1198B5D}" type="slidenum">
              <a:rPr lang="en-US"/>
              <a:t>5</a:t>
            </a:fld>
            <a:endParaRPr lang="en-US"/>
          </a:p>
        </p:txBody>
      </p:sp>
    </p:spTree>
    <p:extLst>
      <p:ext uri="{BB962C8B-B14F-4D97-AF65-F5344CB8AC3E}">
        <p14:creationId xmlns:p14="http://schemas.microsoft.com/office/powerpoint/2010/main" val="2614018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Recognition reinforces the value of certification.</a:t>
            </a:r>
          </a:p>
          <a:p>
            <a:pPr marL="171450" indent="-171450">
              <a:buFont typeface="Arial"/>
              <a:buChar char="•"/>
            </a:pPr>
            <a:r>
              <a:rPr lang="en-US"/>
              <a:t>Highlight certified members at meetings, conferences, and awards events.</a:t>
            </a:r>
          </a:p>
          <a:p>
            <a:pPr marL="171450" indent="-171450">
              <a:buFont typeface="Arial"/>
              <a:buChar char="•"/>
            </a:pPr>
            <a:r>
              <a:rPr lang="en-US"/>
              <a:t>Use ribbons, badges, and name credentials to make certification visible.</a:t>
            </a:r>
          </a:p>
          <a:p>
            <a:pPr marL="171450" indent="-171450">
              <a:buFont typeface="Arial"/>
              <a:buChar char="•"/>
            </a:pPr>
            <a:r>
              <a:rPr lang="en-US"/>
              <a:t>Media announcements help extend recognition beyond the chapter.</a:t>
            </a:r>
          </a:p>
          <a:p>
            <a:pPr marL="171450" indent="-171450">
              <a:buFont typeface="Arial"/>
              <a:buChar char="•"/>
            </a:pPr>
            <a:r>
              <a:rPr lang="en-US"/>
              <a:t>Celebration motivates others to pursue certification.</a:t>
            </a:r>
          </a:p>
          <a:p>
            <a:endParaRPr lang="en-US">
              <a:ea typeface="Calibri"/>
              <a:cs typeface="Calibri"/>
            </a:endParaRPr>
          </a:p>
          <a:p>
            <a:r>
              <a:rPr lang="en-US"/>
              <a:t>Chapters can recognize certified members at meetings or awards ceremonies, include credentials on name badges, or distribute media announcements when members earn certifications. These are easy ways the chapter can celebrate member success and recognition.   </a:t>
            </a:r>
            <a:endParaRPr lang="en-US">
              <a:ea typeface="Calibri"/>
              <a:cs typeface="Calibri"/>
            </a:endParaRPr>
          </a:p>
        </p:txBody>
      </p:sp>
      <p:sp>
        <p:nvSpPr>
          <p:cNvPr id="4" name="Slide Number Placeholder 3"/>
          <p:cNvSpPr>
            <a:spLocks noGrp="1"/>
          </p:cNvSpPr>
          <p:nvPr>
            <p:ph type="sldNum" sz="quarter" idx="5"/>
          </p:nvPr>
        </p:nvSpPr>
        <p:spPr/>
        <p:txBody>
          <a:bodyPr/>
          <a:lstStyle/>
          <a:p>
            <a:fld id="{84B57377-22AC-4A42-9980-66B8A1198B5D}" type="slidenum">
              <a:rPr lang="en-US"/>
              <a:t>6</a:t>
            </a:fld>
            <a:endParaRPr lang="en-US"/>
          </a:p>
        </p:txBody>
      </p:sp>
    </p:spTree>
    <p:extLst>
      <p:ext uri="{BB962C8B-B14F-4D97-AF65-F5344CB8AC3E}">
        <p14:creationId xmlns:p14="http://schemas.microsoft.com/office/powerpoint/2010/main" val="2366099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Certified members are valuable chapter resources.</a:t>
            </a:r>
          </a:p>
          <a:p>
            <a:pPr marL="171450" indent="-171450">
              <a:buFont typeface="Arial"/>
              <a:buChar char="•"/>
            </a:pPr>
            <a:r>
              <a:rPr lang="en-US"/>
              <a:t>Invite them to speak, write, mentor, or host study groups.</a:t>
            </a:r>
          </a:p>
          <a:p>
            <a:pPr marL="171450" indent="-171450">
              <a:buFont typeface="Arial"/>
              <a:buChar char="•"/>
            </a:pPr>
            <a:r>
              <a:rPr lang="en-US"/>
              <a:t>Encourage leadership involvement and chapter membership.</a:t>
            </a:r>
          </a:p>
          <a:p>
            <a:pPr marL="171450" indent="-171450">
              <a:buFont typeface="Arial"/>
              <a:buChar char="•"/>
            </a:pPr>
            <a:r>
              <a:rPr lang="en-US"/>
              <a:t>Builds a cycle of engagement and professional contribution.</a:t>
            </a:r>
          </a:p>
          <a:p>
            <a:endParaRPr lang="en-US">
              <a:ea typeface="Calibri"/>
              <a:cs typeface="Calibri"/>
            </a:endParaRPr>
          </a:p>
          <a:p>
            <a:r>
              <a:rPr lang="en-US"/>
              <a:t>Certified members aren’t just beneficiaries of chapter support; they’re also great resources for the chapter.  Chapters can invite certified professionals to speak at conferences, write newsletter articles, host study groups, or take on leadership roles. Engaging certified individuals creates a cycle where credentialing strengthens the chapter, and the chapter, in turn, supports professional growth.</a:t>
            </a:r>
            <a:endParaRPr lang="en-US">
              <a:ea typeface="Calibri"/>
              <a:cs typeface="Calibri"/>
            </a:endParaRPr>
          </a:p>
        </p:txBody>
      </p:sp>
      <p:sp>
        <p:nvSpPr>
          <p:cNvPr id="4" name="Slide Number Placeholder 3"/>
          <p:cNvSpPr>
            <a:spLocks noGrp="1"/>
          </p:cNvSpPr>
          <p:nvPr>
            <p:ph type="sldNum" sz="quarter" idx="5"/>
          </p:nvPr>
        </p:nvSpPr>
        <p:spPr/>
        <p:txBody>
          <a:bodyPr/>
          <a:lstStyle/>
          <a:p>
            <a:fld id="{84B57377-22AC-4A42-9980-66B8A1198B5D}" type="slidenum">
              <a:rPr lang="en-US"/>
              <a:t>7</a:t>
            </a:fld>
            <a:endParaRPr lang="en-US"/>
          </a:p>
        </p:txBody>
      </p:sp>
    </p:spTree>
    <p:extLst>
      <p:ext uri="{BB962C8B-B14F-4D97-AF65-F5344CB8AC3E}">
        <p14:creationId xmlns:p14="http://schemas.microsoft.com/office/powerpoint/2010/main" val="4206074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of those efforts matter because certification delivers real value back to the chapter. Credentialing helps keep members engaged by giving them clear goals, recognition, and opportunities to step into leadership roles.</a:t>
            </a:r>
          </a:p>
          <a:p>
            <a:r>
              <a:rPr lang="en-US"/>
              <a:t>It also strengthens professional development across the chapter by creating a shared culture of learning and growth. Over time, this provides a clearer path for member involvement, leadership development, and retention.</a:t>
            </a:r>
          </a:p>
          <a:p>
            <a:r>
              <a:rPr lang="en-US"/>
              <a:t>From an outreach perspective, certification helps chapters demonstrate the depth of expertise within their membership. It provides a clear, credible way to show the knowledge and experience members bring to the profession.</a:t>
            </a:r>
            <a:endParaRPr lang="en-US">
              <a:ea typeface="Calibri"/>
              <a:cs typeface="Calibri"/>
            </a:endParaRPr>
          </a:p>
          <a:p>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84B57377-22AC-4A42-9980-66B8A1198B5D}" type="slidenum">
              <a:rPr lang="en-US"/>
              <a:t>8</a:t>
            </a:fld>
            <a:endParaRPr lang="en-US"/>
          </a:p>
        </p:txBody>
      </p:sp>
    </p:spTree>
    <p:extLst>
      <p:ext uri="{BB962C8B-B14F-4D97-AF65-F5344CB8AC3E}">
        <p14:creationId xmlns:p14="http://schemas.microsoft.com/office/powerpoint/2010/main" val="2562157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 traditional certification model, candidates must first meet defined eligibility requirements. Once eligible, they complete a comprehensive assessment, typically a proctored exam with anywhere from 120 to 150 questions.</a:t>
            </a:r>
          </a:p>
          <a:p>
            <a:endParaRPr lang="en-US"/>
          </a:p>
          <a:p>
            <a:r>
              <a:rPr lang="en-US"/>
              <a:t>Successfully passing that assessment results in earning the certification, followed by a rolling five‑year maintenance or recertification period. It’s important to note that in the traditional model, there is no built‑in education component, candidates are responsible for preparing on their own before taking the exam.</a:t>
            </a:r>
          </a:p>
          <a:p>
            <a:endParaRPr lang="en-US"/>
          </a:p>
          <a:p>
            <a:r>
              <a:rPr lang="en-US" err="1"/>
              <a:t>Microcredentials</a:t>
            </a:r>
            <a:r>
              <a:rPr lang="en-US"/>
              <a:t> take a different approach. Instead of assessing a broad body of knowledge all at once, the content is broken down into smaller, focused topic areas. Each of these bite‑sized topics is paired with targeted education, followed by a short assessment. When completed, the learner earns a digital badge or </a:t>
            </a:r>
            <a:r>
              <a:rPr lang="en-US" err="1"/>
              <a:t>microcredential</a:t>
            </a:r>
            <a:r>
              <a:rPr lang="en-US"/>
              <a:t>.</a:t>
            </a:r>
            <a:endParaRPr lang="en-US">
              <a:ea typeface="Calibri"/>
              <a:cs typeface="Calibri"/>
            </a:endParaRPr>
          </a:p>
          <a:p>
            <a:endParaRPr lang="en-US"/>
          </a:p>
          <a:p>
            <a:r>
              <a:rPr lang="en-US"/>
              <a:t>These </a:t>
            </a:r>
            <a:r>
              <a:rPr lang="en-US" err="1"/>
              <a:t>microcredentials</a:t>
            </a:r>
            <a:r>
              <a:rPr lang="en-US"/>
              <a:t> can stand on their own, or they can be stacked together over time toward a larger certification. Once all required </a:t>
            </a:r>
            <a:r>
              <a:rPr lang="en-US" err="1"/>
              <a:t>microcredentials</a:t>
            </a:r>
            <a:r>
              <a:rPr lang="en-US"/>
              <a:t> are completed, that is when the individual applies for certification eligibility.</a:t>
            </a:r>
            <a:endParaRPr lang="en-US">
              <a:ea typeface="Calibri"/>
              <a:cs typeface="Calibri"/>
            </a:endParaRPr>
          </a:p>
          <a:p>
            <a:endParaRPr lang="en-US"/>
          </a:p>
          <a:p>
            <a:r>
              <a:rPr lang="en-US"/>
              <a:t>Eligibility requirements still exist, and candidates must still meet them to become certified. Once certified, the recertification and maintenance period remains the same as it is in our traditional certification programs.</a:t>
            </a:r>
            <a:endParaRPr lang="en-US">
              <a:ea typeface="Calibri" panose="020F0502020204030204"/>
              <a:cs typeface="Calibri" panose="020F0502020204030204"/>
            </a:endParaRPr>
          </a:p>
          <a:p>
            <a:endParaRPr lang="en-US"/>
          </a:p>
          <a:p>
            <a:r>
              <a:rPr lang="en-US"/>
              <a:t>The difference with </a:t>
            </a:r>
            <a:r>
              <a:rPr lang="en-US" err="1"/>
              <a:t>microcredentials</a:t>
            </a:r>
            <a:r>
              <a:rPr lang="en-US"/>
              <a:t> is the education is paired with the assessment, and order of the process, the education and assessment come first, and eligibility is evaluated at the end.”</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4B57377-22AC-4A42-9980-66B8A1198B5D}" type="slidenum">
              <a:rPr lang="en-US"/>
              <a:t>10</a:t>
            </a:fld>
            <a:endParaRPr lang="en-US"/>
          </a:p>
        </p:txBody>
      </p:sp>
    </p:spTree>
    <p:extLst>
      <p:ext uri="{BB962C8B-B14F-4D97-AF65-F5344CB8AC3E}">
        <p14:creationId xmlns:p14="http://schemas.microsoft.com/office/powerpoint/2010/main" val="2134248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Here is an example of the </a:t>
            </a:r>
            <a:r>
              <a:rPr lang="en-US" err="1">
                <a:ea typeface="Calibri"/>
                <a:cs typeface="Calibri"/>
              </a:rPr>
              <a:t>microcredential</a:t>
            </a:r>
            <a:r>
              <a:rPr lang="en-US">
                <a:ea typeface="Calibri"/>
                <a:cs typeface="Calibri"/>
              </a:rPr>
              <a:t> structure, based on the new </a:t>
            </a:r>
            <a:r>
              <a:rPr lang="en-US" err="1">
                <a:ea typeface="Calibri"/>
                <a:cs typeface="Calibri"/>
              </a:rPr>
              <a:t>sormwater</a:t>
            </a:r>
            <a:r>
              <a:rPr lang="en-US">
                <a:ea typeface="Calibri"/>
                <a:cs typeface="Calibri"/>
              </a:rPr>
              <a:t> </a:t>
            </a:r>
            <a:r>
              <a:rPr lang="en-US" err="1">
                <a:ea typeface="Calibri"/>
                <a:cs typeface="Calibri"/>
              </a:rPr>
              <a:t>microcredentials</a:t>
            </a:r>
            <a:r>
              <a:rPr lang="en-US">
                <a:ea typeface="Calibri"/>
                <a:cs typeface="Calibri"/>
              </a:rPr>
              <a:t>. </a:t>
            </a:r>
          </a:p>
        </p:txBody>
      </p:sp>
      <p:sp>
        <p:nvSpPr>
          <p:cNvPr id="4" name="Slide Number Placeholder 3"/>
          <p:cNvSpPr>
            <a:spLocks noGrp="1"/>
          </p:cNvSpPr>
          <p:nvPr>
            <p:ph type="sldNum" sz="quarter" idx="5"/>
          </p:nvPr>
        </p:nvSpPr>
        <p:spPr/>
        <p:txBody>
          <a:bodyPr/>
          <a:lstStyle/>
          <a:p>
            <a:fld id="{84B57377-22AC-4A42-9980-66B8A1198B5D}" type="slidenum">
              <a:rPr lang="en-US"/>
              <a:t>11</a:t>
            </a:fld>
            <a:endParaRPr lang="en-US"/>
          </a:p>
        </p:txBody>
      </p:sp>
    </p:spTree>
    <p:extLst>
      <p:ext uri="{BB962C8B-B14F-4D97-AF65-F5344CB8AC3E}">
        <p14:creationId xmlns:p14="http://schemas.microsoft.com/office/powerpoint/2010/main" val="3416655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Engage Members</a:t>
            </a:r>
            <a:endParaRPr lang="en-US"/>
          </a:p>
          <a:p>
            <a:r>
              <a:rPr lang="en-US" err="1"/>
              <a:t>Microcredentials</a:t>
            </a:r>
            <a:r>
              <a:rPr lang="en-US"/>
              <a:t> offer flexible, skill‑focused learning that makes it easier for members to stay involved. They create more frequent touchpoints for recognition and participation, helping members remain connected to the chapter between major events and certifications.</a:t>
            </a:r>
            <a:endParaRPr lang="en-US">
              <a:ea typeface="Calibri"/>
              <a:cs typeface="Calibri"/>
            </a:endParaRPr>
          </a:p>
          <a:p>
            <a:r>
              <a:rPr lang="en-US" b="1"/>
              <a:t>Strengthen Programming</a:t>
            </a:r>
            <a:endParaRPr lang="en-US"/>
          </a:p>
          <a:p>
            <a:r>
              <a:rPr lang="en-US" err="1"/>
              <a:t>Microcredential</a:t>
            </a:r>
            <a:r>
              <a:rPr lang="en-US"/>
              <a:t> topics can guide chapter education by informing workshops, conference sessions, and peer‑learning opportunities. This helps ensure chapter programming stays relevant, practical, and aligned with current workforce and agency needs.</a:t>
            </a:r>
            <a:endParaRPr lang="en-US">
              <a:ea typeface="Calibri"/>
              <a:cs typeface="Calibri"/>
            </a:endParaRPr>
          </a:p>
          <a:p>
            <a:r>
              <a:rPr lang="en-US" b="1"/>
              <a:t>Strengthen Leadership</a:t>
            </a:r>
            <a:endParaRPr lang="en-US"/>
          </a:p>
          <a:p>
            <a:r>
              <a:rPr lang="en-US"/>
              <a:t>By supporting members as they build targeted skills, </a:t>
            </a:r>
            <a:r>
              <a:rPr lang="en-US" err="1"/>
              <a:t>microcredentials</a:t>
            </a:r>
            <a:r>
              <a:rPr lang="en-US"/>
              <a:t> help chapters develop a stronger pipeline of speakers, volunteers, and future leaders. Members gain confidence and credibility, which encourages greater involvement in chapter leadership and service.</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4B57377-22AC-4A42-9980-66B8A1198B5D}" type="slidenum">
              <a:rPr lang="en-US"/>
              <a:t>12</a:t>
            </a:fld>
            <a:endParaRPr lang="en-US"/>
          </a:p>
        </p:txBody>
      </p:sp>
    </p:spTree>
    <p:extLst>
      <p:ext uri="{BB962C8B-B14F-4D97-AF65-F5344CB8AC3E}">
        <p14:creationId xmlns:p14="http://schemas.microsoft.com/office/powerpoint/2010/main" val="21790215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srcRect/>
          <a:stretch/>
        </p:blipFill>
        <p:spPr>
          <a:xfrm>
            <a:off x="6345" y="5853"/>
            <a:ext cx="9123188" cy="5131793"/>
          </a:xfrm>
          <a:prstGeom prst="rect">
            <a:avLst/>
          </a:prstGeom>
        </p:spPr>
      </p:pic>
      <p:sp>
        <p:nvSpPr>
          <p:cNvPr id="9" name="Title 1"/>
          <p:cNvSpPr>
            <a:spLocks noGrp="1"/>
          </p:cNvSpPr>
          <p:nvPr>
            <p:ph type="title" hasCustomPrompt="1"/>
          </p:nvPr>
        </p:nvSpPr>
        <p:spPr>
          <a:xfrm>
            <a:off x="4677648" y="2656152"/>
            <a:ext cx="3955487" cy="2048010"/>
          </a:xfrm>
        </p:spPr>
        <p:txBody>
          <a:bodyPr anchor="b" anchorCtr="0">
            <a:normAutofit/>
          </a:bodyPr>
          <a:lstStyle>
            <a:lvl1pPr algn="r">
              <a:defRPr sz="3200" b="1" i="0">
                <a:solidFill>
                  <a:schemeClr val="tx2">
                    <a:lumMod val="75000"/>
                  </a:schemeClr>
                </a:solidFill>
                <a:latin typeface="Arial"/>
                <a:cs typeface="Arial"/>
              </a:defRPr>
            </a:lvl1pPr>
          </a:lstStyle>
          <a:p>
            <a:r>
              <a:rPr lang="en-US"/>
              <a:t>Click to edit </a:t>
            </a:r>
            <a:br>
              <a:rPr lang="en-US"/>
            </a:br>
            <a:r>
              <a:rPr lang="en-US"/>
              <a:t>Master title</a:t>
            </a:r>
          </a:p>
        </p:txBody>
      </p:sp>
    </p:spTree>
    <p:extLst>
      <p:ext uri="{BB962C8B-B14F-4D97-AF65-F5344CB8AC3E}">
        <p14:creationId xmlns:p14="http://schemas.microsoft.com/office/powerpoint/2010/main" val="428138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a:stretch/>
        </p:blipFill>
        <p:spPr>
          <a:xfrm>
            <a:off x="6345" y="5853"/>
            <a:ext cx="9123188" cy="5131793"/>
          </a:xfrm>
          <a:prstGeom prst="rect">
            <a:avLst/>
          </a:prstGeom>
        </p:spPr>
      </p:pic>
      <p:sp>
        <p:nvSpPr>
          <p:cNvPr id="3" name="Title 1"/>
          <p:cNvSpPr>
            <a:spLocks noGrp="1"/>
          </p:cNvSpPr>
          <p:nvPr>
            <p:ph type="title"/>
          </p:nvPr>
        </p:nvSpPr>
        <p:spPr>
          <a:xfrm>
            <a:off x="639338" y="205979"/>
            <a:ext cx="8047462" cy="857250"/>
          </a:xfrm>
        </p:spPr>
        <p:txBody>
          <a:bodyPr>
            <a:normAutofit/>
          </a:bodyPr>
          <a:lstStyle>
            <a:lvl1pPr algn="l">
              <a:defRPr sz="3200" b="1">
                <a:solidFill>
                  <a:schemeClr val="tx2">
                    <a:lumMod val="75000"/>
                  </a:schemeClr>
                </a:solidFill>
                <a:latin typeface="Arial"/>
                <a:cs typeface="Arial"/>
              </a:defRPr>
            </a:lvl1pPr>
          </a:lstStyle>
          <a:p>
            <a:r>
              <a:rPr lang="en-US"/>
              <a:t>Click to edit Master title style</a:t>
            </a:r>
          </a:p>
        </p:txBody>
      </p:sp>
      <p:sp>
        <p:nvSpPr>
          <p:cNvPr id="4" name="Content Placeholder 2"/>
          <p:cNvSpPr>
            <a:spLocks noGrp="1"/>
          </p:cNvSpPr>
          <p:nvPr>
            <p:ph idx="1"/>
          </p:nvPr>
        </p:nvSpPr>
        <p:spPr>
          <a:xfrm>
            <a:off x="639336" y="1200151"/>
            <a:ext cx="8047463" cy="3763366"/>
          </a:xfrm>
        </p:spPr>
        <p:txBody>
          <a:bodyPr/>
          <a:lstStyle>
            <a:lvl1pPr>
              <a:defRPr sz="2400">
                <a:solidFill>
                  <a:schemeClr val="tx2">
                    <a:lumMod val="50000"/>
                  </a:schemeClr>
                </a:solidFill>
                <a:latin typeface="Arial"/>
                <a:cs typeface="Arial"/>
              </a:defRPr>
            </a:lvl1pPr>
            <a:lvl2pPr>
              <a:defRPr sz="2000">
                <a:solidFill>
                  <a:schemeClr val="tx2">
                    <a:lumMod val="50000"/>
                  </a:schemeClr>
                </a:solidFill>
                <a:latin typeface="Arial"/>
                <a:cs typeface="Arial"/>
              </a:defRPr>
            </a:lvl2pPr>
            <a:lvl3pPr>
              <a:defRPr sz="1800">
                <a:solidFill>
                  <a:schemeClr val="tx2">
                    <a:lumMod val="50000"/>
                  </a:schemeClr>
                </a:solidFill>
                <a:latin typeface="Arial"/>
                <a:cs typeface="Arial"/>
              </a:defRPr>
            </a:lvl3pPr>
            <a:lvl4pPr>
              <a:defRPr sz="1000">
                <a:solidFill>
                  <a:schemeClr val="tx2">
                    <a:lumMod val="50000"/>
                  </a:schemeClr>
                </a:solidFill>
                <a:latin typeface="Arial"/>
                <a:cs typeface="Arial"/>
              </a:defRPr>
            </a:lvl4pPr>
            <a:lvl5pPr>
              <a:defRPr sz="1000">
                <a:solidFill>
                  <a:schemeClr val="tx2">
                    <a:lumMod val="50000"/>
                  </a:schemeClr>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715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a:stretch/>
        </p:blipFill>
        <p:spPr>
          <a:xfrm>
            <a:off x="6345" y="5852"/>
            <a:ext cx="9123188" cy="5131793"/>
          </a:xfrm>
          <a:prstGeom prst="rect">
            <a:avLst/>
          </a:prstGeom>
        </p:spPr>
      </p:pic>
      <p:sp>
        <p:nvSpPr>
          <p:cNvPr id="4" name="Title 1"/>
          <p:cNvSpPr>
            <a:spLocks noGrp="1"/>
          </p:cNvSpPr>
          <p:nvPr>
            <p:ph type="title"/>
          </p:nvPr>
        </p:nvSpPr>
        <p:spPr>
          <a:xfrm>
            <a:off x="676507" y="40974"/>
            <a:ext cx="8206236" cy="857250"/>
          </a:xfrm>
        </p:spPr>
        <p:txBody>
          <a:bodyPr>
            <a:normAutofit/>
          </a:bodyPr>
          <a:lstStyle>
            <a:lvl1pPr algn="l">
              <a:defRPr sz="3200" b="1">
                <a:solidFill>
                  <a:schemeClr val="tx2">
                    <a:lumMod val="75000"/>
                  </a:schemeClr>
                </a:solidFill>
                <a:latin typeface="Arial"/>
                <a:cs typeface="Arial"/>
              </a:defRPr>
            </a:lvl1pPr>
          </a:lstStyle>
          <a:p>
            <a:r>
              <a:rPr lang="en-US"/>
              <a:t>Click to edit Master title style</a:t>
            </a:r>
          </a:p>
        </p:txBody>
      </p:sp>
      <p:sp>
        <p:nvSpPr>
          <p:cNvPr id="5" name="Content Placeholder 2"/>
          <p:cNvSpPr>
            <a:spLocks noGrp="1"/>
          </p:cNvSpPr>
          <p:nvPr>
            <p:ph idx="1"/>
          </p:nvPr>
        </p:nvSpPr>
        <p:spPr>
          <a:xfrm>
            <a:off x="676506" y="1035146"/>
            <a:ext cx="8206236" cy="3763366"/>
          </a:xfrm>
        </p:spPr>
        <p:txBody>
          <a:bodyPr/>
          <a:lstStyle>
            <a:lvl1pPr>
              <a:defRPr sz="2400">
                <a:solidFill>
                  <a:schemeClr val="tx2">
                    <a:lumMod val="50000"/>
                  </a:schemeClr>
                </a:solidFill>
                <a:latin typeface="Arial"/>
                <a:cs typeface="Arial"/>
              </a:defRPr>
            </a:lvl1pPr>
            <a:lvl2pPr>
              <a:defRPr sz="2000">
                <a:solidFill>
                  <a:schemeClr val="tx2">
                    <a:lumMod val="50000"/>
                  </a:schemeClr>
                </a:solidFill>
                <a:latin typeface="Arial"/>
                <a:cs typeface="Arial"/>
              </a:defRPr>
            </a:lvl2pPr>
            <a:lvl3pPr>
              <a:defRPr sz="1800">
                <a:solidFill>
                  <a:schemeClr val="tx2">
                    <a:lumMod val="50000"/>
                  </a:schemeClr>
                </a:solidFill>
                <a:latin typeface="Arial"/>
                <a:cs typeface="Arial"/>
              </a:defRPr>
            </a:lvl3pPr>
            <a:lvl4pPr>
              <a:defRPr sz="1000">
                <a:solidFill>
                  <a:schemeClr val="tx2">
                    <a:lumMod val="50000"/>
                  </a:schemeClr>
                </a:solidFill>
                <a:latin typeface="Arial"/>
                <a:cs typeface="Arial"/>
              </a:defRPr>
            </a:lvl4pPr>
            <a:lvl5pPr>
              <a:defRPr sz="1000">
                <a:solidFill>
                  <a:schemeClr val="tx2">
                    <a:lumMod val="50000"/>
                  </a:schemeClr>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15910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4876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apwa.org/connections-networking/apwa-chapters/promote-apwa-accreditation-chapter-outreach-resource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mailto:certification@apwa.org" TargetMode="External"/><Relationship Id="rId2" Type="http://schemas.openxmlformats.org/officeDocument/2006/relationships/hyperlink" Target="mailto:accreditation@apwa.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61B62-257D-CAF4-CAAC-C4A2EFA388E9}"/>
              </a:ext>
            </a:extLst>
          </p:cNvPr>
          <p:cNvSpPr>
            <a:spLocks noGrp="1"/>
          </p:cNvSpPr>
          <p:nvPr>
            <p:ph type="title"/>
          </p:nvPr>
        </p:nvSpPr>
        <p:spPr>
          <a:xfrm>
            <a:off x="548734" y="1084137"/>
            <a:ext cx="8047462" cy="1930554"/>
          </a:xfrm>
        </p:spPr>
        <p:txBody>
          <a:bodyPr>
            <a:noAutofit/>
          </a:bodyPr>
          <a:lstStyle/>
          <a:p>
            <a:pPr algn="ctr"/>
            <a:r>
              <a:rPr lang="en-US" sz="3600" b="0"/>
              <a:t>Leveraging APWA Accreditation &amp; Certification to Strengthen Your Chapter </a:t>
            </a:r>
            <a:endParaRPr lang="en-US" sz="3600"/>
          </a:p>
        </p:txBody>
      </p:sp>
      <p:sp>
        <p:nvSpPr>
          <p:cNvPr id="3" name="Content Placeholder 2">
            <a:extLst>
              <a:ext uri="{FF2B5EF4-FFF2-40B4-BE49-F238E27FC236}">
                <a16:creationId xmlns:a16="http://schemas.microsoft.com/office/drawing/2014/main" id="{1EC5F705-CB4D-C6A3-E88C-B48088B0A8E8}"/>
              </a:ext>
            </a:extLst>
          </p:cNvPr>
          <p:cNvSpPr>
            <a:spLocks noGrp="1"/>
          </p:cNvSpPr>
          <p:nvPr>
            <p:ph idx="1"/>
          </p:nvPr>
        </p:nvSpPr>
        <p:spPr>
          <a:xfrm>
            <a:off x="3280781" y="2733443"/>
            <a:ext cx="2590335" cy="1017379"/>
          </a:xfrm>
        </p:spPr>
        <p:txBody>
          <a:bodyPr vert="horz" lIns="91440" tIns="45720" rIns="91440" bIns="45720" rtlCol="0" anchor="t">
            <a:noAutofit/>
          </a:bodyPr>
          <a:lstStyle/>
          <a:p>
            <a:pPr algn="ctr">
              <a:buNone/>
            </a:pPr>
            <a:endParaRPr lang="en-US">
              <a:solidFill>
                <a:srgbClr val="17375E"/>
              </a:solidFill>
            </a:endParaRPr>
          </a:p>
          <a:p>
            <a:pPr marL="0" indent="0">
              <a:buNone/>
            </a:pPr>
            <a:endParaRPr lang="en-US"/>
          </a:p>
          <a:p>
            <a:pPr marL="0" indent="0" algn="ctr">
              <a:buNone/>
            </a:pPr>
            <a:r>
              <a:rPr lang="en-US" sz="1800"/>
              <a:t>Monday, April 13, 2026</a:t>
            </a:r>
          </a:p>
          <a:p>
            <a:pPr marL="0" indent="0" algn="ctr">
              <a:buNone/>
            </a:pPr>
            <a:r>
              <a:rPr lang="en-US" sz="1800"/>
              <a:t>12:00 PM CT</a:t>
            </a:r>
          </a:p>
        </p:txBody>
      </p:sp>
    </p:spTree>
    <p:extLst>
      <p:ext uri="{BB962C8B-B14F-4D97-AF65-F5344CB8AC3E}">
        <p14:creationId xmlns:p14="http://schemas.microsoft.com/office/powerpoint/2010/main" val="2678397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18717-855D-162A-64CE-D27EE59B7413}"/>
              </a:ext>
            </a:extLst>
          </p:cNvPr>
          <p:cNvSpPr>
            <a:spLocks noGrp="1"/>
          </p:cNvSpPr>
          <p:nvPr>
            <p:ph type="title"/>
          </p:nvPr>
        </p:nvSpPr>
        <p:spPr/>
        <p:txBody>
          <a:bodyPr/>
          <a:lstStyle/>
          <a:p>
            <a:r>
              <a:rPr lang="en-US"/>
              <a:t>What are Microcredentials?</a:t>
            </a:r>
          </a:p>
        </p:txBody>
      </p:sp>
      <p:pic>
        <p:nvPicPr>
          <p:cNvPr id="4" name="Content Placeholder 3" descr="A diagram of a document&#10;&#10;AI-generated content may be incorrect.">
            <a:extLst>
              <a:ext uri="{FF2B5EF4-FFF2-40B4-BE49-F238E27FC236}">
                <a16:creationId xmlns:a16="http://schemas.microsoft.com/office/drawing/2014/main" id="{AD29AFBE-5F98-5E69-1690-411FC6E16F43}"/>
              </a:ext>
            </a:extLst>
          </p:cNvPr>
          <p:cNvPicPr>
            <a:picLocks noGrp="1" noChangeAspect="1"/>
          </p:cNvPicPr>
          <p:nvPr>
            <p:ph idx="1"/>
          </p:nvPr>
        </p:nvPicPr>
        <p:blipFill>
          <a:blip r:embed="rId3"/>
          <a:stretch>
            <a:fillRect/>
          </a:stretch>
        </p:blipFill>
        <p:spPr>
          <a:xfrm>
            <a:off x="2199245" y="899747"/>
            <a:ext cx="4744473" cy="3572867"/>
          </a:xfrm>
          <a:prstGeom prst="rect">
            <a:avLst/>
          </a:prstGeom>
        </p:spPr>
      </p:pic>
    </p:spTree>
    <p:extLst>
      <p:ext uri="{BB962C8B-B14F-4D97-AF65-F5344CB8AC3E}">
        <p14:creationId xmlns:p14="http://schemas.microsoft.com/office/powerpoint/2010/main" val="2763843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4B3E9-4B61-9585-1CED-363B39FA56BD}"/>
              </a:ext>
            </a:extLst>
          </p:cNvPr>
          <p:cNvSpPr>
            <a:spLocks noGrp="1"/>
          </p:cNvSpPr>
          <p:nvPr>
            <p:ph type="title"/>
          </p:nvPr>
        </p:nvSpPr>
        <p:spPr/>
        <p:txBody>
          <a:bodyPr/>
          <a:lstStyle/>
          <a:p>
            <a:endParaRPr lang="en-US"/>
          </a:p>
        </p:txBody>
      </p:sp>
      <p:pic>
        <p:nvPicPr>
          <p:cNvPr id="4" name="Content Placeholder 3" descr="A purple and white brochure with text&#10;&#10;AI-generated content may be incorrect.">
            <a:extLst>
              <a:ext uri="{FF2B5EF4-FFF2-40B4-BE49-F238E27FC236}">
                <a16:creationId xmlns:a16="http://schemas.microsoft.com/office/drawing/2014/main" id="{83B2866C-E724-C1E2-485F-402882205D16}"/>
              </a:ext>
            </a:extLst>
          </p:cNvPr>
          <p:cNvPicPr>
            <a:picLocks noGrp="1" noChangeAspect="1"/>
          </p:cNvPicPr>
          <p:nvPr>
            <p:ph idx="1"/>
          </p:nvPr>
        </p:nvPicPr>
        <p:blipFill>
          <a:blip r:embed="rId3"/>
          <a:stretch>
            <a:fillRect/>
          </a:stretch>
        </p:blipFill>
        <p:spPr>
          <a:xfrm>
            <a:off x="-993" y="-1464"/>
            <a:ext cx="9144947" cy="5148154"/>
          </a:xfrm>
          <a:prstGeom prst="rect">
            <a:avLst/>
          </a:prstGeom>
        </p:spPr>
      </p:pic>
    </p:spTree>
    <p:extLst>
      <p:ext uri="{BB962C8B-B14F-4D97-AF65-F5344CB8AC3E}">
        <p14:creationId xmlns:p14="http://schemas.microsoft.com/office/powerpoint/2010/main" val="4259840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9DA52-3705-D3CE-B536-CAEB5D5C736E}"/>
              </a:ext>
            </a:extLst>
          </p:cNvPr>
          <p:cNvSpPr>
            <a:spLocks noGrp="1"/>
          </p:cNvSpPr>
          <p:nvPr>
            <p:ph type="title"/>
          </p:nvPr>
        </p:nvSpPr>
        <p:spPr/>
        <p:txBody>
          <a:bodyPr/>
          <a:lstStyle/>
          <a:p>
            <a:r>
              <a:rPr lang="en-US" err="1"/>
              <a:t>Microcredential</a:t>
            </a:r>
            <a:r>
              <a:rPr lang="en-US"/>
              <a:t> Benefits</a:t>
            </a:r>
          </a:p>
        </p:txBody>
      </p:sp>
      <p:sp>
        <p:nvSpPr>
          <p:cNvPr id="3" name="Content Placeholder 2">
            <a:extLst>
              <a:ext uri="{FF2B5EF4-FFF2-40B4-BE49-F238E27FC236}">
                <a16:creationId xmlns:a16="http://schemas.microsoft.com/office/drawing/2014/main" id="{12277A66-871E-B293-134E-41297AB82ACE}"/>
              </a:ext>
            </a:extLst>
          </p:cNvPr>
          <p:cNvSpPr>
            <a:spLocks noGrp="1"/>
          </p:cNvSpPr>
          <p:nvPr>
            <p:ph idx="1"/>
          </p:nvPr>
        </p:nvSpPr>
        <p:spPr/>
        <p:txBody>
          <a:bodyPr vert="horz" lIns="91440" tIns="45720" rIns="91440" bIns="45720" rtlCol="0" anchor="t">
            <a:normAutofit/>
          </a:bodyPr>
          <a:lstStyle/>
          <a:p>
            <a:r>
              <a:rPr lang="en-US">
                <a:solidFill>
                  <a:schemeClr val="tx2">
                    <a:lumMod val="76000"/>
                  </a:schemeClr>
                </a:solidFill>
              </a:rPr>
              <a:t>Engage Members</a:t>
            </a:r>
            <a:endParaRPr lang="en-US"/>
          </a:p>
          <a:p>
            <a:r>
              <a:rPr lang="en-US">
                <a:solidFill>
                  <a:schemeClr val="tx2">
                    <a:lumMod val="76000"/>
                  </a:schemeClr>
                </a:solidFill>
              </a:rPr>
              <a:t>Strengthen Programming</a:t>
            </a:r>
            <a:endParaRPr lang="en-US"/>
          </a:p>
          <a:p>
            <a:r>
              <a:rPr lang="en-US">
                <a:solidFill>
                  <a:schemeClr val="tx2">
                    <a:lumMod val="76000"/>
                  </a:schemeClr>
                </a:solidFill>
              </a:rPr>
              <a:t>Strengthen Leadership</a:t>
            </a:r>
          </a:p>
          <a:p>
            <a:pPr marL="0" indent="0">
              <a:buNone/>
            </a:pPr>
            <a:endParaRPr lang="en-US">
              <a:solidFill>
                <a:schemeClr val="tx2">
                  <a:lumMod val="76000"/>
                </a:schemeClr>
              </a:solidFill>
            </a:endParaRPr>
          </a:p>
          <a:p>
            <a:pPr marL="0" indent="0">
              <a:buNone/>
            </a:pPr>
            <a:endParaRPr lang="en-US">
              <a:solidFill>
                <a:srgbClr val="18375F"/>
              </a:solidFill>
            </a:endParaRPr>
          </a:p>
          <a:p>
            <a:endParaRPr lang="en-US"/>
          </a:p>
        </p:txBody>
      </p:sp>
    </p:spTree>
    <p:extLst>
      <p:ext uri="{BB962C8B-B14F-4D97-AF65-F5344CB8AC3E}">
        <p14:creationId xmlns:p14="http://schemas.microsoft.com/office/powerpoint/2010/main" val="713004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CF96F-DC05-C752-F79D-373BD1935C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199AFC-80F8-DA26-C194-38EAC068ADD0}"/>
              </a:ext>
            </a:extLst>
          </p:cNvPr>
          <p:cNvSpPr>
            <a:spLocks noGrp="1"/>
          </p:cNvSpPr>
          <p:nvPr>
            <p:ph type="title"/>
          </p:nvPr>
        </p:nvSpPr>
        <p:spPr>
          <a:xfrm>
            <a:off x="639338" y="205979"/>
            <a:ext cx="8047462" cy="857250"/>
          </a:xfrm>
        </p:spPr>
        <p:txBody>
          <a:bodyPr anchor="ctr">
            <a:normAutofit/>
          </a:bodyPr>
          <a:lstStyle/>
          <a:p>
            <a:r>
              <a:rPr lang="en-US"/>
              <a:t>APWA Accreditation Overview</a:t>
            </a:r>
            <a:endParaRPr lang="en-US" b="0"/>
          </a:p>
        </p:txBody>
      </p:sp>
      <p:sp>
        <p:nvSpPr>
          <p:cNvPr id="3" name="TextBox 2">
            <a:extLst>
              <a:ext uri="{FF2B5EF4-FFF2-40B4-BE49-F238E27FC236}">
                <a16:creationId xmlns:a16="http://schemas.microsoft.com/office/drawing/2014/main" id="{9512FADA-C40F-D0A4-5B60-0E8A7E285193}"/>
              </a:ext>
            </a:extLst>
          </p:cNvPr>
          <p:cNvSpPr txBox="1"/>
          <p:nvPr/>
        </p:nvSpPr>
        <p:spPr>
          <a:xfrm>
            <a:off x="639336" y="1200151"/>
            <a:ext cx="5499874" cy="376336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342900">
              <a:lnSpc>
                <a:spcPct val="90000"/>
              </a:lnSpc>
              <a:spcBef>
                <a:spcPct val="20000"/>
              </a:spcBef>
              <a:buFont typeface="Arial"/>
              <a:buChar char="•"/>
            </a:pPr>
            <a:endParaRPr lang="en-US" sz="2000" i="1" kern="1200">
              <a:solidFill>
                <a:schemeClr val="accent1">
                  <a:lumMod val="49000"/>
                </a:schemeClr>
              </a:solidFill>
              <a:latin typeface="Arial"/>
              <a:ea typeface="Calibri"/>
              <a:cs typeface="Arial"/>
            </a:endParaRPr>
          </a:p>
          <a:p>
            <a:pPr marL="342900" indent="-342900">
              <a:lnSpc>
                <a:spcPct val="90000"/>
              </a:lnSpc>
              <a:spcBef>
                <a:spcPct val="20000"/>
              </a:spcBef>
              <a:buFont typeface="Arial"/>
              <a:buChar char="•"/>
            </a:pPr>
            <a:r>
              <a:rPr lang="en-US" sz="2000">
                <a:solidFill>
                  <a:schemeClr val="accent1">
                    <a:lumMod val="49000"/>
                  </a:schemeClr>
                </a:solidFill>
                <a:latin typeface="Arial"/>
                <a:ea typeface="Calibri"/>
                <a:cs typeface="Arial"/>
              </a:rPr>
              <a:t>The program will celebrate 30 years in 2028.</a:t>
            </a:r>
          </a:p>
          <a:p>
            <a:pPr marL="342900" indent="-342900">
              <a:lnSpc>
                <a:spcPct val="90000"/>
              </a:lnSpc>
              <a:spcBef>
                <a:spcPct val="20000"/>
              </a:spcBef>
              <a:buFont typeface="Arial"/>
              <a:buChar char="•"/>
            </a:pPr>
            <a:endParaRPr lang="en-US" sz="2000">
              <a:solidFill>
                <a:schemeClr val="accent1">
                  <a:lumMod val="49000"/>
                </a:schemeClr>
              </a:solidFill>
              <a:latin typeface="Arial"/>
              <a:ea typeface="Calibri"/>
              <a:cs typeface="Arial"/>
            </a:endParaRPr>
          </a:p>
          <a:p>
            <a:pPr marL="342900" indent="-342900">
              <a:lnSpc>
                <a:spcPct val="90000"/>
              </a:lnSpc>
              <a:spcBef>
                <a:spcPct val="20000"/>
              </a:spcBef>
              <a:buFont typeface="Arial"/>
              <a:buChar char="•"/>
            </a:pPr>
            <a:r>
              <a:rPr lang="en-US" sz="2000">
                <a:solidFill>
                  <a:schemeClr val="accent1">
                    <a:lumMod val="49000"/>
                  </a:schemeClr>
                </a:solidFill>
                <a:latin typeface="Arial"/>
                <a:ea typeface="Calibri"/>
                <a:cs typeface="Arial"/>
              </a:rPr>
              <a:t>Currently, 227 accredited agencies across 179 organizations and 106 applicant agencies.</a:t>
            </a:r>
          </a:p>
          <a:p>
            <a:pPr marL="342900" indent="-342900">
              <a:lnSpc>
                <a:spcPct val="90000"/>
              </a:lnSpc>
              <a:spcBef>
                <a:spcPct val="20000"/>
              </a:spcBef>
              <a:buFont typeface="Arial"/>
              <a:buChar char="•"/>
            </a:pPr>
            <a:endParaRPr lang="en-US" sz="2000">
              <a:solidFill>
                <a:schemeClr val="tx2">
                  <a:lumMod val="50000"/>
                </a:schemeClr>
              </a:solidFill>
              <a:ea typeface="Calibri"/>
              <a:cs typeface="Calibri"/>
            </a:endParaRPr>
          </a:p>
          <a:p>
            <a:pPr marL="342900" indent="-342900">
              <a:lnSpc>
                <a:spcPct val="90000"/>
              </a:lnSpc>
              <a:spcBef>
                <a:spcPct val="20000"/>
              </a:spcBef>
              <a:buFont typeface="Arial"/>
              <a:buChar char="•"/>
            </a:pPr>
            <a:endParaRPr lang="en-US" sz="2000">
              <a:solidFill>
                <a:schemeClr val="tx2">
                  <a:lumMod val="50000"/>
                </a:schemeClr>
              </a:solidFill>
              <a:ea typeface="Calibri"/>
              <a:cs typeface="Calibri"/>
            </a:endParaRPr>
          </a:p>
        </p:txBody>
      </p:sp>
      <p:pic>
        <p:nvPicPr>
          <p:cNvPr id="4" name="Picture 3" descr="A blue triangle with yellow green and orange lines&#10;&#10;AI-generated content may be incorrect.">
            <a:extLst>
              <a:ext uri="{FF2B5EF4-FFF2-40B4-BE49-F238E27FC236}">
                <a16:creationId xmlns:a16="http://schemas.microsoft.com/office/drawing/2014/main" id="{A229CDB5-840E-847E-5BF3-A0EFC1440C42}"/>
              </a:ext>
            </a:extLst>
          </p:cNvPr>
          <p:cNvPicPr>
            <a:picLocks noChangeAspect="1"/>
          </p:cNvPicPr>
          <p:nvPr/>
        </p:nvPicPr>
        <p:blipFill>
          <a:blip r:embed="rId3"/>
          <a:stretch>
            <a:fillRect/>
          </a:stretch>
        </p:blipFill>
        <p:spPr>
          <a:xfrm>
            <a:off x="6519397" y="2355507"/>
            <a:ext cx="1603964" cy="1660440"/>
          </a:xfrm>
          <a:prstGeom prst="rect">
            <a:avLst/>
          </a:prstGeom>
        </p:spPr>
      </p:pic>
    </p:spTree>
    <p:extLst>
      <p:ext uri="{BB962C8B-B14F-4D97-AF65-F5344CB8AC3E}">
        <p14:creationId xmlns:p14="http://schemas.microsoft.com/office/powerpoint/2010/main" val="3645199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A42AF-26D8-C79C-9B74-70C36C7082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B4D208-80DA-DA88-411C-7D3E43617CCE}"/>
              </a:ext>
            </a:extLst>
          </p:cNvPr>
          <p:cNvSpPr>
            <a:spLocks noGrp="1"/>
          </p:cNvSpPr>
          <p:nvPr>
            <p:ph type="title"/>
          </p:nvPr>
        </p:nvSpPr>
        <p:spPr>
          <a:xfrm>
            <a:off x="639338" y="205979"/>
            <a:ext cx="8047462" cy="857250"/>
          </a:xfrm>
        </p:spPr>
        <p:txBody>
          <a:bodyPr anchor="ctr">
            <a:normAutofit/>
          </a:bodyPr>
          <a:lstStyle/>
          <a:p>
            <a:r>
              <a:rPr lang="en-US"/>
              <a:t>APWA Accreditation Overview</a:t>
            </a:r>
            <a:endParaRPr lang="en-US" b="0"/>
          </a:p>
        </p:txBody>
      </p:sp>
      <p:sp>
        <p:nvSpPr>
          <p:cNvPr id="3" name="TextBox 2">
            <a:extLst>
              <a:ext uri="{FF2B5EF4-FFF2-40B4-BE49-F238E27FC236}">
                <a16:creationId xmlns:a16="http://schemas.microsoft.com/office/drawing/2014/main" id="{2A88F487-0EB3-AEF4-89C2-DADB6CFC45A9}"/>
              </a:ext>
            </a:extLst>
          </p:cNvPr>
          <p:cNvSpPr txBox="1"/>
          <p:nvPr/>
        </p:nvSpPr>
        <p:spPr>
          <a:xfrm>
            <a:off x="639336" y="1200151"/>
            <a:ext cx="5082834" cy="341583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342900">
              <a:lnSpc>
                <a:spcPct val="90000"/>
              </a:lnSpc>
              <a:spcBef>
                <a:spcPct val="20000"/>
              </a:spcBef>
              <a:buFont typeface="Arial"/>
              <a:buChar char="•"/>
            </a:pPr>
            <a:r>
              <a:rPr lang="en-US" sz="2000" kern="1200">
                <a:solidFill>
                  <a:schemeClr val="accent1">
                    <a:lumMod val="49000"/>
                  </a:schemeClr>
                </a:solidFill>
                <a:latin typeface="Arial"/>
                <a:cs typeface="Arial"/>
              </a:rPr>
              <a:t>A voluntary program that recognizes public works agencies for meeting established management practices. </a:t>
            </a:r>
            <a:endParaRPr lang="en-US" sz="2000" i="1" kern="1200">
              <a:solidFill>
                <a:schemeClr val="accent1">
                  <a:lumMod val="49000"/>
                </a:schemeClr>
              </a:solidFill>
              <a:latin typeface="Arial"/>
              <a:ea typeface="Calibri"/>
              <a:cs typeface="Arial"/>
            </a:endParaRPr>
          </a:p>
          <a:p>
            <a:pPr marL="342900" indent="-342900">
              <a:lnSpc>
                <a:spcPct val="90000"/>
              </a:lnSpc>
              <a:spcBef>
                <a:spcPct val="20000"/>
              </a:spcBef>
              <a:buFont typeface="Arial"/>
              <a:buChar char="•"/>
            </a:pPr>
            <a:endParaRPr lang="en-US" sz="2000" kern="1200">
              <a:solidFill>
                <a:schemeClr val="accent1">
                  <a:lumMod val="49000"/>
                </a:schemeClr>
              </a:solidFill>
              <a:latin typeface="Arial"/>
              <a:ea typeface="Calibri"/>
              <a:cs typeface="Arial"/>
            </a:endParaRPr>
          </a:p>
          <a:p>
            <a:pPr marL="342900" indent="-342900">
              <a:lnSpc>
                <a:spcPct val="90000"/>
              </a:lnSpc>
              <a:spcBef>
                <a:spcPct val="20000"/>
              </a:spcBef>
              <a:buFont typeface="Arial"/>
              <a:buChar char="•"/>
            </a:pPr>
            <a:r>
              <a:rPr lang="en-US" sz="2000" kern="1200">
                <a:solidFill>
                  <a:schemeClr val="accent1">
                    <a:lumMod val="49000"/>
                  </a:schemeClr>
                </a:solidFill>
                <a:latin typeface="Arial"/>
                <a:cs typeface="Arial"/>
              </a:rPr>
              <a:t>Through a structured evaluation and review process, agencies can objectively self-assess their operations and demonstrate compliance with the standards outlined in the </a:t>
            </a:r>
            <a:r>
              <a:rPr lang="en-US" sz="2000" i="1" kern="1200">
                <a:solidFill>
                  <a:schemeClr val="accent1">
                    <a:lumMod val="49000"/>
                  </a:schemeClr>
                </a:solidFill>
                <a:latin typeface="Arial"/>
                <a:cs typeface="Arial"/>
              </a:rPr>
              <a:t>Public Works Management Practices Manual.</a:t>
            </a:r>
            <a:endParaRPr lang="en-US" sz="2000" i="1" kern="1200">
              <a:solidFill>
                <a:schemeClr val="accent1">
                  <a:lumMod val="49000"/>
                </a:schemeClr>
              </a:solidFill>
              <a:latin typeface="Arial"/>
              <a:ea typeface="Calibri"/>
              <a:cs typeface="Arial"/>
            </a:endParaRPr>
          </a:p>
        </p:txBody>
      </p:sp>
      <p:pic>
        <p:nvPicPr>
          <p:cNvPr id="4" name="Picture 3" descr="A book cover with a picture of a truck&#10;&#10;AI-generated content may be incorrect.">
            <a:extLst>
              <a:ext uri="{FF2B5EF4-FFF2-40B4-BE49-F238E27FC236}">
                <a16:creationId xmlns:a16="http://schemas.microsoft.com/office/drawing/2014/main" id="{672E93E6-6591-652C-8E10-BA382F6623CF}"/>
              </a:ext>
            </a:extLst>
          </p:cNvPr>
          <p:cNvPicPr>
            <a:picLocks noChangeAspect="1"/>
          </p:cNvPicPr>
          <p:nvPr/>
        </p:nvPicPr>
        <p:blipFill>
          <a:blip r:embed="rId3"/>
          <a:srcRect l="7219" r="12479" b="-4"/>
          <a:stretch>
            <a:fillRect/>
          </a:stretch>
        </p:blipFill>
        <p:spPr>
          <a:xfrm>
            <a:off x="6139210" y="1200151"/>
            <a:ext cx="1843567" cy="2951671"/>
          </a:xfrm>
          <a:prstGeom prst="rect">
            <a:avLst/>
          </a:prstGeom>
          <a:noFill/>
        </p:spPr>
      </p:pic>
    </p:spTree>
    <p:extLst>
      <p:ext uri="{BB962C8B-B14F-4D97-AF65-F5344CB8AC3E}">
        <p14:creationId xmlns:p14="http://schemas.microsoft.com/office/powerpoint/2010/main" val="2221358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31498-FE4C-720E-C1B0-4F90DCA1111C}"/>
            </a:ext>
          </a:extLst>
        </p:cNvPr>
        <p:cNvGrpSpPr/>
        <p:nvPr/>
      </p:nvGrpSpPr>
      <p:grpSpPr>
        <a:xfrm>
          <a:off x="0" y="0"/>
          <a:ext cx="0" cy="0"/>
          <a:chOff x="0" y="0"/>
          <a:chExt cx="0" cy="0"/>
        </a:xfrm>
      </p:grpSpPr>
      <p:graphicFrame>
        <p:nvGraphicFramePr>
          <p:cNvPr id="4" name="Content Placeholder 1">
            <a:extLst>
              <a:ext uri="{FF2B5EF4-FFF2-40B4-BE49-F238E27FC236}">
                <a16:creationId xmlns:a16="http://schemas.microsoft.com/office/drawing/2014/main" id="{9592E204-AFB4-FDDF-EF24-229ADE7175AD}"/>
              </a:ext>
            </a:extLst>
          </p:cNvPr>
          <p:cNvGraphicFramePr>
            <a:graphicFrameLocks noGrp="1"/>
          </p:cNvGraphicFramePr>
          <p:nvPr>
            <p:extLst>
              <p:ext uri="{D42A27DB-BD31-4B8C-83A1-F6EECF244321}">
                <p14:modId xmlns:p14="http://schemas.microsoft.com/office/powerpoint/2010/main" val="25317725"/>
              </p:ext>
            </p:extLst>
          </p:nvPr>
        </p:nvGraphicFramePr>
        <p:xfrm>
          <a:off x="547425" y="234240"/>
          <a:ext cx="8048434" cy="4296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8996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39157-39A8-2593-887D-8A0F42CCAE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A97527-1F74-69A5-E127-4BF067D61375}"/>
              </a:ext>
            </a:extLst>
          </p:cNvPr>
          <p:cNvSpPr>
            <a:spLocks noGrp="1"/>
          </p:cNvSpPr>
          <p:nvPr>
            <p:ph type="title"/>
          </p:nvPr>
        </p:nvSpPr>
        <p:spPr/>
        <p:txBody>
          <a:bodyPr/>
          <a:lstStyle/>
          <a:p>
            <a:r>
              <a:rPr lang="en-US"/>
              <a:t>Why Accreditation Matters to Chapters</a:t>
            </a:r>
          </a:p>
        </p:txBody>
      </p:sp>
      <p:sp>
        <p:nvSpPr>
          <p:cNvPr id="3" name="Content Placeholder 2">
            <a:extLst>
              <a:ext uri="{FF2B5EF4-FFF2-40B4-BE49-F238E27FC236}">
                <a16:creationId xmlns:a16="http://schemas.microsoft.com/office/drawing/2014/main" id="{3090EFE1-A3B9-7B21-C91E-9E4195BE5467}"/>
              </a:ext>
            </a:extLst>
          </p:cNvPr>
          <p:cNvSpPr>
            <a:spLocks noGrp="1"/>
          </p:cNvSpPr>
          <p:nvPr>
            <p:ph idx="1"/>
          </p:nvPr>
        </p:nvSpPr>
        <p:spPr/>
        <p:txBody>
          <a:bodyPr vert="horz" lIns="91440" tIns="45720" rIns="91440" bIns="45720" rtlCol="0" anchor="t">
            <a:normAutofit/>
          </a:bodyPr>
          <a:lstStyle/>
          <a:p>
            <a:endParaRPr lang="en-US">
              <a:solidFill>
                <a:srgbClr val="002060"/>
              </a:solidFill>
            </a:endParaRPr>
          </a:p>
          <a:p>
            <a:pPr marL="0" indent="0">
              <a:buNone/>
            </a:pPr>
            <a:endParaRPr lang="en-US">
              <a:solidFill>
                <a:srgbClr val="000000"/>
              </a:solidFill>
            </a:endParaRPr>
          </a:p>
        </p:txBody>
      </p:sp>
      <p:sp>
        <p:nvSpPr>
          <p:cNvPr id="5" name="TextBox 4">
            <a:extLst>
              <a:ext uri="{FF2B5EF4-FFF2-40B4-BE49-F238E27FC236}">
                <a16:creationId xmlns:a16="http://schemas.microsoft.com/office/drawing/2014/main" id="{5B0610C0-25FF-E4B0-D33D-AABFBA69FB6A}"/>
              </a:ext>
            </a:extLst>
          </p:cNvPr>
          <p:cNvSpPr txBox="1"/>
          <p:nvPr/>
        </p:nvSpPr>
        <p:spPr>
          <a:xfrm>
            <a:off x="637761" y="1287946"/>
            <a:ext cx="779393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
              <a:buChar char="•"/>
            </a:pPr>
            <a:r>
              <a:rPr lang="en-US" sz="2400">
                <a:solidFill>
                  <a:schemeClr val="accent1">
                    <a:lumMod val="49000"/>
                  </a:schemeClr>
                </a:solidFill>
                <a:latin typeface="Arial"/>
                <a:cs typeface="Arial"/>
              </a:rPr>
              <a:t>Engaged, accredited agencies strengthen the chapter </a:t>
            </a:r>
            <a:endParaRPr lang="en-US" sz="2400">
              <a:solidFill>
                <a:schemeClr val="accent1">
                  <a:lumMod val="49000"/>
                </a:schemeClr>
              </a:solidFill>
              <a:latin typeface="Arial"/>
              <a:ea typeface="Calibri"/>
              <a:cs typeface="Arial"/>
            </a:endParaRPr>
          </a:p>
          <a:p>
            <a:pPr>
              <a:buFont typeface=""/>
              <a:buChar char="•"/>
            </a:pPr>
            <a:r>
              <a:rPr lang="en-US" sz="2400">
                <a:solidFill>
                  <a:schemeClr val="accent1">
                    <a:lumMod val="49000"/>
                  </a:schemeClr>
                </a:solidFill>
                <a:latin typeface="Arial"/>
                <a:ea typeface="Calibri"/>
                <a:cs typeface="Arial"/>
              </a:rPr>
              <a:t>Catalyst for chapter growth, collaboration, and engagement through peer network</a:t>
            </a:r>
          </a:p>
          <a:p>
            <a:pPr>
              <a:buFont typeface=""/>
              <a:buChar char="•"/>
            </a:pPr>
            <a:r>
              <a:rPr lang="en-US" sz="2400">
                <a:solidFill>
                  <a:schemeClr val="accent1">
                    <a:lumMod val="49000"/>
                  </a:schemeClr>
                </a:solidFill>
                <a:latin typeface="Arial"/>
                <a:ea typeface="Calibri"/>
                <a:cs typeface="Arial"/>
              </a:rPr>
              <a:t>Stronger chapter through shared success stories and a leadership pipeline</a:t>
            </a:r>
            <a:endParaRPr lang="en-US">
              <a:solidFill>
                <a:schemeClr val="accent1">
                  <a:lumMod val="49000"/>
                </a:schemeClr>
              </a:solidFill>
            </a:endParaRPr>
          </a:p>
          <a:p>
            <a:pPr>
              <a:buFont typeface=""/>
              <a:buChar char="•"/>
            </a:pPr>
            <a:endParaRPr lang="en-US" sz="2400">
              <a:solidFill>
                <a:schemeClr val="accent1">
                  <a:lumMod val="49000"/>
                </a:schemeClr>
              </a:solidFill>
              <a:latin typeface="Arial"/>
              <a:ea typeface="Calibri"/>
              <a:cs typeface="Arial"/>
            </a:endParaRPr>
          </a:p>
          <a:p>
            <a:pPr algn="ctr"/>
            <a:endParaRPr lang="en-US">
              <a:solidFill>
                <a:srgbClr val="000000"/>
              </a:solidFill>
              <a:latin typeface="Calibri"/>
              <a:ea typeface="Calibri"/>
              <a:cs typeface="Calibri"/>
            </a:endParaRPr>
          </a:p>
        </p:txBody>
      </p:sp>
    </p:spTree>
    <p:extLst>
      <p:ext uri="{BB962C8B-B14F-4D97-AF65-F5344CB8AC3E}">
        <p14:creationId xmlns:p14="http://schemas.microsoft.com/office/powerpoint/2010/main" val="2768360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D7834-CC1B-7E15-9624-3AD3F3BA7B1E}"/>
              </a:ext>
            </a:extLst>
          </p:cNvPr>
          <p:cNvSpPr>
            <a:spLocks noGrp="1"/>
          </p:cNvSpPr>
          <p:nvPr>
            <p:ph type="title"/>
          </p:nvPr>
        </p:nvSpPr>
        <p:spPr>
          <a:xfrm>
            <a:off x="676507" y="179988"/>
            <a:ext cx="8206236" cy="857250"/>
          </a:xfrm>
        </p:spPr>
        <p:txBody>
          <a:bodyPr>
            <a:normAutofit fontScale="90000"/>
          </a:bodyPr>
          <a:lstStyle/>
          <a:p>
            <a:r>
              <a:rPr lang="en-US"/>
              <a:t>Chapter Opportunities &amp; How Chapters Can Support Accreditation</a:t>
            </a:r>
          </a:p>
        </p:txBody>
      </p:sp>
      <p:sp>
        <p:nvSpPr>
          <p:cNvPr id="3" name="Content Placeholder 2">
            <a:extLst>
              <a:ext uri="{FF2B5EF4-FFF2-40B4-BE49-F238E27FC236}">
                <a16:creationId xmlns:a16="http://schemas.microsoft.com/office/drawing/2014/main" id="{3F212BD9-91B7-F70A-6BB1-A69FF79BFAF8}"/>
              </a:ext>
            </a:extLst>
          </p:cNvPr>
          <p:cNvSpPr>
            <a:spLocks noGrp="1"/>
          </p:cNvSpPr>
          <p:nvPr>
            <p:ph idx="1"/>
          </p:nvPr>
        </p:nvSpPr>
        <p:spPr>
          <a:xfrm>
            <a:off x="676506" y="1035146"/>
            <a:ext cx="6831323" cy="3763366"/>
          </a:xfrm>
        </p:spPr>
        <p:txBody>
          <a:bodyPr vert="horz" lIns="91440" tIns="45720" rIns="91440" bIns="45720" rtlCol="0" anchor="t">
            <a:normAutofit/>
          </a:bodyPr>
          <a:lstStyle/>
          <a:p>
            <a:pPr marL="0" indent="0" algn="ctr">
              <a:buNone/>
            </a:pPr>
            <a:endParaRPr lang="en-US" sz="3600">
              <a:latin typeface="Calibri"/>
              <a:ea typeface="Calibri"/>
              <a:cs typeface="Calibri"/>
            </a:endParaRPr>
          </a:p>
          <a:p>
            <a:pPr marL="0" indent="0" algn="ctr">
              <a:buNone/>
            </a:pPr>
            <a:r>
              <a:rPr lang="en-US" sz="3600">
                <a:latin typeface="Calibri"/>
                <a:ea typeface="Calibri"/>
                <a:cs typeface="Calibri"/>
                <a:hlinkClick r:id="rId3"/>
              </a:rPr>
              <a:t>"Promote APWA Accreditation: Chapter Outreach Resources"</a:t>
            </a:r>
            <a:r>
              <a:rPr lang="en-US" sz="3600">
                <a:latin typeface="Calibri"/>
                <a:ea typeface="Calibri"/>
                <a:cs typeface="Calibri"/>
              </a:rPr>
              <a:t> </a:t>
            </a:r>
            <a:endParaRPr lang="en-US"/>
          </a:p>
          <a:p>
            <a:endParaRPr lang="en-US"/>
          </a:p>
          <a:p>
            <a:endParaRPr lang="en-US"/>
          </a:p>
          <a:p>
            <a:endParaRPr lang="en-US"/>
          </a:p>
        </p:txBody>
      </p:sp>
    </p:spTree>
    <p:extLst>
      <p:ext uri="{BB962C8B-B14F-4D97-AF65-F5344CB8AC3E}">
        <p14:creationId xmlns:p14="http://schemas.microsoft.com/office/powerpoint/2010/main" val="48844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50DF4-3415-EB6A-BEFC-82FDBDA8B24D}"/>
              </a:ext>
            </a:extLst>
          </p:cNvPr>
          <p:cNvSpPr>
            <a:spLocks noGrp="1"/>
          </p:cNvSpPr>
          <p:nvPr>
            <p:ph type="title"/>
          </p:nvPr>
        </p:nvSpPr>
        <p:spPr>
          <a:xfrm>
            <a:off x="639338" y="205979"/>
            <a:ext cx="8047462" cy="857250"/>
          </a:xfrm>
        </p:spPr>
        <p:txBody>
          <a:bodyPr anchor="ctr">
            <a:normAutofit/>
          </a:bodyPr>
          <a:lstStyle/>
          <a:p>
            <a:r>
              <a:rPr lang="en-US"/>
              <a:t>Contacts</a:t>
            </a:r>
          </a:p>
        </p:txBody>
      </p:sp>
      <p:sp>
        <p:nvSpPr>
          <p:cNvPr id="697" name="Content Placeholder 696">
            <a:extLst>
              <a:ext uri="{FF2B5EF4-FFF2-40B4-BE49-F238E27FC236}">
                <a16:creationId xmlns:a16="http://schemas.microsoft.com/office/drawing/2014/main" id="{A2693AB4-3609-AACE-FD93-1D5EA20EDBDA}"/>
              </a:ext>
            </a:extLst>
          </p:cNvPr>
          <p:cNvSpPr>
            <a:spLocks noGrp="1"/>
          </p:cNvSpPr>
          <p:nvPr>
            <p:ph idx="1"/>
          </p:nvPr>
        </p:nvSpPr>
        <p:spPr>
          <a:xfrm>
            <a:off x="639336" y="858839"/>
            <a:ext cx="8047463" cy="3763366"/>
          </a:xfrm>
        </p:spPr>
        <p:txBody>
          <a:bodyPr vert="horz" lIns="91440" tIns="45720" rIns="91440" bIns="45720" rtlCol="0" anchor="t">
            <a:normAutofit/>
          </a:bodyPr>
          <a:lstStyle/>
          <a:p>
            <a:pPr>
              <a:buNone/>
            </a:pPr>
            <a:r>
              <a:rPr lang="en-US" sz="1400">
                <a:solidFill>
                  <a:srgbClr val="000000"/>
                </a:solidFill>
                <a:ea typeface="Roboto"/>
              </a:rPr>
              <a:t>Accreditation (</a:t>
            </a:r>
            <a:r>
              <a:rPr lang="en-US" sz="1400">
                <a:solidFill>
                  <a:srgbClr val="000000"/>
                </a:solidFill>
                <a:ea typeface="Roboto"/>
                <a:hlinkClick r:id="rId2"/>
              </a:rPr>
              <a:t>accreditation@apwa.org</a:t>
            </a:r>
            <a:r>
              <a:rPr lang="en-US" sz="1400">
                <a:solidFill>
                  <a:srgbClr val="000000"/>
                </a:solidFill>
                <a:ea typeface="Roboto"/>
              </a:rPr>
              <a:t>)</a:t>
            </a:r>
            <a:endParaRPr lang="en-US"/>
          </a:p>
          <a:p>
            <a:pPr>
              <a:buNone/>
            </a:pPr>
            <a:r>
              <a:rPr lang="en-US" sz="1400">
                <a:solidFill>
                  <a:srgbClr val="000000"/>
                </a:solidFill>
                <a:ea typeface="Roboto"/>
              </a:rPr>
              <a:t>Jeanette Klamm                </a:t>
            </a:r>
          </a:p>
          <a:p>
            <a:pPr>
              <a:buNone/>
            </a:pPr>
            <a:r>
              <a:rPr lang="en-US" sz="1400">
                <a:solidFill>
                  <a:srgbClr val="000000"/>
                </a:solidFill>
                <a:ea typeface="Roboto"/>
              </a:rPr>
              <a:t>Associate Director of Credentialing   </a:t>
            </a:r>
          </a:p>
          <a:p>
            <a:pPr>
              <a:buNone/>
            </a:pPr>
            <a:r>
              <a:rPr lang="en-US" sz="1400">
                <a:solidFill>
                  <a:srgbClr val="000000"/>
                </a:solidFill>
                <a:ea typeface="Roboto"/>
              </a:rPr>
              <a:t>(816) 595-5295           </a:t>
            </a:r>
          </a:p>
          <a:p>
            <a:pPr>
              <a:buNone/>
            </a:pPr>
            <a:endParaRPr lang="en-US" sz="1400">
              <a:solidFill>
                <a:srgbClr val="000000"/>
              </a:solidFill>
              <a:ea typeface="Roboto"/>
            </a:endParaRPr>
          </a:p>
          <a:p>
            <a:pPr>
              <a:buNone/>
            </a:pPr>
            <a:r>
              <a:rPr lang="en-US" sz="1400">
                <a:solidFill>
                  <a:srgbClr val="000000"/>
                </a:solidFill>
                <a:ea typeface="Roboto"/>
              </a:rPr>
              <a:t>Nicole Shoemaker           Wendy Springborn</a:t>
            </a:r>
          </a:p>
          <a:p>
            <a:pPr>
              <a:buNone/>
            </a:pPr>
            <a:r>
              <a:rPr lang="en-US" sz="1400">
                <a:solidFill>
                  <a:srgbClr val="000000"/>
                </a:solidFill>
                <a:ea typeface="Roboto"/>
              </a:rPr>
              <a:t>Accreditation Manager          Accreditation Manager</a:t>
            </a:r>
          </a:p>
          <a:p>
            <a:pPr>
              <a:buNone/>
            </a:pPr>
            <a:r>
              <a:rPr lang="en-US" sz="1400">
                <a:solidFill>
                  <a:srgbClr val="000000"/>
                </a:solidFill>
                <a:ea typeface="Roboto"/>
              </a:rPr>
              <a:t>(816) 595-5294             (816) 595-5256  </a:t>
            </a:r>
            <a:r>
              <a:rPr lang="en-US" sz="1400">
                <a:solidFill>
                  <a:srgbClr val="10253F"/>
                </a:solidFill>
                <a:ea typeface="Roboto"/>
              </a:rPr>
              <a:t> </a:t>
            </a:r>
            <a:r>
              <a:rPr lang="en-US" sz="1400">
                <a:solidFill>
                  <a:srgbClr val="000000"/>
                </a:solidFill>
                <a:ea typeface="Roboto"/>
              </a:rPr>
              <a:t>          </a:t>
            </a:r>
          </a:p>
          <a:p>
            <a:pPr>
              <a:buNone/>
            </a:pPr>
            <a:endParaRPr lang="en-US" sz="1400">
              <a:solidFill>
                <a:srgbClr val="000000"/>
              </a:solidFill>
              <a:ea typeface="Roboto"/>
            </a:endParaRPr>
          </a:p>
          <a:p>
            <a:pPr>
              <a:buNone/>
            </a:pPr>
            <a:r>
              <a:rPr lang="en-US" sz="1400">
                <a:solidFill>
                  <a:srgbClr val="000000"/>
                </a:solidFill>
                <a:ea typeface="Roboto"/>
              </a:rPr>
              <a:t>Certification (</a:t>
            </a:r>
            <a:r>
              <a:rPr lang="en-US" sz="1400">
                <a:solidFill>
                  <a:srgbClr val="000000"/>
                </a:solidFill>
                <a:ea typeface="Roboto"/>
                <a:hlinkClick r:id="rId3"/>
              </a:rPr>
              <a:t>certification@apwa.org</a:t>
            </a:r>
            <a:r>
              <a:rPr lang="en-US" sz="1400">
                <a:solidFill>
                  <a:srgbClr val="000000"/>
                </a:solidFill>
                <a:ea typeface="Roboto"/>
              </a:rPr>
              <a:t>)</a:t>
            </a:r>
          </a:p>
          <a:p>
            <a:pPr>
              <a:buNone/>
            </a:pPr>
            <a:r>
              <a:rPr lang="en-US" sz="1400">
                <a:solidFill>
                  <a:srgbClr val="000000"/>
                </a:solidFill>
                <a:ea typeface="Roboto"/>
              </a:rPr>
              <a:t>April Wardlow             Liz Gill  </a:t>
            </a:r>
          </a:p>
          <a:p>
            <a:pPr>
              <a:buNone/>
            </a:pPr>
            <a:r>
              <a:rPr lang="en-US" sz="1400">
                <a:solidFill>
                  <a:srgbClr val="000000"/>
                </a:solidFill>
                <a:ea typeface="Roboto"/>
              </a:rPr>
              <a:t>Certification Manager           Credentialing Associate</a:t>
            </a:r>
          </a:p>
          <a:p>
            <a:pPr>
              <a:buNone/>
            </a:pPr>
            <a:r>
              <a:rPr lang="en-US" sz="1400">
                <a:solidFill>
                  <a:srgbClr val="000000"/>
                </a:solidFill>
                <a:ea typeface="Roboto"/>
              </a:rPr>
              <a:t>(816) 595-5298             (816) 595-5299 </a:t>
            </a:r>
            <a:r>
              <a:rPr lang="en-US" sz="1600">
                <a:solidFill>
                  <a:srgbClr val="000000"/>
                </a:solidFill>
                <a:ea typeface="Roboto"/>
              </a:rPr>
              <a:t> </a:t>
            </a:r>
          </a:p>
        </p:txBody>
      </p:sp>
    </p:spTree>
    <p:extLst>
      <p:ext uri="{BB962C8B-B14F-4D97-AF65-F5344CB8AC3E}">
        <p14:creationId xmlns:p14="http://schemas.microsoft.com/office/powerpoint/2010/main" val="1147351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A20E0-E33A-7B22-66EC-7229898B7F88}"/>
              </a:ext>
            </a:extLst>
          </p:cNvPr>
          <p:cNvSpPr>
            <a:spLocks noGrp="1"/>
          </p:cNvSpPr>
          <p:nvPr>
            <p:ph type="title"/>
          </p:nvPr>
        </p:nvSpPr>
        <p:spPr/>
        <p:txBody>
          <a:bodyPr/>
          <a:lstStyle/>
          <a:p>
            <a:r>
              <a:rPr lang="en-US"/>
              <a:t>Learning Objectives</a:t>
            </a:r>
          </a:p>
        </p:txBody>
      </p:sp>
      <p:sp>
        <p:nvSpPr>
          <p:cNvPr id="3" name="Content Placeholder 2">
            <a:extLst>
              <a:ext uri="{FF2B5EF4-FFF2-40B4-BE49-F238E27FC236}">
                <a16:creationId xmlns:a16="http://schemas.microsoft.com/office/drawing/2014/main" id="{E3C657AE-BC64-A401-0F3C-E7AFDDC6DE82}"/>
              </a:ext>
            </a:extLst>
          </p:cNvPr>
          <p:cNvSpPr>
            <a:spLocks noGrp="1"/>
          </p:cNvSpPr>
          <p:nvPr>
            <p:ph idx="1"/>
          </p:nvPr>
        </p:nvSpPr>
        <p:spPr/>
        <p:txBody>
          <a:bodyPr vert="horz" lIns="91440" tIns="45720" rIns="91440" bIns="45720" rtlCol="0" anchor="t">
            <a:normAutofit/>
          </a:bodyPr>
          <a:lstStyle/>
          <a:p>
            <a:pPr marL="0" indent="0">
              <a:buNone/>
            </a:pPr>
            <a:r>
              <a:rPr lang="en-US" sz="2000">
                <a:solidFill>
                  <a:schemeClr val="tx2">
                    <a:lumMod val="76000"/>
                  </a:schemeClr>
                </a:solidFill>
              </a:rPr>
              <a:t>After viewing this program, participants will be better able to:</a:t>
            </a:r>
            <a:endParaRPr lang="en-US">
              <a:solidFill>
                <a:schemeClr val="tx2">
                  <a:lumMod val="76000"/>
                </a:schemeClr>
              </a:solidFill>
            </a:endParaRPr>
          </a:p>
          <a:p>
            <a:pPr marL="0" indent="0">
              <a:buNone/>
            </a:pPr>
            <a:endParaRPr lang="en-US" sz="2000">
              <a:solidFill>
                <a:schemeClr val="tx2">
                  <a:lumMod val="76000"/>
                </a:schemeClr>
              </a:solidFill>
            </a:endParaRPr>
          </a:p>
          <a:p>
            <a:r>
              <a:rPr lang="en-US" sz="2000">
                <a:solidFill>
                  <a:schemeClr val="tx2">
                    <a:lumMod val="76000"/>
                  </a:schemeClr>
                </a:solidFill>
              </a:rPr>
              <a:t>Describe the value and purpose of APWA Accreditation and Certifications.</a:t>
            </a:r>
          </a:p>
          <a:p>
            <a:r>
              <a:rPr lang="en-US" sz="2000">
                <a:solidFill>
                  <a:schemeClr val="tx2">
                    <a:lumMod val="76000"/>
                  </a:schemeClr>
                </a:solidFill>
              </a:rPr>
              <a:t>Identify opportunities within chapter activities to highlight APWA credentialing and what benefits it has for the chapters.</a:t>
            </a:r>
          </a:p>
          <a:p>
            <a:r>
              <a:rPr lang="en-US" sz="2000">
                <a:solidFill>
                  <a:schemeClr val="tx2">
                    <a:lumMod val="76000"/>
                  </a:schemeClr>
                </a:solidFill>
              </a:rPr>
              <a:t>Support APWA credentialing awareness through existing chapter communications and available resources.</a:t>
            </a:r>
          </a:p>
          <a:p>
            <a:endParaRPr lang="en-US"/>
          </a:p>
        </p:txBody>
      </p:sp>
    </p:spTree>
    <p:extLst>
      <p:ext uri="{BB962C8B-B14F-4D97-AF65-F5344CB8AC3E}">
        <p14:creationId xmlns:p14="http://schemas.microsoft.com/office/powerpoint/2010/main" val="1454824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9C0C1-DD2F-A5D9-0414-F939B31099B7}"/>
              </a:ext>
            </a:extLst>
          </p:cNvPr>
          <p:cNvSpPr>
            <a:spLocks noGrp="1"/>
          </p:cNvSpPr>
          <p:nvPr>
            <p:ph type="title"/>
          </p:nvPr>
        </p:nvSpPr>
        <p:spPr/>
        <p:txBody>
          <a:bodyPr/>
          <a:lstStyle/>
          <a:p>
            <a:r>
              <a:rPr lang="en-US"/>
              <a:t>APWA Certification Overview</a:t>
            </a:r>
            <a:endParaRPr lang="en-US" b="0">
              <a:solidFill>
                <a:srgbClr val="000000"/>
              </a:solidFill>
            </a:endParaRPr>
          </a:p>
        </p:txBody>
      </p:sp>
      <p:sp>
        <p:nvSpPr>
          <p:cNvPr id="53" name="Content Placeholder 52">
            <a:extLst>
              <a:ext uri="{FF2B5EF4-FFF2-40B4-BE49-F238E27FC236}">
                <a16:creationId xmlns:a16="http://schemas.microsoft.com/office/drawing/2014/main" id="{3E34AF41-C46F-E8A0-9761-5FCB1CAEC7AC}"/>
              </a:ext>
            </a:extLst>
          </p:cNvPr>
          <p:cNvSpPr>
            <a:spLocks noGrp="1"/>
          </p:cNvSpPr>
          <p:nvPr>
            <p:ph idx="1"/>
          </p:nvPr>
        </p:nvSpPr>
        <p:spPr/>
        <p:txBody>
          <a:bodyPr vert="horz" lIns="91440" tIns="45720" rIns="91440" bIns="45720" rtlCol="0" anchor="t">
            <a:normAutofit/>
          </a:bodyPr>
          <a:lstStyle/>
          <a:p>
            <a:pPr marL="0" indent="0">
              <a:buNone/>
            </a:pPr>
            <a:endParaRPr lang="en-US" sz="1800">
              <a:solidFill>
                <a:srgbClr val="000000"/>
              </a:solidFill>
            </a:endParaRPr>
          </a:p>
          <a:p>
            <a:pPr marL="0" indent="0">
              <a:buNone/>
            </a:pPr>
            <a:endParaRPr lang="en-US" sz="1800"/>
          </a:p>
        </p:txBody>
      </p:sp>
      <p:graphicFrame>
        <p:nvGraphicFramePr>
          <p:cNvPr id="59" name="Content Placeholder 4">
            <a:extLst>
              <a:ext uri="{FF2B5EF4-FFF2-40B4-BE49-F238E27FC236}">
                <a16:creationId xmlns:a16="http://schemas.microsoft.com/office/drawing/2014/main" id="{6A11232C-11A6-0C28-D77B-E0F070A0F3DF}"/>
              </a:ext>
            </a:extLst>
          </p:cNvPr>
          <p:cNvGraphicFramePr>
            <a:graphicFrameLocks noGrp="1"/>
          </p:cNvGraphicFramePr>
          <p:nvPr>
            <p:extLst>
              <p:ext uri="{D42A27DB-BD31-4B8C-83A1-F6EECF244321}">
                <p14:modId xmlns:p14="http://schemas.microsoft.com/office/powerpoint/2010/main" val="3833993118"/>
              </p:ext>
            </p:extLst>
          </p:nvPr>
        </p:nvGraphicFramePr>
        <p:xfrm>
          <a:off x="674519" y="891155"/>
          <a:ext cx="7809811" cy="3451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7684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a:br>
            <a:r>
              <a:rPr lang="en-US"/>
              <a:t>The Value of Certification</a:t>
            </a:r>
          </a:p>
          <a:p>
            <a:endParaRPr lang="en-US"/>
          </a:p>
        </p:txBody>
      </p:sp>
      <p:sp>
        <p:nvSpPr>
          <p:cNvPr id="3" name="Content Placeholder 2"/>
          <p:cNvSpPr>
            <a:spLocks noGrp="1"/>
          </p:cNvSpPr>
          <p:nvPr>
            <p:ph idx="1"/>
          </p:nvPr>
        </p:nvSpPr>
        <p:spPr/>
        <p:txBody>
          <a:bodyPr vert="horz" lIns="91440" tIns="45720" rIns="91440" bIns="45720" rtlCol="0" anchor="t">
            <a:normAutofit/>
          </a:bodyPr>
          <a:lstStyle/>
          <a:p>
            <a:r>
              <a:rPr lang="en-US">
                <a:solidFill>
                  <a:schemeClr val="tx2">
                    <a:lumMod val="76000"/>
                  </a:schemeClr>
                </a:solidFill>
              </a:rPr>
              <a:t>Proven Knowledge &amp; Skills</a:t>
            </a:r>
          </a:p>
          <a:p>
            <a:r>
              <a:rPr lang="en-US">
                <a:solidFill>
                  <a:schemeClr val="tx2">
                    <a:lumMod val="76000"/>
                  </a:schemeClr>
                </a:solidFill>
              </a:rPr>
              <a:t>Career &amp; Professional Growth</a:t>
            </a:r>
          </a:p>
          <a:p>
            <a:r>
              <a:rPr lang="en-US">
                <a:solidFill>
                  <a:schemeClr val="tx2">
                    <a:lumMod val="76000"/>
                  </a:schemeClr>
                </a:solidFill>
              </a:rPr>
              <a:t>Personal Success</a:t>
            </a:r>
          </a:p>
          <a:p>
            <a:r>
              <a:rPr lang="en-US">
                <a:solidFill>
                  <a:schemeClr val="tx2">
                    <a:lumMod val="76000"/>
                  </a:schemeClr>
                </a:solidFill>
              </a:rPr>
              <a:t>Lifelong Learning</a:t>
            </a:r>
          </a:p>
          <a:p>
            <a:pPr marL="0" indent="0">
              <a:buNone/>
            </a:pPr>
            <a:endParaRPr lang="en-US">
              <a:solidFill>
                <a:srgbClr val="002060"/>
              </a:solidFill>
            </a:endParaRPr>
          </a:p>
          <a:p>
            <a:endParaRPr lang="en-US">
              <a:solidFill>
                <a:srgbClr val="002060"/>
              </a:solidFill>
            </a:endParaRPr>
          </a:p>
          <a:p>
            <a:endParaRPr lang="en-US">
              <a:solidFill>
                <a:srgbClr val="002060"/>
              </a:solidFill>
            </a:endParaRPr>
          </a:p>
          <a:p>
            <a:pPr marL="0" indent="0">
              <a:buNone/>
            </a:pPr>
            <a:endParaRPr lang="en-US">
              <a:solidFill>
                <a:srgbClr val="000000"/>
              </a:solidFill>
              <a:latin typeface="Segoe UI"/>
              <a:cs typeface="Segoe UI"/>
            </a:endParaRPr>
          </a:p>
          <a:p>
            <a:pPr marL="0" indent="0">
              <a:buNone/>
            </a:pPr>
            <a:endParaRPr lang="en-US">
              <a:solidFill>
                <a:srgbClr val="10253F"/>
              </a:solidFill>
            </a:endParaRPr>
          </a:p>
          <a:p>
            <a:pPr marL="0" indent="0">
              <a:buNone/>
            </a:pPr>
            <a:endParaRPr lang="en-US"/>
          </a:p>
        </p:txBody>
      </p:sp>
    </p:spTree>
    <p:extLst>
      <p:ext uri="{BB962C8B-B14F-4D97-AF65-F5344CB8AC3E}">
        <p14:creationId xmlns:p14="http://schemas.microsoft.com/office/powerpoint/2010/main" val="1166793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E1B8C-71E1-59F1-536B-1FB2E24E89FA}"/>
              </a:ext>
            </a:extLst>
          </p:cNvPr>
          <p:cNvSpPr>
            <a:spLocks noGrp="1"/>
          </p:cNvSpPr>
          <p:nvPr>
            <p:ph type="title"/>
          </p:nvPr>
        </p:nvSpPr>
        <p:spPr/>
        <p:txBody>
          <a:bodyPr>
            <a:normAutofit/>
          </a:bodyPr>
          <a:lstStyle/>
          <a:p>
            <a:r>
              <a:rPr lang="en-US" sz="2600"/>
              <a:t>How Chapters Can Support Certification</a:t>
            </a:r>
          </a:p>
        </p:txBody>
      </p:sp>
      <p:sp>
        <p:nvSpPr>
          <p:cNvPr id="3" name="Content Placeholder 2">
            <a:extLst>
              <a:ext uri="{FF2B5EF4-FFF2-40B4-BE49-F238E27FC236}">
                <a16:creationId xmlns:a16="http://schemas.microsoft.com/office/drawing/2014/main" id="{FEDBEB2F-09A7-7A87-606B-284F5167B3E8}"/>
              </a:ext>
            </a:extLst>
          </p:cNvPr>
          <p:cNvSpPr>
            <a:spLocks noGrp="1"/>
          </p:cNvSpPr>
          <p:nvPr>
            <p:ph idx="1"/>
          </p:nvPr>
        </p:nvSpPr>
        <p:spPr/>
        <p:txBody>
          <a:bodyPr vert="horz" lIns="91440" tIns="45720" rIns="91440" bIns="45720" rtlCol="0" anchor="t">
            <a:normAutofit/>
          </a:bodyPr>
          <a:lstStyle/>
          <a:p>
            <a:r>
              <a:rPr lang="en-US" sz="2000">
                <a:solidFill>
                  <a:schemeClr val="tx2">
                    <a:lumMod val="76000"/>
                  </a:schemeClr>
                </a:solidFill>
              </a:rPr>
              <a:t>Encourage members to pursue credentials</a:t>
            </a:r>
          </a:p>
          <a:p>
            <a:r>
              <a:rPr lang="en-US" sz="2000">
                <a:solidFill>
                  <a:schemeClr val="tx2">
                    <a:lumMod val="76000"/>
                  </a:schemeClr>
                </a:solidFill>
              </a:rPr>
              <a:t>Provide information/ sessions about credentials at conferences</a:t>
            </a:r>
          </a:p>
          <a:p>
            <a:r>
              <a:rPr lang="en-US" sz="2000">
                <a:solidFill>
                  <a:schemeClr val="tx2">
                    <a:lumMod val="76000"/>
                  </a:schemeClr>
                </a:solidFill>
              </a:rPr>
              <a:t>Promote study groups</a:t>
            </a:r>
          </a:p>
          <a:p>
            <a:r>
              <a:rPr lang="en-US" sz="2000">
                <a:solidFill>
                  <a:schemeClr val="tx2">
                    <a:lumMod val="76000"/>
                  </a:schemeClr>
                </a:solidFill>
              </a:rPr>
              <a:t>Support and promote the Public Works Institutes to help prepare for CPWP-S and CPWP-M</a:t>
            </a:r>
          </a:p>
          <a:p>
            <a:r>
              <a:rPr lang="en-US" sz="2000">
                <a:solidFill>
                  <a:schemeClr val="tx2">
                    <a:lumMod val="76000"/>
                  </a:schemeClr>
                </a:solidFill>
              </a:rPr>
              <a:t>Provide scholarship $$ for candidates</a:t>
            </a:r>
          </a:p>
          <a:p>
            <a:r>
              <a:rPr lang="en-US" sz="2000">
                <a:solidFill>
                  <a:schemeClr val="tx2">
                    <a:lumMod val="76000"/>
                  </a:schemeClr>
                </a:solidFill>
              </a:rPr>
              <a:t>Develop a Chapter library</a:t>
            </a:r>
          </a:p>
          <a:p>
            <a:endParaRPr lang="en-US">
              <a:solidFill>
                <a:srgbClr val="002060"/>
              </a:solidFill>
            </a:endParaRPr>
          </a:p>
          <a:p>
            <a:pPr marL="0" indent="0">
              <a:buNone/>
            </a:pPr>
            <a:endParaRPr lang="en-US">
              <a:solidFill>
                <a:srgbClr val="002060"/>
              </a:solidFill>
            </a:endParaRPr>
          </a:p>
          <a:p>
            <a:pPr marL="0" indent="0">
              <a:buNone/>
            </a:pPr>
            <a:endParaRPr lang="en-US">
              <a:solidFill>
                <a:srgbClr val="002060"/>
              </a:solidFill>
            </a:endParaRPr>
          </a:p>
          <a:p>
            <a:pPr marL="0" indent="0">
              <a:buNone/>
            </a:pPr>
            <a:endParaRPr lang="en-US"/>
          </a:p>
        </p:txBody>
      </p:sp>
    </p:spTree>
    <p:extLst>
      <p:ext uri="{BB962C8B-B14F-4D97-AF65-F5344CB8AC3E}">
        <p14:creationId xmlns:p14="http://schemas.microsoft.com/office/powerpoint/2010/main" val="245582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78782-4D41-5967-140B-127FC276F76A}"/>
              </a:ext>
            </a:extLst>
          </p:cNvPr>
          <p:cNvSpPr>
            <a:spLocks noGrp="1"/>
          </p:cNvSpPr>
          <p:nvPr>
            <p:ph type="title"/>
          </p:nvPr>
        </p:nvSpPr>
        <p:spPr/>
        <p:txBody>
          <a:bodyPr>
            <a:normAutofit fontScale="90000"/>
          </a:bodyPr>
          <a:lstStyle/>
          <a:p>
            <a:br>
              <a:rPr lang="en-US"/>
            </a:br>
            <a:r>
              <a:rPr lang="en-US"/>
              <a:t>Celebrate Success</a:t>
            </a:r>
          </a:p>
          <a:p>
            <a:endParaRPr lang="en-US"/>
          </a:p>
        </p:txBody>
      </p:sp>
      <p:sp>
        <p:nvSpPr>
          <p:cNvPr id="3" name="Content Placeholder 2">
            <a:extLst>
              <a:ext uri="{FF2B5EF4-FFF2-40B4-BE49-F238E27FC236}">
                <a16:creationId xmlns:a16="http://schemas.microsoft.com/office/drawing/2014/main" id="{FBD45CB2-413D-C94F-A4E7-0009407785EF}"/>
              </a:ext>
            </a:extLst>
          </p:cNvPr>
          <p:cNvSpPr>
            <a:spLocks noGrp="1"/>
          </p:cNvSpPr>
          <p:nvPr>
            <p:ph idx="1"/>
          </p:nvPr>
        </p:nvSpPr>
        <p:spPr/>
        <p:txBody>
          <a:bodyPr vert="horz" lIns="91440" tIns="45720" rIns="91440" bIns="45720" rtlCol="0" anchor="t">
            <a:normAutofit/>
          </a:bodyPr>
          <a:lstStyle/>
          <a:p>
            <a:r>
              <a:rPr lang="en-US">
                <a:solidFill>
                  <a:schemeClr val="tx2">
                    <a:lumMod val="76000"/>
                  </a:schemeClr>
                </a:solidFill>
              </a:rPr>
              <a:t>Recognize credentials at meetings and award ceremonies</a:t>
            </a:r>
          </a:p>
          <a:p>
            <a:r>
              <a:rPr lang="en-US">
                <a:solidFill>
                  <a:schemeClr val="tx2">
                    <a:lumMod val="76000"/>
                  </a:schemeClr>
                </a:solidFill>
              </a:rPr>
              <a:t>Distribute media announcements</a:t>
            </a:r>
          </a:p>
          <a:p>
            <a:r>
              <a:rPr lang="en-US">
                <a:solidFill>
                  <a:schemeClr val="tx2">
                    <a:lumMod val="76000"/>
                  </a:schemeClr>
                </a:solidFill>
              </a:rPr>
              <a:t>Attend press conferences </a:t>
            </a:r>
          </a:p>
          <a:p>
            <a:r>
              <a:rPr lang="en-US">
                <a:solidFill>
                  <a:schemeClr val="tx2">
                    <a:lumMod val="76000"/>
                  </a:schemeClr>
                </a:solidFill>
              </a:rPr>
              <a:t>Provide ribbons with credentials at conferences</a:t>
            </a:r>
          </a:p>
          <a:p>
            <a:r>
              <a:rPr lang="en-US">
                <a:solidFill>
                  <a:schemeClr val="tx2">
                    <a:lumMod val="76000"/>
                  </a:schemeClr>
                </a:solidFill>
              </a:rPr>
              <a:t>Include credential on name badges</a:t>
            </a:r>
          </a:p>
          <a:p>
            <a:r>
              <a:rPr lang="en-US">
                <a:solidFill>
                  <a:schemeClr val="tx2">
                    <a:lumMod val="76000"/>
                  </a:schemeClr>
                </a:solidFill>
              </a:rPr>
              <a:t>Promote hiring of certified individuals</a:t>
            </a:r>
          </a:p>
          <a:p>
            <a:pPr marL="0" indent="0">
              <a:buNone/>
            </a:pPr>
            <a:endParaRPr lang="en-US"/>
          </a:p>
        </p:txBody>
      </p:sp>
    </p:spTree>
    <p:extLst>
      <p:ext uri="{BB962C8B-B14F-4D97-AF65-F5344CB8AC3E}">
        <p14:creationId xmlns:p14="http://schemas.microsoft.com/office/powerpoint/2010/main" val="1467268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2076E-33C7-B08B-6FBC-8F6811C4B00A}"/>
              </a:ext>
            </a:extLst>
          </p:cNvPr>
          <p:cNvSpPr>
            <a:spLocks noGrp="1"/>
          </p:cNvSpPr>
          <p:nvPr>
            <p:ph type="title"/>
          </p:nvPr>
        </p:nvSpPr>
        <p:spPr/>
        <p:txBody>
          <a:bodyPr vert="horz" lIns="91440" tIns="45720" rIns="91440" bIns="45720" rtlCol="0" anchor="ctr">
            <a:noAutofit/>
          </a:bodyPr>
          <a:lstStyle/>
          <a:p>
            <a:br>
              <a:rPr lang="en-US" sz="2600"/>
            </a:br>
            <a:r>
              <a:rPr lang="en-US" sz="2600"/>
              <a:t>How Certified Individuals Can Support Your Chapter</a:t>
            </a:r>
          </a:p>
          <a:p>
            <a:endParaRPr lang="en-US"/>
          </a:p>
        </p:txBody>
      </p:sp>
      <p:sp>
        <p:nvSpPr>
          <p:cNvPr id="3" name="Content Placeholder 2">
            <a:extLst>
              <a:ext uri="{FF2B5EF4-FFF2-40B4-BE49-F238E27FC236}">
                <a16:creationId xmlns:a16="http://schemas.microsoft.com/office/drawing/2014/main" id="{B7F229B0-5CEE-9C36-8CC4-7D4C36D1E7F6}"/>
              </a:ext>
            </a:extLst>
          </p:cNvPr>
          <p:cNvSpPr>
            <a:spLocks noGrp="1"/>
          </p:cNvSpPr>
          <p:nvPr>
            <p:ph idx="1"/>
          </p:nvPr>
        </p:nvSpPr>
        <p:spPr/>
        <p:txBody>
          <a:bodyPr vert="horz" lIns="91440" tIns="45720" rIns="91440" bIns="45720" rtlCol="0" anchor="t">
            <a:normAutofit/>
          </a:bodyPr>
          <a:lstStyle/>
          <a:p>
            <a:pPr marL="0" indent="0">
              <a:spcBef>
                <a:spcPts val="20"/>
              </a:spcBef>
              <a:buNone/>
            </a:pPr>
            <a:r>
              <a:rPr lang="en-US">
                <a:solidFill>
                  <a:schemeClr val="tx2">
                    <a:lumMod val="76000"/>
                  </a:schemeClr>
                </a:solidFill>
              </a:rPr>
              <a:t>Ask a CPFP, CSM, CPII, CPWP-M, CPWP-S to:</a:t>
            </a:r>
          </a:p>
          <a:p>
            <a:r>
              <a:rPr lang="en-US">
                <a:solidFill>
                  <a:schemeClr val="tx2">
                    <a:lumMod val="76000"/>
                  </a:schemeClr>
                </a:solidFill>
              </a:rPr>
              <a:t>Speak at your conference</a:t>
            </a:r>
          </a:p>
          <a:p>
            <a:r>
              <a:rPr lang="en-US">
                <a:solidFill>
                  <a:schemeClr val="tx2">
                    <a:lumMod val="76000"/>
                  </a:schemeClr>
                </a:solidFill>
              </a:rPr>
              <a:t>Write an article for the newsletter</a:t>
            </a:r>
          </a:p>
          <a:p>
            <a:r>
              <a:rPr lang="en-US">
                <a:solidFill>
                  <a:schemeClr val="tx2">
                    <a:lumMod val="76000"/>
                  </a:schemeClr>
                </a:solidFill>
              </a:rPr>
              <a:t>Host a study group</a:t>
            </a:r>
          </a:p>
          <a:p>
            <a:r>
              <a:rPr lang="en-US">
                <a:solidFill>
                  <a:schemeClr val="tx2">
                    <a:lumMod val="76000"/>
                  </a:schemeClr>
                </a:solidFill>
              </a:rPr>
              <a:t>Take on a leadership position</a:t>
            </a:r>
          </a:p>
          <a:p>
            <a:r>
              <a:rPr lang="en-US">
                <a:solidFill>
                  <a:schemeClr val="tx2">
                    <a:lumMod val="76000"/>
                  </a:schemeClr>
                </a:solidFill>
              </a:rPr>
              <a:t>Become an APWA chapter member </a:t>
            </a:r>
          </a:p>
          <a:p>
            <a:pPr marL="0" indent="0">
              <a:buNone/>
            </a:pPr>
            <a:endParaRPr lang="en-US"/>
          </a:p>
        </p:txBody>
      </p:sp>
    </p:spTree>
    <p:extLst>
      <p:ext uri="{BB962C8B-B14F-4D97-AF65-F5344CB8AC3E}">
        <p14:creationId xmlns:p14="http://schemas.microsoft.com/office/powerpoint/2010/main" val="3050014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7225-78B6-9ACC-12C3-E9F447D91A50}"/>
              </a:ext>
            </a:extLst>
          </p:cNvPr>
          <p:cNvSpPr>
            <a:spLocks noGrp="1"/>
          </p:cNvSpPr>
          <p:nvPr>
            <p:ph type="title"/>
          </p:nvPr>
        </p:nvSpPr>
        <p:spPr/>
        <p:txBody>
          <a:bodyPr/>
          <a:lstStyle/>
          <a:p>
            <a:r>
              <a:rPr lang="en-US"/>
              <a:t>Why Certification Matters to Chapters</a:t>
            </a:r>
          </a:p>
        </p:txBody>
      </p:sp>
      <p:sp>
        <p:nvSpPr>
          <p:cNvPr id="3" name="Content Placeholder 2">
            <a:extLst>
              <a:ext uri="{FF2B5EF4-FFF2-40B4-BE49-F238E27FC236}">
                <a16:creationId xmlns:a16="http://schemas.microsoft.com/office/drawing/2014/main" id="{FD8242FA-3A7A-D54F-071D-D91A11B853CE}"/>
              </a:ext>
            </a:extLst>
          </p:cNvPr>
          <p:cNvSpPr>
            <a:spLocks noGrp="1"/>
          </p:cNvSpPr>
          <p:nvPr>
            <p:ph idx="1"/>
          </p:nvPr>
        </p:nvSpPr>
        <p:spPr/>
        <p:txBody>
          <a:bodyPr vert="horz" lIns="91440" tIns="45720" rIns="91440" bIns="45720" rtlCol="0" anchor="t">
            <a:normAutofit/>
          </a:bodyPr>
          <a:lstStyle/>
          <a:p>
            <a:r>
              <a:rPr lang="en-US">
                <a:solidFill>
                  <a:schemeClr val="tx2">
                    <a:lumMod val="76000"/>
                  </a:schemeClr>
                </a:solidFill>
              </a:rPr>
              <a:t>Engages and motivates members</a:t>
            </a:r>
          </a:p>
          <a:p>
            <a:r>
              <a:rPr lang="en-US">
                <a:solidFill>
                  <a:schemeClr val="tx2">
                    <a:lumMod val="76000"/>
                  </a:schemeClr>
                </a:solidFill>
              </a:rPr>
              <a:t>Builds skills and leadership</a:t>
            </a:r>
          </a:p>
          <a:p>
            <a:r>
              <a:rPr lang="en-US">
                <a:solidFill>
                  <a:schemeClr val="tx2">
                    <a:lumMod val="76000"/>
                  </a:schemeClr>
                </a:solidFill>
              </a:rPr>
              <a:t>Encourages growth and retention</a:t>
            </a:r>
          </a:p>
          <a:p>
            <a:r>
              <a:rPr lang="en-US">
                <a:solidFill>
                  <a:schemeClr val="tx2">
                    <a:lumMod val="76000"/>
                  </a:schemeClr>
                </a:solidFill>
              </a:rPr>
              <a:t>Highlights chapter expertise</a:t>
            </a:r>
          </a:p>
          <a:p>
            <a:endParaRPr lang="en-US">
              <a:solidFill>
                <a:schemeClr val="tx2">
                  <a:lumMod val="76000"/>
                </a:schemeClr>
              </a:solidFill>
            </a:endParaRPr>
          </a:p>
          <a:p>
            <a:endParaRPr lang="en-US">
              <a:solidFill>
                <a:srgbClr val="002060"/>
              </a:solidFill>
            </a:endParaRPr>
          </a:p>
          <a:p>
            <a:endParaRPr lang="en-US">
              <a:solidFill>
                <a:srgbClr val="002060"/>
              </a:solidFill>
            </a:endParaRPr>
          </a:p>
          <a:p>
            <a:pPr marL="0" indent="0">
              <a:buNone/>
            </a:pPr>
            <a:endParaRPr lang="en-US">
              <a:solidFill>
                <a:srgbClr val="000000"/>
              </a:solidFill>
            </a:endParaRPr>
          </a:p>
        </p:txBody>
      </p:sp>
    </p:spTree>
    <p:extLst>
      <p:ext uri="{BB962C8B-B14F-4D97-AF65-F5344CB8AC3E}">
        <p14:creationId xmlns:p14="http://schemas.microsoft.com/office/powerpoint/2010/main" val="3593881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28D380-EA51-D451-E65D-7BCBEEEDBDC9}"/>
              </a:ext>
            </a:extLst>
          </p:cNvPr>
          <p:cNvSpPr>
            <a:spLocks noGrp="1"/>
          </p:cNvSpPr>
          <p:nvPr>
            <p:ph idx="1"/>
          </p:nvPr>
        </p:nvSpPr>
        <p:spPr>
          <a:xfrm>
            <a:off x="2037312" y="1543051"/>
            <a:ext cx="5075664" cy="2664328"/>
          </a:xfrm>
        </p:spPr>
        <p:txBody>
          <a:bodyPr vert="horz" lIns="91440" tIns="45720" rIns="91440" bIns="45720" rtlCol="0" anchor="t">
            <a:normAutofit/>
          </a:bodyPr>
          <a:lstStyle/>
          <a:p>
            <a:pPr marL="0" indent="0" algn="ctr">
              <a:buNone/>
            </a:pPr>
            <a:r>
              <a:rPr lang="en-US" sz="3200" b="1">
                <a:solidFill>
                  <a:schemeClr val="tx2">
                    <a:lumMod val="76000"/>
                  </a:schemeClr>
                </a:solidFill>
              </a:rPr>
              <a:t>Coming Soon - </a:t>
            </a:r>
            <a:r>
              <a:rPr lang="en-US" sz="3200" b="1" err="1">
                <a:solidFill>
                  <a:schemeClr val="tx2">
                    <a:lumMod val="76000"/>
                  </a:schemeClr>
                </a:solidFill>
              </a:rPr>
              <a:t>Microcredentials</a:t>
            </a:r>
            <a:endParaRPr lang="en-US">
              <a:solidFill>
                <a:schemeClr val="tx2">
                  <a:lumMod val="76000"/>
                </a:schemeClr>
              </a:solidFill>
            </a:endParaRPr>
          </a:p>
        </p:txBody>
      </p:sp>
    </p:spTree>
    <p:extLst>
      <p:ext uri="{BB962C8B-B14F-4D97-AF65-F5344CB8AC3E}">
        <p14:creationId xmlns:p14="http://schemas.microsoft.com/office/powerpoint/2010/main" val="13542875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35C261EAD01144F8462F9426A913DC6" ma:contentTypeVersion="17" ma:contentTypeDescription="Create a new document." ma:contentTypeScope="" ma:versionID="3fafc8eefbbdfd1bb13b2a855b0f8914">
  <xsd:schema xmlns:xsd="http://www.w3.org/2001/XMLSchema" xmlns:xs="http://www.w3.org/2001/XMLSchema" xmlns:p="http://schemas.microsoft.com/office/2006/metadata/properties" xmlns:ns2="50ba599c-d772-4c22-9691-3e37787f1618" xmlns:ns3="ba23d85e-8d8b-4b04-be56-0d323c9a1c5e" targetNamespace="http://schemas.microsoft.com/office/2006/metadata/properties" ma:root="true" ma:fieldsID="3d78276514f55c16d0535d28a5505d33" ns2:_="" ns3:_="">
    <xsd:import namespace="50ba599c-d772-4c22-9691-3e37787f1618"/>
    <xsd:import namespace="ba23d85e-8d8b-4b04-be56-0d323c9a1c5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ba599c-d772-4c22-9691-3e37787f16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bd88c50-22ef-4ceb-96b7-c5784bf149c5"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23d85e-8d8b-4b04-be56-0d323c9a1c5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05f487d-987a-429c-8eb7-d2b46f1055c4}" ma:internalName="TaxCatchAll" ma:showField="CatchAllData" ma:web="ba23d85e-8d8b-4b04-be56-0d323c9a1c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a23d85e-8d8b-4b04-be56-0d323c9a1c5e" xsi:nil="true"/>
    <lcf76f155ced4ddcb4097134ff3c332f xmlns="50ba599c-d772-4c22-9691-3e37787f161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136CAE3-6CE1-4CC3-B184-70BEE8C55028}">
  <ds:schemaRefs>
    <ds:schemaRef ds:uri="http://schemas.microsoft.com/sharepoint/v3/contenttype/forms"/>
  </ds:schemaRefs>
</ds:datastoreItem>
</file>

<file path=customXml/itemProps2.xml><?xml version="1.0" encoding="utf-8"?>
<ds:datastoreItem xmlns:ds="http://schemas.openxmlformats.org/officeDocument/2006/customXml" ds:itemID="{74969F59-2D5C-4990-9AF8-896227275DA8}">
  <ds:schemaRefs>
    <ds:schemaRef ds:uri="50ba599c-d772-4c22-9691-3e37787f1618"/>
    <ds:schemaRef ds:uri="ba23d85e-8d8b-4b04-be56-0d323c9a1c5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02EFC74-DC05-436A-BF52-0968CEAB015B}">
  <ds:schemaRefs>
    <ds:schemaRef ds:uri="50ba599c-d772-4c22-9691-3e37787f1618"/>
    <ds:schemaRef ds:uri="ba23d85e-8d8b-4b04-be56-0d323c9a1c5e"/>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18</Slides>
  <Notes>14</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Leveraging APWA Accreditation &amp; Certification to Strengthen Your Chapter </vt:lpstr>
      <vt:lpstr>Learning Objectives</vt:lpstr>
      <vt:lpstr>APWA Certification Overview</vt:lpstr>
      <vt:lpstr> The Value of Certification </vt:lpstr>
      <vt:lpstr>How Chapters Can Support Certification</vt:lpstr>
      <vt:lpstr> Celebrate Success </vt:lpstr>
      <vt:lpstr> How Certified Individuals Can Support Your Chapter </vt:lpstr>
      <vt:lpstr>Why Certification Matters to Chapters</vt:lpstr>
      <vt:lpstr>PowerPoint Presentation</vt:lpstr>
      <vt:lpstr>What are Microcredentials?</vt:lpstr>
      <vt:lpstr>PowerPoint Presentation</vt:lpstr>
      <vt:lpstr>Microcredential Benefits</vt:lpstr>
      <vt:lpstr>APWA Accreditation Overview</vt:lpstr>
      <vt:lpstr>APWA Accreditation Overview</vt:lpstr>
      <vt:lpstr>PowerPoint Presentation</vt:lpstr>
      <vt:lpstr>Why Accreditation Matters to Chapters</vt:lpstr>
      <vt:lpstr>Chapter Opportunities &amp; How Chapters Can Support Accreditation</vt:lpstr>
      <vt:lpstr>Contacts</vt:lpstr>
    </vt:vector>
  </TitlesOfParts>
  <Company>APWA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 Thompson</dc:creator>
  <cp:revision>2</cp:revision>
  <dcterms:created xsi:type="dcterms:W3CDTF">2020-07-02T12:41:49Z</dcterms:created>
  <dcterms:modified xsi:type="dcterms:W3CDTF">2026-04-14T15:08:25Z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0x010100035C261EAD01144F8462F9426A913DC6</vt:lpwstr>
  </property>
  <property fmtid="{D5CDD505-2E9C-101B-9397-08002B2CF9AE}" pid="3" name="MediaServiceImageTags">
    <vt:lpwstr/>
  </property>
</Properties>
</file>