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5" r:id="rId5"/>
    <p:sldId id="259" r:id="rId6"/>
    <p:sldId id="260" r:id="rId7"/>
    <p:sldId id="261" r:id="rId8"/>
    <p:sldId id="262" r:id="rId9"/>
    <p:sldId id="263" r:id="rId10"/>
    <p:sldId id="264" r:id="rId11"/>
    <p:sldId id="273" r:id="rId12"/>
    <p:sldId id="265" r:id="rId13"/>
    <p:sldId id="266" r:id="rId14"/>
    <p:sldId id="267" r:id="rId15"/>
    <p:sldId id="272" r:id="rId16"/>
    <p:sldId id="269" r:id="rId17"/>
    <p:sldId id="276" r:id="rId18"/>
    <p:sldId id="270" r:id="rId19"/>
    <p:sldId id="271" r:id="rId20"/>
    <p:sldId id="268" r:id="rId21"/>
    <p:sldId id="27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a:srgbClr val="FB6D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77828-5493-C187-DB11-3D8809BBAB91}" v="1" dt="2026-05-11T15:19:09.430"/>
    <p1510:client id="{B88B2336-9A0C-4ED7-B5E0-18427E99EBAB}" v="1011" dt="2026-05-11T15:06:23.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85EED-EE92-4EBA-9733-E3A1F607BF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8F2ED3-854F-4303-9C73-AFA6FCD11930}">
      <dgm:prSet/>
      <dgm:spPr/>
      <dgm:t>
        <a:bodyPr/>
        <a:lstStyle/>
        <a:p>
          <a:pPr>
            <a:defRPr cap="all"/>
          </a:pPr>
          <a:r>
            <a:rPr lang="en-US" cap="none"/>
            <a:t>Call For Ideas</a:t>
          </a:r>
        </a:p>
      </dgm:t>
    </dgm:pt>
    <dgm:pt modelId="{1A9A4471-28A1-40A8-A691-E23867258F88}" type="parTrans" cxnId="{5667BFC4-E182-4CEB-B620-3E7F7EA1398E}">
      <dgm:prSet/>
      <dgm:spPr/>
      <dgm:t>
        <a:bodyPr/>
        <a:lstStyle/>
        <a:p>
          <a:endParaRPr lang="en-US"/>
        </a:p>
      </dgm:t>
    </dgm:pt>
    <dgm:pt modelId="{9AA366F4-FAFB-4BC9-A335-3718B539C80F}" type="sibTrans" cxnId="{5667BFC4-E182-4CEB-B620-3E7F7EA1398E}">
      <dgm:prSet/>
      <dgm:spPr/>
      <dgm:t>
        <a:bodyPr/>
        <a:lstStyle/>
        <a:p>
          <a:endParaRPr lang="en-US"/>
        </a:p>
      </dgm:t>
    </dgm:pt>
    <dgm:pt modelId="{83F0F148-B679-4E83-9A1D-8225C5508B7F}">
      <dgm:prSet/>
      <dgm:spPr/>
      <dgm:t>
        <a:bodyPr/>
        <a:lstStyle/>
        <a:p>
          <a:pPr>
            <a:defRPr cap="all"/>
          </a:pPr>
          <a:r>
            <a:rPr lang="en-US" cap="none"/>
            <a:t>Call For Presentations </a:t>
          </a:r>
        </a:p>
      </dgm:t>
    </dgm:pt>
    <dgm:pt modelId="{349F8CB9-040C-4D4D-9605-9E152F639C41}" type="parTrans" cxnId="{B2EC86DF-D412-4AE8-8B3F-9899FE18260A}">
      <dgm:prSet/>
      <dgm:spPr/>
      <dgm:t>
        <a:bodyPr/>
        <a:lstStyle/>
        <a:p>
          <a:endParaRPr lang="en-US"/>
        </a:p>
      </dgm:t>
    </dgm:pt>
    <dgm:pt modelId="{4A6A9983-3C43-4EA6-8522-4091272CD0FE}" type="sibTrans" cxnId="{B2EC86DF-D412-4AE8-8B3F-9899FE18260A}">
      <dgm:prSet/>
      <dgm:spPr/>
      <dgm:t>
        <a:bodyPr/>
        <a:lstStyle/>
        <a:p>
          <a:endParaRPr lang="en-US"/>
        </a:p>
      </dgm:t>
    </dgm:pt>
    <dgm:pt modelId="{7C2A18B4-FC70-4AEF-994D-1FDEBA6EE82F}">
      <dgm:prSet/>
      <dgm:spPr/>
      <dgm:t>
        <a:bodyPr/>
        <a:lstStyle/>
        <a:p>
          <a:pPr>
            <a:defRPr cap="all"/>
          </a:pPr>
          <a:r>
            <a:rPr lang="en-US" cap="none"/>
            <a:t>Review Process</a:t>
          </a:r>
        </a:p>
      </dgm:t>
    </dgm:pt>
    <dgm:pt modelId="{CA20D501-C8FF-4CF3-99BB-DA333C3C347A}" type="parTrans" cxnId="{5D285D7A-4003-4758-B28F-A2EC9580DFEA}">
      <dgm:prSet/>
      <dgm:spPr/>
      <dgm:t>
        <a:bodyPr/>
        <a:lstStyle/>
        <a:p>
          <a:endParaRPr lang="en-US"/>
        </a:p>
      </dgm:t>
    </dgm:pt>
    <dgm:pt modelId="{FCA9CEE1-2D21-4A67-A10C-64BD9CB4D74F}" type="sibTrans" cxnId="{5D285D7A-4003-4758-B28F-A2EC9580DFEA}">
      <dgm:prSet/>
      <dgm:spPr/>
      <dgm:t>
        <a:bodyPr/>
        <a:lstStyle/>
        <a:p>
          <a:endParaRPr lang="en-US"/>
        </a:p>
      </dgm:t>
    </dgm:pt>
    <dgm:pt modelId="{6B7482CE-D5B1-4DC0-B851-6621617BA58B}">
      <dgm:prSet/>
      <dgm:spPr/>
      <dgm:t>
        <a:bodyPr/>
        <a:lstStyle/>
        <a:p>
          <a:r>
            <a:rPr lang="en-US"/>
            <a:t>Selection Process </a:t>
          </a:r>
        </a:p>
      </dgm:t>
    </dgm:pt>
    <dgm:pt modelId="{11C93786-869D-4686-8836-8DF74F6D30BF}" type="parTrans" cxnId="{81748397-FCBD-4E5D-945E-D081D3079D4D}">
      <dgm:prSet/>
      <dgm:spPr/>
      <dgm:t>
        <a:bodyPr/>
        <a:lstStyle/>
        <a:p>
          <a:endParaRPr lang="en-US"/>
        </a:p>
      </dgm:t>
    </dgm:pt>
    <dgm:pt modelId="{93177BE8-4124-46FC-B8DC-D0AC1339271C}" type="sibTrans" cxnId="{81748397-FCBD-4E5D-945E-D081D3079D4D}">
      <dgm:prSet/>
      <dgm:spPr/>
      <dgm:t>
        <a:bodyPr/>
        <a:lstStyle/>
        <a:p>
          <a:endParaRPr lang="en-US"/>
        </a:p>
      </dgm:t>
    </dgm:pt>
    <dgm:pt modelId="{6AB45D54-C48D-4072-BCCC-539B65927820}">
      <dgm:prSet/>
      <dgm:spPr/>
      <dgm:t>
        <a:bodyPr/>
        <a:lstStyle/>
        <a:p>
          <a:r>
            <a:rPr lang="en-US"/>
            <a:t>Send Out Status Communication</a:t>
          </a:r>
        </a:p>
      </dgm:t>
    </dgm:pt>
    <dgm:pt modelId="{1D38910F-08E4-40A2-B392-2FEA289B9818}" type="parTrans" cxnId="{BD27BA32-9925-48C4-AF68-4E71DF00BC10}">
      <dgm:prSet/>
      <dgm:spPr/>
    </dgm:pt>
    <dgm:pt modelId="{2D67DE5D-D498-4002-B7A8-D622111EC2FC}" type="sibTrans" cxnId="{BD27BA32-9925-48C4-AF68-4E71DF00BC10}">
      <dgm:prSet/>
      <dgm:spPr/>
    </dgm:pt>
    <dgm:pt modelId="{8A73CACB-A641-4D72-B1E6-7613CB612E13}" type="pres">
      <dgm:prSet presAssocID="{33085EED-EE92-4EBA-9733-E3A1F607BF94}" presName="linear" presStyleCnt="0">
        <dgm:presLayoutVars>
          <dgm:animLvl val="lvl"/>
          <dgm:resizeHandles val="exact"/>
        </dgm:presLayoutVars>
      </dgm:prSet>
      <dgm:spPr/>
    </dgm:pt>
    <dgm:pt modelId="{B836AD59-F9FA-4CF5-9907-E67B46DD3BD3}" type="pres">
      <dgm:prSet presAssocID="{318F2ED3-854F-4303-9C73-AFA6FCD11930}" presName="parentText" presStyleLbl="node1" presStyleIdx="0" presStyleCnt="5">
        <dgm:presLayoutVars>
          <dgm:chMax val="0"/>
          <dgm:bulletEnabled val="1"/>
        </dgm:presLayoutVars>
      </dgm:prSet>
      <dgm:spPr/>
    </dgm:pt>
    <dgm:pt modelId="{7467D9A7-50EA-40EA-A90E-C3643F7F51AA}" type="pres">
      <dgm:prSet presAssocID="{9AA366F4-FAFB-4BC9-A335-3718B539C80F}" presName="spacer" presStyleCnt="0"/>
      <dgm:spPr/>
    </dgm:pt>
    <dgm:pt modelId="{252A9692-678A-4430-8FD4-347C05D37A96}" type="pres">
      <dgm:prSet presAssocID="{83F0F148-B679-4E83-9A1D-8225C5508B7F}" presName="parentText" presStyleLbl="node1" presStyleIdx="1" presStyleCnt="5">
        <dgm:presLayoutVars>
          <dgm:chMax val="0"/>
          <dgm:bulletEnabled val="1"/>
        </dgm:presLayoutVars>
      </dgm:prSet>
      <dgm:spPr/>
    </dgm:pt>
    <dgm:pt modelId="{E6611495-06D1-41A8-B5CE-B9FADB3C95BD}" type="pres">
      <dgm:prSet presAssocID="{4A6A9983-3C43-4EA6-8522-4091272CD0FE}" presName="spacer" presStyleCnt="0"/>
      <dgm:spPr/>
    </dgm:pt>
    <dgm:pt modelId="{2355A816-BEB1-4CDD-8891-A128992D64EF}" type="pres">
      <dgm:prSet presAssocID="{7C2A18B4-FC70-4AEF-994D-1FDEBA6EE82F}" presName="parentText" presStyleLbl="node1" presStyleIdx="2" presStyleCnt="5">
        <dgm:presLayoutVars>
          <dgm:chMax val="0"/>
          <dgm:bulletEnabled val="1"/>
        </dgm:presLayoutVars>
      </dgm:prSet>
      <dgm:spPr/>
    </dgm:pt>
    <dgm:pt modelId="{E59F6514-E966-4269-9207-5CC9DC016215}" type="pres">
      <dgm:prSet presAssocID="{FCA9CEE1-2D21-4A67-A10C-64BD9CB4D74F}" presName="spacer" presStyleCnt="0"/>
      <dgm:spPr/>
    </dgm:pt>
    <dgm:pt modelId="{BD7FA2E3-646B-407A-8AC5-931120D4D377}" type="pres">
      <dgm:prSet presAssocID="{6B7482CE-D5B1-4DC0-B851-6621617BA58B}" presName="parentText" presStyleLbl="node1" presStyleIdx="3" presStyleCnt="5">
        <dgm:presLayoutVars>
          <dgm:chMax val="0"/>
          <dgm:bulletEnabled val="1"/>
        </dgm:presLayoutVars>
      </dgm:prSet>
      <dgm:spPr/>
    </dgm:pt>
    <dgm:pt modelId="{29F2D34E-FB75-4DA0-8AF9-CB56C5F1173A}" type="pres">
      <dgm:prSet presAssocID="{93177BE8-4124-46FC-B8DC-D0AC1339271C}" presName="spacer" presStyleCnt="0"/>
      <dgm:spPr/>
    </dgm:pt>
    <dgm:pt modelId="{83B334F8-3A57-48E8-9338-695418FF4DD7}" type="pres">
      <dgm:prSet presAssocID="{6AB45D54-C48D-4072-BCCC-539B65927820}" presName="parentText" presStyleLbl="node1" presStyleIdx="4" presStyleCnt="5">
        <dgm:presLayoutVars>
          <dgm:chMax val="0"/>
          <dgm:bulletEnabled val="1"/>
        </dgm:presLayoutVars>
      </dgm:prSet>
      <dgm:spPr/>
    </dgm:pt>
  </dgm:ptLst>
  <dgm:cxnLst>
    <dgm:cxn modelId="{0987BB0E-F4E4-46B6-A8D8-1DDC10C46708}" type="presOf" srcId="{318F2ED3-854F-4303-9C73-AFA6FCD11930}" destId="{B836AD59-F9FA-4CF5-9907-E67B46DD3BD3}" srcOrd="0" destOrd="0" presId="urn:microsoft.com/office/officeart/2005/8/layout/vList2"/>
    <dgm:cxn modelId="{CFCD2B1C-A911-4AF7-8478-81DD0DD59505}" type="presOf" srcId="{83F0F148-B679-4E83-9A1D-8225C5508B7F}" destId="{252A9692-678A-4430-8FD4-347C05D37A96}" srcOrd="0" destOrd="0" presId="urn:microsoft.com/office/officeart/2005/8/layout/vList2"/>
    <dgm:cxn modelId="{BD27BA32-9925-48C4-AF68-4E71DF00BC10}" srcId="{33085EED-EE92-4EBA-9733-E3A1F607BF94}" destId="{6AB45D54-C48D-4072-BCCC-539B65927820}" srcOrd="4" destOrd="0" parTransId="{1D38910F-08E4-40A2-B392-2FEA289B9818}" sibTransId="{2D67DE5D-D498-4002-B7A8-D622111EC2FC}"/>
    <dgm:cxn modelId="{C3F1933A-A932-4225-802D-D98AC5E5F7C8}" type="presOf" srcId="{33085EED-EE92-4EBA-9733-E3A1F607BF94}" destId="{8A73CACB-A641-4D72-B1E6-7613CB612E13}" srcOrd="0" destOrd="0" presId="urn:microsoft.com/office/officeart/2005/8/layout/vList2"/>
    <dgm:cxn modelId="{1659713D-CC6E-4CEB-ACD0-AB82C303B911}" type="presOf" srcId="{6AB45D54-C48D-4072-BCCC-539B65927820}" destId="{83B334F8-3A57-48E8-9338-695418FF4DD7}" srcOrd="0" destOrd="0" presId="urn:microsoft.com/office/officeart/2005/8/layout/vList2"/>
    <dgm:cxn modelId="{5D285D7A-4003-4758-B28F-A2EC9580DFEA}" srcId="{33085EED-EE92-4EBA-9733-E3A1F607BF94}" destId="{7C2A18B4-FC70-4AEF-994D-1FDEBA6EE82F}" srcOrd="2" destOrd="0" parTransId="{CA20D501-C8FF-4CF3-99BB-DA333C3C347A}" sibTransId="{FCA9CEE1-2D21-4A67-A10C-64BD9CB4D74F}"/>
    <dgm:cxn modelId="{81748397-FCBD-4E5D-945E-D081D3079D4D}" srcId="{33085EED-EE92-4EBA-9733-E3A1F607BF94}" destId="{6B7482CE-D5B1-4DC0-B851-6621617BA58B}" srcOrd="3" destOrd="0" parTransId="{11C93786-869D-4686-8836-8DF74F6D30BF}" sibTransId="{93177BE8-4124-46FC-B8DC-D0AC1339271C}"/>
    <dgm:cxn modelId="{DC3293B3-C98B-4CC0-A41F-D6FA5A5658BE}" type="presOf" srcId="{6B7482CE-D5B1-4DC0-B851-6621617BA58B}" destId="{BD7FA2E3-646B-407A-8AC5-931120D4D377}" srcOrd="0" destOrd="0" presId="urn:microsoft.com/office/officeart/2005/8/layout/vList2"/>
    <dgm:cxn modelId="{5667BFC4-E182-4CEB-B620-3E7F7EA1398E}" srcId="{33085EED-EE92-4EBA-9733-E3A1F607BF94}" destId="{318F2ED3-854F-4303-9C73-AFA6FCD11930}" srcOrd="0" destOrd="0" parTransId="{1A9A4471-28A1-40A8-A691-E23867258F88}" sibTransId="{9AA366F4-FAFB-4BC9-A335-3718B539C80F}"/>
    <dgm:cxn modelId="{B2EC86DF-D412-4AE8-8B3F-9899FE18260A}" srcId="{33085EED-EE92-4EBA-9733-E3A1F607BF94}" destId="{83F0F148-B679-4E83-9A1D-8225C5508B7F}" srcOrd="1" destOrd="0" parTransId="{349F8CB9-040C-4D4D-9605-9E152F639C41}" sibTransId="{4A6A9983-3C43-4EA6-8522-4091272CD0FE}"/>
    <dgm:cxn modelId="{C0628EE6-5C9F-4291-8633-CE76D351AC63}" type="presOf" srcId="{7C2A18B4-FC70-4AEF-994D-1FDEBA6EE82F}" destId="{2355A816-BEB1-4CDD-8891-A128992D64EF}" srcOrd="0" destOrd="0" presId="urn:microsoft.com/office/officeart/2005/8/layout/vList2"/>
    <dgm:cxn modelId="{1229296A-2D75-479D-9E81-F029EA95B5FC}" type="presParOf" srcId="{8A73CACB-A641-4D72-B1E6-7613CB612E13}" destId="{B836AD59-F9FA-4CF5-9907-E67B46DD3BD3}" srcOrd="0" destOrd="0" presId="urn:microsoft.com/office/officeart/2005/8/layout/vList2"/>
    <dgm:cxn modelId="{58FF5356-9B14-4007-86A8-E682698B9D83}" type="presParOf" srcId="{8A73CACB-A641-4D72-B1E6-7613CB612E13}" destId="{7467D9A7-50EA-40EA-A90E-C3643F7F51AA}" srcOrd="1" destOrd="0" presId="urn:microsoft.com/office/officeart/2005/8/layout/vList2"/>
    <dgm:cxn modelId="{BA3AC109-82E5-4E78-BC26-B86362741C64}" type="presParOf" srcId="{8A73CACB-A641-4D72-B1E6-7613CB612E13}" destId="{252A9692-678A-4430-8FD4-347C05D37A96}" srcOrd="2" destOrd="0" presId="urn:microsoft.com/office/officeart/2005/8/layout/vList2"/>
    <dgm:cxn modelId="{E09AFCDA-B8EB-4DCC-AEE7-D50157DB7873}" type="presParOf" srcId="{8A73CACB-A641-4D72-B1E6-7613CB612E13}" destId="{E6611495-06D1-41A8-B5CE-B9FADB3C95BD}" srcOrd="3" destOrd="0" presId="urn:microsoft.com/office/officeart/2005/8/layout/vList2"/>
    <dgm:cxn modelId="{CE1BA41B-CDFD-4F56-8DC6-AF37801D6A7C}" type="presParOf" srcId="{8A73CACB-A641-4D72-B1E6-7613CB612E13}" destId="{2355A816-BEB1-4CDD-8891-A128992D64EF}" srcOrd="4" destOrd="0" presId="urn:microsoft.com/office/officeart/2005/8/layout/vList2"/>
    <dgm:cxn modelId="{830EED98-0636-49CF-8217-A80B838F2C98}" type="presParOf" srcId="{8A73CACB-A641-4D72-B1E6-7613CB612E13}" destId="{E59F6514-E966-4269-9207-5CC9DC016215}" srcOrd="5" destOrd="0" presId="urn:microsoft.com/office/officeart/2005/8/layout/vList2"/>
    <dgm:cxn modelId="{3A5E0CE1-4459-40E4-9793-080E1C56A13B}" type="presParOf" srcId="{8A73CACB-A641-4D72-B1E6-7613CB612E13}" destId="{BD7FA2E3-646B-407A-8AC5-931120D4D377}" srcOrd="6" destOrd="0" presId="urn:microsoft.com/office/officeart/2005/8/layout/vList2"/>
    <dgm:cxn modelId="{3FA9235C-9F85-417D-8F63-0C34BDBAE157}" type="presParOf" srcId="{8A73CACB-A641-4D72-B1E6-7613CB612E13}" destId="{29F2D34E-FB75-4DA0-8AF9-CB56C5F1173A}" srcOrd="7" destOrd="0" presId="urn:microsoft.com/office/officeart/2005/8/layout/vList2"/>
    <dgm:cxn modelId="{8DE89CAD-1B72-4C5B-8250-B5B5D36A8AE4}" type="presParOf" srcId="{8A73CACB-A641-4D72-B1E6-7613CB612E13}" destId="{83B334F8-3A57-48E8-9338-695418FF4D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AD59-F9FA-4CF5-9907-E67B46DD3BD3}">
      <dsp:nvSpPr>
        <dsp:cNvPr id="0" name=""/>
        <dsp:cNvSpPr/>
      </dsp:nvSpPr>
      <dsp:spPr>
        <a:xfrm>
          <a:off x="0" y="12877"/>
          <a:ext cx="7674424"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kern="1200" cap="none"/>
            <a:t>Call For Ideas</a:t>
          </a:r>
        </a:p>
      </dsp:txBody>
      <dsp:txXfrm>
        <a:off x="26930" y="39807"/>
        <a:ext cx="7620564" cy="497795"/>
      </dsp:txXfrm>
    </dsp:sp>
    <dsp:sp modelId="{252A9692-678A-4430-8FD4-347C05D37A96}">
      <dsp:nvSpPr>
        <dsp:cNvPr id="0" name=""/>
        <dsp:cNvSpPr/>
      </dsp:nvSpPr>
      <dsp:spPr>
        <a:xfrm>
          <a:off x="0" y="630772"/>
          <a:ext cx="7674424"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kern="1200" cap="none"/>
            <a:t>Call For Presentations </a:t>
          </a:r>
        </a:p>
      </dsp:txBody>
      <dsp:txXfrm>
        <a:off x="26930" y="657702"/>
        <a:ext cx="7620564" cy="497795"/>
      </dsp:txXfrm>
    </dsp:sp>
    <dsp:sp modelId="{2355A816-BEB1-4CDD-8891-A128992D64EF}">
      <dsp:nvSpPr>
        <dsp:cNvPr id="0" name=""/>
        <dsp:cNvSpPr/>
      </dsp:nvSpPr>
      <dsp:spPr>
        <a:xfrm>
          <a:off x="0" y="1248667"/>
          <a:ext cx="7674424"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kern="1200" cap="none"/>
            <a:t>Review Process</a:t>
          </a:r>
        </a:p>
      </dsp:txBody>
      <dsp:txXfrm>
        <a:off x="26930" y="1275597"/>
        <a:ext cx="7620564" cy="497795"/>
      </dsp:txXfrm>
    </dsp:sp>
    <dsp:sp modelId="{BD7FA2E3-646B-407A-8AC5-931120D4D377}">
      <dsp:nvSpPr>
        <dsp:cNvPr id="0" name=""/>
        <dsp:cNvSpPr/>
      </dsp:nvSpPr>
      <dsp:spPr>
        <a:xfrm>
          <a:off x="0" y="1866563"/>
          <a:ext cx="7674424"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Selection Process </a:t>
          </a:r>
        </a:p>
      </dsp:txBody>
      <dsp:txXfrm>
        <a:off x="26930" y="1893493"/>
        <a:ext cx="7620564" cy="497795"/>
      </dsp:txXfrm>
    </dsp:sp>
    <dsp:sp modelId="{83B334F8-3A57-48E8-9338-695418FF4DD7}">
      <dsp:nvSpPr>
        <dsp:cNvPr id="0" name=""/>
        <dsp:cNvSpPr/>
      </dsp:nvSpPr>
      <dsp:spPr>
        <a:xfrm>
          <a:off x="0" y="2484458"/>
          <a:ext cx="7674424"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Send Out Status Communication</a:t>
          </a:r>
        </a:p>
      </dsp:txBody>
      <dsp:txXfrm>
        <a:off x="26930" y="2511388"/>
        <a:ext cx="7620564"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3D4452-FE1E-AFE1-B2A5-29FC9E5860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B2A578-3BBA-FEEE-C7C5-03EB3533EC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5351A-ED89-4618-821E-CB09C7B4004C}" type="datetimeFigureOut">
              <a:rPr lang="en-US" smtClean="0"/>
              <a:t>5/11/2026</a:t>
            </a:fld>
            <a:endParaRPr lang="en-US"/>
          </a:p>
        </p:txBody>
      </p:sp>
      <p:sp>
        <p:nvSpPr>
          <p:cNvPr id="4" name="Footer Placeholder 3">
            <a:extLst>
              <a:ext uri="{FF2B5EF4-FFF2-40B4-BE49-F238E27FC236}">
                <a16:creationId xmlns:a16="http://schemas.microsoft.com/office/drawing/2014/main" id="{C472BDAB-F9ED-F8E3-5F06-727981A953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F9CAF8-C480-383A-0CFB-D253E52DDB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74309-8243-4868-8136-D9FB691A46C2}" type="slidenum">
              <a:rPr lang="en-US" smtClean="0"/>
              <a:t>‹#›</a:t>
            </a:fld>
            <a:endParaRPr lang="en-US"/>
          </a:p>
        </p:txBody>
      </p:sp>
    </p:spTree>
    <p:extLst>
      <p:ext uri="{BB962C8B-B14F-4D97-AF65-F5344CB8AC3E}">
        <p14:creationId xmlns:p14="http://schemas.microsoft.com/office/powerpoint/2010/main" val="33775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47C8A-E27A-4DCC-9682-310C47B8B4CA}"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3AB0D-EC66-49EB-B919-9A11145C1359}" type="slidenum">
              <a:rPr lang="en-US" smtClean="0"/>
              <a:t>‹#›</a:t>
            </a:fld>
            <a:endParaRPr lang="en-US"/>
          </a:p>
        </p:txBody>
      </p:sp>
    </p:spTree>
    <p:extLst>
      <p:ext uri="{BB962C8B-B14F-4D97-AF65-F5344CB8AC3E}">
        <p14:creationId xmlns:p14="http://schemas.microsoft.com/office/powerpoint/2010/main" val="172221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3</a:t>
            </a:fld>
            <a:endParaRPr lang="en-US"/>
          </a:p>
        </p:txBody>
      </p:sp>
    </p:spTree>
    <p:extLst>
      <p:ext uri="{BB962C8B-B14F-4D97-AF65-F5344CB8AC3E}">
        <p14:creationId xmlns:p14="http://schemas.microsoft.com/office/powerpoint/2010/main" val="111467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speaker resource hub offers curated resources designed specifically to support volunteer speakers in strengthening their knowledge and refining their presentation skills.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Show link:</a:t>
            </a:r>
          </a:p>
          <a:p>
            <a:endParaRPr lang="en-US"/>
          </a:p>
          <a:p>
            <a:r>
              <a:rPr lang="en-US" sz="1200" b="0" i="0" kern="1200">
                <a:solidFill>
                  <a:schemeClr val="tx1"/>
                </a:solidFill>
                <a:effectLst/>
                <a:latin typeface="+mn-lt"/>
                <a:ea typeface="+mn-ea"/>
                <a:cs typeface="+mn-cs"/>
              </a:rPr>
              <a:t>Point out resources for presentation planning, delivery &amp; engagement and roles. </a:t>
            </a:r>
          </a:p>
        </p:txBody>
      </p:sp>
      <p:sp>
        <p:nvSpPr>
          <p:cNvPr id="4" name="Slide Number Placeholder 3"/>
          <p:cNvSpPr>
            <a:spLocks noGrp="1"/>
          </p:cNvSpPr>
          <p:nvPr>
            <p:ph type="sldNum" sz="quarter" idx="5"/>
          </p:nvPr>
        </p:nvSpPr>
        <p:spPr/>
        <p:txBody>
          <a:bodyPr/>
          <a:lstStyle/>
          <a:p>
            <a:fld id="{59E3AB0D-EC66-49EB-B919-9A11145C1359}" type="slidenum">
              <a:rPr lang="en-US" smtClean="0"/>
              <a:t>12</a:t>
            </a:fld>
            <a:endParaRPr lang="en-US"/>
          </a:p>
        </p:txBody>
      </p:sp>
    </p:spTree>
    <p:extLst>
      <p:ext uri="{BB962C8B-B14F-4D97-AF65-F5344CB8AC3E}">
        <p14:creationId xmlns:p14="http://schemas.microsoft.com/office/powerpoint/2010/main" val="194099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a:t>Tabletop Exercise - </a:t>
            </a:r>
          </a:p>
          <a:p>
            <a:pPr>
              <a:lnSpc>
                <a:spcPct val="200000"/>
              </a:lnSpc>
            </a:pPr>
            <a:r>
              <a:rPr lang="en-US"/>
              <a:t>Solution Hub -  interactive, action-orientated format aimed at solving specific problems </a:t>
            </a:r>
          </a:p>
          <a:p>
            <a:pPr>
              <a:lnSpc>
                <a:spcPct val="200000"/>
              </a:lnSpc>
            </a:pPr>
            <a:r>
              <a:rPr lang="en-US"/>
              <a:t>Escape Rooms – Escape room kits available soon</a:t>
            </a:r>
          </a:p>
          <a:p>
            <a:pPr>
              <a:lnSpc>
                <a:spcPct val="200000"/>
              </a:lnSpc>
            </a:pPr>
            <a:r>
              <a:rPr lang="en-US"/>
              <a:t>Poster Sessions – great for first time presenters, It's a great way to share your unique information in a format that also allows for high engagement and networking with attendees. </a:t>
            </a:r>
          </a:p>
        </p:txBody>
      </p:sp>
      <p:sp>
        <p:nvSpPr>
          <p:cNvPr id="4" name="Slide Number Placeholder 3"/>
          <p:cNvSpPr>
            <a:spLocks noGrp="1"/>
          </p:cNvSpPr>
          <p:nvPr>
            <p:ph type="sldNum" sz="quarter" idx="5"/>
          </p:nvPr>
        </p:nvSpPr>
        <p:spPr/>
        <p:txBody>
          <a:bodyPr/>
          <a:lstStyle/>
          <a:p>
            <a:fld id="{59E3AB0D-EC66-49EB-B919-9A11145C1359}" type="slidenum">
              <a:rPr lang="en-US" smtClean="0"/>
              <a:t>13</a:t>
            </a:fld>
            <a:endParaRPr lang="en-US"/>
          </a:p>
        </p:txBody>
      </p:sp>
    </p:spTree>
    <p:extLst>
      <p:ext uri="{BB962C8B-B14F-4D97-AF65-F5344CB8AC3E}">
        <p14:creationId xmlns:p14="http://schemas.microsoft.com/office/powerpoint/2010/main" val="314368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latin typeface="Calibri"/>
                <a:ea typeface="Calibri"/>
                <a:cs typeface="Calibri"/>
              </a:rPr>
              <a:t>TAG TEAM - It is important when considering alternative conference formats, including evaluating if a certificate program might be a good fit, that you consider multiple factors. (Review each question above and add some additional comments or explanation for each one). </a:t>
            </a:r>
          </a:p>
          <a:p>
            <a:pPr marL="171450" indent="-171450">
              <a:buFont typeface="Arial"/>
              <a:buChar char="•"/>
            </a:pPr>
            <a:r>
              <a:rPr lang="en-US">
                <a:solidFill>
                  <a:srgbClr val="FF0000"/>
                </a:solidFill>
                <a:latin typeface="Calibri"/>
                <a:ea typeface="Calibri"/>
                <a:cs typeface="Calibri"/>
              </a:rPr>
              <a:t>Adding the Winter Maintenance Operator Certificate to a conference that otherwise focuses on mid-level managers and directors is likely not a great fit. You need to make sure the target audience for the format matches who is attending your conference.</a:t>
            </a:r>
          </a:p>
          <a:p>
            <a:pPr marL="171450" indent="-171450">
              <a:buFont typeface="Arial"/>
              <a:buChar char="•"/>
            </a:pPr>
            <a:r>
              <a:rPr lang="en-US">
                <a:solidFill>
                  <a:srgbClr val="FF0000"/>
                </a:solidFill>
                <a:latin typeface="Calibri"/>
                <a:ea typeface="Calibri"/>
                <a:cs typeface="Calibri"/>
              </a:rPr>
              <a:t>A solution hub really needs 90 minutes or more. Trying to condense it into a 30 minute or even 50 minute timeframe because that's the time available doesn't allow for the goals of the format to be achieved or the session to be beneficial. </a:t>
            </a:r>
          </a:p>
          <a:p>
            <a:pPr marL="171450" indent="-171450">
              <a:buFont typeface="Arial"/>
              <a:buChar char="•"/>
            </a:pPr>
            <a:r>
              <a:rPr lang="en-US">
                <a:solidFill>
                  <a:srgbClr val="FF0000"/>
                </a:solidFill>
                <a:latin typeface="Calibri"/>
                <a:ea typeface="Calibri"/>
                <a:cs typeface="Calibri"/>
              </a:rPr>
              <a:t>Some formats really need an effective facilitator who understands how to engage attendees. Do you have someone like that who also has a reasonable level of knowledge of the subject matter? If not, the format might not be a good match.</a:t>
            </a:r>
          </a:p>
          <a:p>
            <a:pPr marL="171450" indent="-171450">
              <a:buFont typeface="Arial"/>
              <a:buChar char="•"/>
            </a:pPr>
            <a:r>
              <a:rPr lang="en-US">
                <a:solidFill>
                  <a:srgbClr val="FF0000"/>
                </a:solidFill>
                <a:latin typeface="Calibri"/>
                <a:ea typeface="Calibri"/>
                <a:cs typeface="Calibri"/>
              </a:rPr>
              <a:t>At first glance, you might not think that the Emergency Management Tabletop Exercise is a good match at Snow Conference where our attendees are largely front line supervisors, foreman, and superintendents. But often these individuals are not involved in agency EOC trainings and tabletop exercises. The addition of this format to the Snow schedule offered a new opportunity for learning that they might not get anywhere else, making it a great fit. It has been extremely well attended and received the last two years.</a:t>
            </a:r>
          </a:p>
          <a:p>
            <a:pPr marL="171450" indent="-171450">
              <a:buFont typeface="Arial"/>
              <a:buChar char="•"/>
            </a:pPr>
            <a:r>
              <a:rPr lang="en-US">
                <a:solidFill>
                  <a:srgbClr val="FF0000"/>
                </a:solidFill>
                <a:latin typeface="Calibri"/>
                <a:ea typeface="Calibri"/>
                <a:cs typeface="Calibri"/>
              </a:rPr>
              <a:t>We often ask our attendees in the post show survey what other formats they would be interested in attending. We don't leave it as an open ended question; we give them options and ask them to rate based on their interest. These results help informs the planning for the following year's conference program. </a:t>
            </a:r>
          </a:p>
          <a:p>
            <a:pPr marL="171450" indent="-171450">
              <a:buFont typeface="Arial"/>
              <a:buChar cha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59E3AB0D-EC66-49EB-B919-9A11145C1359}" type="slidenum">
              <a:rPr lang="en-US" smtClean="0"/>
              <a:t>14</a:t>
            </a:fld>
            <a:endParaRPr lang="en-US"/>
          </a:p>
        </p:txBody>
      </p:sp>
    </p:spTree>
    <p:extLst>
      <p:ext uri="{BB962C8B-B14F-4D97-AF65-F5344CB8AC3E}">
        <p14:creationId xmlns:p14="http://schemas.microsoft.com/office/powerpoint/2010/main" val="371454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DEANNE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F&amp;G - Length: 8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Operators -  4 hours</a:t>
            </a:r>
          </a:p>
          <a:p>
            <a:r>
              <a:rPr lang="en-US"/>
              <a:t>Supervisor – 8 hours </a:t>
            </a:r>
          </a:p>
          <a:p>
            <a:r>
              <a:rPr lang="en-US" b="1">
                <a:solidFill>
                  <a:srgbClr val="00B050"/>
                </a:solidFill>
              </a:rPr>
              <a:t>NOTE: We encourage you to schedule the certificate program with your chapter / organization as soon as possible, this year is at all possible, as the Winter Maintenance program calendar is full for 2026 and have been booking as early as 18 months in advance. The rest of the programs look for at least 6 months in advance.</a:t>
            </a:r>
          </a:p>
          <a:p>
            <a:endParaRPr lang="en-US"/>
          </a:p>
          <a:p>
            <a:r>
              <a:rPr lang="en-US"/>
              <a:t>Programs are role-specific and flexible in format</a:t>
            </a:r>
          </a:p>
          <a:p>
            <a:r>
              <a:rPr lang="en-US"/>
              <a:t>Chapters can enhance engagement and revenue</a:t>
            </a:r>
          </a:p>
          <a:p>
            <a:r>
              <a:rPr lang="en-US"/>
              <a:t>Support resources include:</a:t>
            </a:r>
          </a:p>
          <a:p>
            <a:pPr lvl="1"/>
            <a:r>
              <a:rPr lang="en-US"/>
              <a:t>All materials needed to present the program</a:t>
            </a:r>
          </a:p>
          <a:p>
            <a:pPr lvl="1"/>
            <a:r>
              <a:rPr lang="en-US"/>
              <a:t>Speakers or assistance in locating speakers</a:t>
            </a:r>
          </a:p>
        </p:txBody>
      </p:sp>
      <p:sp>
        <p:nvSpPr>
          <p:cNvPr id="4" name="Slide Number Placeholder 3"/>
          <p:cNvSpPr>
            <a:spLocks noGrp="1"/>
          </p:cNvSpPr>
          <p:nvPr>
            <p:ph type="sldNum" sz="quarter" idx="5"/>
          </p:nvPr>
        </p:nvSpPr>
        <p:spPr/>
        <p:txBody>
          <a:bodyPr/>
          <a:lstStyle/>
          <a:p>
            <a:fld id="{59E3AB0D-EC66-49EB-B919-9A11145C1359}" type="slidenum">
              <a:rPr lang="en-US" smtClean="0"/>
              <a:t>15</a:t>
            </a:fld>
            <a:endParaRPr lang="en-US"/>
          </a:p>
        </p:txBody>
      </p:sp>
    </p:spTree>
    <p:extLst>
      <p:ext uri="{BB962C8B-B14F-4D97-AF65-F5344CB8AC3E}">
        <p14:creationId xmlns:p14="http://schemas.microsoft.com/office/powerpoint/2010/main" val="117085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DEANNE - "The national model for deployment of the National Traffic Incident Management (TIM) Responder Training program relies on a network of trainers who initially received Train-the-Trainer (T-t-T) instruction from a Federal Highway Administration (FHWA) Master Instructor. While Trainers could teach the 4-hour version of the course, there was no formal mechanism to create additional master instructors. There is a need for a Meta-Training Program to create additional master instructors and</a:t>
            </a:r>
            <a:br>
              <a:rPr lang="en-US" sz="1200" i="1" kern="1200">
                <a:solidFill>
                  <a:schemeClr val="tx1"/>
                </a:solidFill>
                <a:effectLst/>
                <a:latin typeface="+mn-lt"/>
                <a:ea typeface="+mn-ea"/>
                <a:cs typeface="+mn-cs"/>
              </a:rPr>
            </a:br>
            <a:r>
              <a:rPr lang="en-US" sz="1200" i="1" kern="1200">
                <a:solidFill>
                  <a:schemeClr val="tx1"/>
                </a:solidFill>
                <a:effectLst/>
                <a:latin typeface="+mn-lt"/>
                <a:ea typeface="+mn-ea"/>
                <a:cs typeface="+mn-cs"/>
              </a:rPr>
              <a:t>sustain the National TIM Responder Training Program into the future. These master instructors would host additional Train-the-Trainer courses, thereby sustaining the original model. The importance of this type of training is creating consistent quality across trainers and nationally. This also allows state and local agencies to build and sustain TIM training among all responders for years to come.</a:t>
            </a:r>
            <a:br>
              <a:rPr lang="en-US" sz="1200" i="1" kern="1200">
                <a:solidFill>
                  <a:schemeClr val="tx1"/>
                </a:solidFill>
                <a:effectLst/>
                <a:latin typeface="+mn-lt"/>
                <a:ea typeface="+mn-ea"/>
                <a:cs typeface="+mn-cs"/>
              </a:rPr>
            </a:br>
            <a:r>
              <a:rPr lang="en-US" sz="1200" i="1" kern="1200">
                <a:solidFill>
                  <a:schemeClr val="tx1"/>
                </a:solidFill>
                <a:effectLst/>
                <a:latin typeface="+mn-lt"/>
                <a:ea typeface="+mn-ea"/>
                <a:cs typeface="+mn-cs"/>
              </a:rPr>
              <a:t>Ideally, organizations would sponsor these courses, and they would be hosted in-person regionally, and student participants would be selected only from the most experienced and active</a:t>
            </a:r>
            <a:br>
              <a:rPr lang="en-US" sz="1200" i="1" kern="1200">
                <a:solidFill>
                  <a:schemeClr val="tx1"/>
                </a:solidFill>
                <a:effectLst/>
                <a:latin typeface="+mn-lt"/>
                <a:ea typeface="+mn-ea"/>
                <a:cs typeface="+mn-cs"/>
              </a:rPr>
            </a:br>
            <a:r>
              <a:rPr lang="en-US" sz="1200" i="1" kern="1200">
                <a:solidFill>
                  <a:schemeClr val="tx1"/>
                </a:solidFill>
                <a:effectLst/>
                <a:latin typeface="+mn-lt"/>
                <a:ea typeface="+mn-ea"/>
                <a:cs typeface="+mn-cs"/>
              </a:rPr>
              <a:t>trainers".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16</a:t>
            </a:fld>
            <a:endParaRPr lang="en-US"/>
          </a:p>
        </p:txBody>
      </p:sp>
    </p:spTree>
    <p:extLst>
      <p:ext uri="{BB962C8B-B14F-4D97-AF65-F5344CB8AC3E}">
        <p14:creationId xmlns:p14="http://schemas.microsoft.com/office/powerpoint/2010/main" val="829525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a permanent record of the educational accomplishments of an individual who has completed significant non-credit educational and career enhancement experiences.</a:t>
            </a:r>
          </a:p>
          <a:p>
            <a:r>
              <a:rPr lang="en-US"/>
              <a:t>0.1 CEU=1 PDH</a:t>
            </a:r>
          </a:p>
          <a:p>
            <a:r>
              <a:rPr lang="en-US"/>
              <a:t>APWA CEU Applications Available on website.</a:t>
            </a:r>
          </a:p>
          <a:p>
            <a:r>
              <a:rPr lang="en-US"/>
              <a:t>	- applications include all the information we need to approve CEUs. APWA will review and reach out if there are any updates. </a:t>
            </a:r>
          </a:p>
          <a:p>
            <a:r>
              <a:rPr lang="en-US"/>
              <a:t>CEU Request forms will be created when approved.</a:t>
            </a:r>
          </a:p>
          <a:p>
            <a:endParaRPr lang="en-US">
              <a:solidFill>
                <a:srgbClr val="FF0000"/>
              </a:solidFill>
            </a:endParaRPr>
          </a:p>
          <a:p>
            <a:r>
              <a:rPr lang="en-US">
                <a:solidFill>
                  <a:srgbClr val="FF0000"/>
                </a:solidFill>
              </a:rPr>
              <a:t> What are the benefits of offering CEUs verses PDHs? When is it beneficial to get APWA CEU approval?</a:t>
            </a:r>
          </a:p>
        </p:txBody>
      </p:sp>
      <p:sp>
        <p:nvSpPr>
          <p:cNvPr id="4" name="Slide Number Placeholder 3"/>
          <p:cNvSpPr>
            <a:spLocks noGrp="1"/>
          </p:cNvSpPr>
          <p:nvPr>
            <p:ph type="sldNum" sz="quarter" idx="5"/>
          </p:nvPr>
        </p:nvSpPr>
        <p:spPr/>
        <p:txBody>
          <a:bodyPr/>
          <a:lstStyle/>
          <a:p>
            <a:fld id="{59E3AB0D-EC66-49EB-B919-9A11145C1359}" type="slidenum">
              <a:rPr lang="en-US" smtClean="0"/>
              <a:t>17</a:t>
            </a:fld>
            <a:endParaRPr lang="en-US"/>
          </a:p>
        </p:txBody>
      </p:sp>
    </p:spTree>
    <p:extLst>
      <p:ext uri="{BB962C8B-B14F-4D97-AF65-F5344CB8AC3E}">
        <p14:creationId xmlns:p14="http://schemas.microsoft.com/office/powerpoint/2010/main" val="116889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questions answered, break into groups.</a:t>
            </a:r>
          </a:p>
          <a:p>
            <a:endParaRPr lang="en-US"/>
          </a:p>
          <a:p>
            <a:r>
              <a:rPr lang="en-US">
                <a:solidFill>
                  <a:srgbClr val="FF0000"/>
                </a:solidFill>
              </a:rPr>
              <a:t>1. What is one thing shared today that you think would have a positive impact / one improvement you intend to make?</a:t>
            </a:r>
          </a:p>
        </p:txBody>
      </p:sp>
      <p:sp>
        <p:nvSpPr>
          <p:cNvPr id="4" name="Slide Number Placeholder 3"/>
          <p:cNvSpPr>
            <a:spLocks noGrp="1"/>
          </p:cNvSpPr>
          <p:nvPr>
            <p:ph type="sldNum" sz="quarter" idx="5"/>
          </p:nvPr>
        </p:nvSpPr>
        <p:spPr/>
        <p:txBody>
          <a:bodyPr/>
          <a:lstStyle/>
          <a:p>
            <a:fld id="{59E3AB0D-EC66-49EB-B919-9A11145C1359}" type="slidenum">
              <a:rPr lang="en-US" smtClean="0"/>
              <a:t>18</a:t>
            </a:fld>
            <a:endParaRPr lang="en-US"/>
          </a:p>
        </p:txBody>
      </p:sp>
    </p:spTree>
    <p:extLst>
      <p:ext uri="{BB962C8B-B14F-4D97-AF65-F5344CB8AC3E}">
        <p14:creationId xmlns:p14="http://schemas.microsoft.com/office/powerpoint/2010/main" val="2198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solidFill>
                  <a:srgbClr val="FF0000"/>
                </a:solidFill>
              </a:rPr>
              <a:t>what was your biggest challenge? (Ppl can unmute and share and/or put in the chat.)</a:t>
            </a:r>
          </a:p>
          <a:p>
            <a:pPr marL="228600" indent="-228600">
              <a:buAutoNum type="arabicPeriod"/>
            </a:pPr>
            <a:endParaRPr lang="en-US">
              <a:solidFill>
                <a:srgbClr val="FF0000"/>
              </a:solidFill>
            </a:endParaRPr>
          </a:p>
          <a:p>
            <a:r>
              <a:rPr lang="en-US">
                <a:solidFill>
                  <a:srgbClr val="000000"/>
                </a:solidFill>
              </a:rPr>
              <a:t>While</a:t>
            </a:r>
            <a:r>
              <a:rPr lang="en-US"/>
              <a:t> it may seem like a daunting task to plan a chapter conference or event, we will discuss some timelines, processes, and resources to make the planning process easier. </a:t>
            </a:r>
          </a:p>
          <a:p>
            <a:endParaRPr lang="en-US"/>
          </a:p>
          <a:p>
            <a:r>
              <a:rPr lang="en-US"/>
              <a:t>Everything conference related beings with the Call for Presentations.</a:t>
            </a:r>
          </a:p>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4</a:t>
            </a:fld>
            <a:endParaRPr lang="en-US"/>
          </a:p>
        </p:txBody>
      </p:sp>
    </p:spTree>
    <p:extLst>
      <p:ext uri="{BB962C8B-B14F-4D97-AF65-F5344CB8AC3E}">
        <p14:creationId xmlns:p14="http://schemas.microsoft.com/office/powerpoint/2010/main" val="131634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Everything conference related beings with the Call for Presentations.</a:t>
            </a:r>
          </a:p>
          <a:p>
            <a:endParaRPr lang="en-US"/>
          </a:p>
          <a:p>
            <a:r>
              <a:rPr lang="en-US"/>
              <a:t>Will talk about the Call for Presentation Lifecycle from the very start at the Call for Ideas through the submission status communication. </a:t>
            </a:r>
          </a:p>
          <a:p>
            <a:endParaRPr lang="en-US"/>
          </a:p>
          <a:p>
            <a:r>
              <a:rPr lang="en-US"/>
              <a:t>Will share tips for each phase</a:t>
            </a:r>
          </a:p>
        </p:txBody>
      </p:sp>
      <p:sp>
        <p:nvSpPr>
          <p:cNvPr id="4" name="Slide Number Placeholder 3"/>
          <p:cNvSpPr>
            <a:spLocks noGrp="1"/>
          </p:cNvSpPr>
          <p:nvPr>
            <p:ph type="sldNum" sz="quarter" idx="5"/>
          </p:nvPr>
        </p:nvSpPr>
        <p:spPr/>
        <p:txBody>
          <a:bodyPr/>
          <a:lstStyle/>
          <a:p>
            <a:fld id="{59E3AB0D-EC66-49EB-B919-9A11145C1359}" type="slidenum">
              <a:rPr lang="en-US" smtClean="0"/>
              <a:t>5</a:t>
            </a:fld>
            <a:endParaRPr lang="en-US"/>
          </a:p>
        </p:txBody>
      </p:sp>
    </p:spTree>
    <p:extLst>
      <p:ext uri="{BB962C8B-B14F-4D97-AF65-F5344CB8AC3E}">
        <p14:creationId xmlns:p14="http://schemas.microsoft.com/office/powerpoint/2010/main" val="307276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1. How many of you do a Call for Ideas?</a:t>
            </a:r>
          </a:p>
          <a:p>
            <a:r>
              <a:rPr lang="en-US"/>
              <a:t>Initial Outreach to receive potential subject matters for conference education sessions.  This is a step many skip which provides a great deal of clarity. </a:t>
            </a:r>
          </a:p>
          <a:p>
            <a:endParaRPr lang="en-US"/>
          </a:p>
          <a:p>
            <a:r>
              <a:rPr lang="en-US"/>
              <a:t>What are the hot topics that attendees are wanting to hear about? What is the latest trends in public works, biggest hurdles they are facing? </a:t>
            </a:r>
          </a:p>
          <a:p>
            <a:endParaRPr lang="en-US"/>
          </a:p>
          <a:p>
            <a:r>
              <a:rPr lang="en-US"/>
              <a:t>While we at APWA reach out to our individual committees to receive information for Call for Ideas, you can reach out to conference attendees (include this question on your conference evaluations to get a jump start, chapter committees, a general chapter membership survey, the conference planning committee, etc. There are lots of ways your planning team can identify topics, and what works best might be different for each chapter. </a:t>
            </a:r>
          </a:p>
        </p:txBody>
      </p:sp>
      <p:sp>
        <p:nvSpPr>
          <p:cNvPr id="4" name="Slide Number Placeholder 3"/>
          <p:cNvSpPr>
            <a:spLocks noGrp="1"/>
          </p:cNvSpPr>
          <p:nvPr>
            <p:ph type="sldNum" sz="quarter" idx="5"/>
          </p:nvPr>
        </p:nvSpPr>
        <p:spPr/>
        <p:txBody>
          <a:bodyPr/>
          <a:lstStyle/>
          <a:p>
            <a:fld id="{59E3AB0D-EC66-49EB-B919-9A11145C1359}" type="slidenum">
              <a:rPr lang="en-US" smtClean="0"/>
              <a:t>6</a:t>
            </a:fld>
            <a:endParaRPr lang="en-US"/>
          </a:p>
        </p:txBody>
      </p:sp>
    </p:spTree>
    <p:extLst>
      <p:ext uri="{BB962C8B-B14F-4D97-AF65-F5344CB8AC3E}">
        <p14:creationId xmlns:p14="http://schemas.microsoft.com/office/powerpoint/2010/main" val="134653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While it can create a lengthy website, we find it is helpful to provide as much information about your Call for Presentation process as possible.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Examples of Information to include:</a:t>
            </a:r>
          </a:p>
          <a:p>
            <a:pPr lvl="0"/>
            <a:r>
              <a:rPr lang="en-US" sz="1200" kern="1200">
                <a:solidFill>
                  <a:schemeClr val="tx1"/>
                </a:solidFill>
                <a:effectLst/>
                <a:latin typeface="+mn-lt"/>
                <a:ea typeface="+mn-ea"/>
                <a:cs typeface="+mn-cs"/>
              </a:rPr>
              <a:t>Definitions or examples/resources of things you are asking them to complete. </a:t>
            </a:r>
          </a:p>
          <a:p>
            <a:pPr lvl="0"/>
            <a:r>
              <a:rPr lang="en-US"/>
              <a:t>	</a:t>
            </a:r>
            <a:r>
              <a:rPr lang="en-US" sz="1200" kern="1200">
                <a:solidFill>
                  <a:schemeClr val="tx1"/>
                </a:solidFill>
                <a:effectLst/>
                <a:latin typeface="+mn-lt"/>
                <a:ea typeface="+mn-ea"/>
                <a:cs typeface="+mn-cs"/>
              </a:rPr>
              <a:t>We link to our proficiency level definitions, a session description 	resource, and learning objective sheet, among other things.</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Format Options (length, structure, </a:t>
            </a:r>
            <a:r>
              <a:rPr lang="en-US" sz="1200" kern="1200" err="1">
                <a:solidFill>
                  <a:schemeClr val="tx1"/>
                </a:solidFill>
                <a:effectLst/>
                <a:latin typeface="+mn-lt"/>
                <a:ea typeface="+mn-ea"/>
                <a:cs typeface="+mn-cs"/>
              </a:rPr>
              <a:t>etc</a:t>
            </a:r>
            <a:r>
              <a:rPr lang="en-US" sz="1200" kern="1200">
                <a:solidFill>
                  <a:schemeClr val="tx1"/>
                </a:solidFill>
                <a:effectLst/>
                <a:latin typeface="+mn-lt"/>
                <a:ea typeface="+mn-ea"/>
                <a:cs typeface="+mn-cs"/>
              </a:rPr>
              <a:t>)</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Tracks and what topics you are looking for under each track. It is helpful to provide specifics to help potential submitters identify what they might be able to present on. This example is for PWX  and is pretty extensive, but I would suggest for a chapter conference reducing a bit. </a:t>
            </a:r>
          </a:p>
          <a:p>
            <a:pPr lvl="0"/>
            <a:r>
              <a:rPr lang="en-US" sz="1200" kern="1200">
                <a:solidFill>
                  <a:schemeClr val="tx1"/>
                </a:solidFill>
                <a:effectLst/>
                <a:latin typeface="+mn-lt"/>
                <a:ea typeface="+mn-ea"/>
                <a:cs typeface="+mn-cs"/>
              </a:rPr>
              <a:t>The selection criteria (Example: Proposals are evaluated for relevance, timeliness of topic, and applicability to public works.)</a:t>
            </a:r>
          </a:p>
          <a:p>
            <a:pPr lvl="0"/>
            <a:r>
              <a:rPr lang="en-US" sz="1200" kern="1200">
                <a:solidFill>
                  <a:schemeClr val="tx1"/>
                </a:solidFill>
                <a:effectLst/>
                <a:latin typeface="+mn-lt"/>
                <a:ea typeface="+mn-ea"/>
                <a:cs typeface="+mn-cs"/>
              </a:rPr>
              <a:t>Any policies or rules you have.</a:t>
            </a:r>
          </a:p>
          <a:p>
            <a:pPr lvl="0"/>
            <a:r>
              <a:rPr lang="en-US" sz="1200" kern="1200">
                <a:solidFill>
                  <a:schemeClr val="tx1"/>
                </a:solidFill>
                <a:effectLst/>
                <a:latin typeface="+mn-lt"/>
                <a:ea typeface="+mn-ea"/>
                <a:cs typeface="+mn-cs"/>
              </a:rPr>
              <a:t>When they will be notified of the status of their proposal for the conference (selected, declined, etc.).  </a:t>
            </a: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7</a:t>
            </a:fld>
            <a:endParaRPr lang="en-US"/>
          </a:p>
        </p:txBody>
      </p:sp>
    </p:spTree>
    <p:extLst>
      <p:ext uri="{BB962C8B-B14F-4D97-AF65-F5344CB8AC3E}">
        <p14:creationId xmlns:p14="http://schemas.microsoft.com/office/powerpoint/2010/main" val="336392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mn-lt"/>
                <a:ea typeface="+mn-ea"/>
                <a:cs typeface="+mn-cs"/>
              </a:rPr>
              <a:t>Fields of Information to Collect</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Submitter name and contact information</a:t>
            </a:r>
          </a:p>
          <a:p>
            <a:pPr lvl="0"/>
            <a:r>
              <a:rPr lang="en-US" sz="1200" kern="1200">
                <a:solidFill>
                  <a:schemeClr val="tx1"/>
                </a:solidFill>
                <a:effectLst/>
                <a:latin typeface="+mn-lt"/>
                <a:ea typeface="+mn-ea"/>
                <a:cs typeface="+mn-cs"/>
              </a:rPr>
              <a:t>Additional Speakers-Names and contact information</a:t>
            </a:r>
          </a:p>
          <a:p>
            <a:pPr lvl="0"/>
            <a:r>
              <a:rPr lang="en-US" sz="1200" kern="1200">
                <a:solidFill>
                  <a:schemeClr val="tx1"/>
                </a:solidFill>
                <a:effectLst/>
                <a:latin typeface="+mn-lt"/>
                <a:ea typeface="+mn-ea"/>
                <a:cs typeface="+mn-cs"/>
              </a:rPr>
              <a:t>Session Information</a:t>
            </a:r>
          </a:p>
          <a:p>
            <a:pPr lvl="1"/>
            <a:r>
              <a:rPr lang="en-US" sz="1200" kern="1200">
                <a:solidFill>
                  <a:schemeClr val="tx1"/>
                </a:solidFill>
                <a:effectLst/>
                <a:latin typeface="+mn-lt"/>
                <a:ea typeface="+mn-ea"/>
                <a:cs typeface="+mn-cs"/>
              </a:rPr>
              <a:t>Title</a:t>
            </a:r>
          </a:p>
          <a:p>
            <a:pPr lvl="1"/>
            <a:r>
              <a:rPr lang="en-US" sz="1200" kern="1200">
                <a:solidFill>
                  <a:schemeClr val="tx1"/>
                </a:solidFill>
                <a:effectLst/>
                <a:latin typeface="+mn-lt"/>
                <a:ea typeface="+mn-ea"/>
                <a:cs typeface="+mn-cs"/>
              </a:rPr>
              <a:t>Session Description</a:t>
            </a:r>
          </a:p>
          <a:p>
            <a:pPr lvl="1"/>
            <a:r>
              <a:rPr lang="en-US" sz="1200" kern="1200">
                <a:solidFill>
                  <a:schemeClr val="tx1"/>
                </a:solidFill>
                <a:effectLst/>
                <a:latin typeface="+mn-lt"/>
                <a:ea typeface="+mn-ea"/>
                <a:cs typeface="+mn-cs"/>
              </a:rPr>
              <a:t>Three Learning Objectives</a:t>
            </a:r>
          </a:p>
          <a:p>
            <a:pPr lvl="1"/>
            <a:r>
              <a:rPr lang="en-US" sz="1200" kern="1200">
                <a:solidFill>
                  <a:schemeClr val="tx1"/>
                </a:solidFill>
                <a:effectLst/>
                <a:latin typeface="+mn-lt"/>
                <a:ea typeface="+mn-ea"/>
                <a:cs typeface="+mn-cs"/>
              </a:rPr>
              <a:t>Educational Track (Emergency Management, Leadership, etc.)</a:t>
            </a:r>
          </a:p>
          <a:p>
            <a:pPr lvl="1"/>
            <a:r>
              <a:rPr lang="en-US" sz="1200" kern="1200">
                <a:solidFill>
                  <a:schemeClr val="tx1"/>
                </a:solidFill>
                <a:effectLst/>
                <a:latin typeface="+mn-lt"/>
                <a:ea typeface="+mn-ea"/>
                <a:cs typeface="+mn-cs"/>
              </a:rPr>
              <a:t>Proficiency </a:t>
            </a:r>
            <a:r>
              <a:rPr lang="en-US"/>
              <a:t>Level- </a:t>
            </a:r>
            <a:r>
              <a:rPr lang="en-US">
                <a:solidFill>
                  <a:srgbClr val="FF0000"/>
                </a:solidFill>
              </a:rPr>
              <a:t>This might be new to them. Be sure to explain what it is and why it can be helpful in evaluating sessions and putting together an agenda. </a:t>
            </a:r>
            <a:endParaRPr lang="en-US" sz="1200" kern="1200">
              <a:solidFill>
                <a:srgbClr val="FF0000"/>
              </a:solidFill>
              <a:effectLst/>
              <a:latin typeface="+mn-lt"/>
            </a:endParaRPr>
          </a:p>
          <a:p>
            <a:pPr lvl="1"/>
            <a:r>
              <a:rPr lang="en-US" sz="1200" kern="1200">
                <a:solidFill>
                  <a:schemeClr val="tx1"/>
                </a:solidFill>
                <a:effectLst/>
                <a:latin typeface="+mn-lt"/>
                <a:ea typeface="+mn-ea"/>
                <a:cs typeface="+mn-cs"/>
              </a:rPr>
              <a:t>Format: We offer a variety of format options, if you only offer a 30- or 50-minute session option, you don’t need to collect this but should inform submitters of this on the website or form.</a:t>
            </a:r>
          </a:p>
          <a:p>
            <a:pPr lvl="1"/>
            <a:r>
              <a:rPr lang="en-US" sz="1200" kern="1200">
                <a:solidFill>
                  <a:schemeClr val="tx1"/>
                </a:solidFill>
                <a:effectLst/>
                <a:latin typeface="+mn-lt"/>
                <a:ea typeface="+mn-ea"/>
                <a:cs typeface="+mn-cs"/>
              </a:rPr>
              <a:t>Are you a vendor? </a:t>
            </a:r>
            <a:r>
              <a:rPr lang="en-US" sz="1200" i="1" kern="1200">
                <a:solidFill>
                  <a:schemeClr val="tx1"/>
                </a:solidFill>
                <a:effectLst/>
                <a:latin typeface="+mn-lt"/>
                <a:ea typeface="+mn-ea"/>
                <a:cs typeface="+mn-cs"/>
              </a:rPr>
              <a:t>(This helps us understand their perspective and can encourage them to have public works staff / avoid sales pitch.)</a:t>
            </a:r>
          </a:p>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8</a:t>
            </a:fld>
            <a:endParaRPr lang="en-US"/>
          </a:p>
        </p:txBody>
      </p:sp>
    </p:spTree>
    <p:extLst>
      <p:ext uri="{BB962C8B-B14F-4D97-AF65-F5344CB8AC3E}">
        <p14:creationId xmlns:p14="http://schemas.microsoft.com/office/powerpoint/2010/main" val="246880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Create a group or committee to review all the submitted proposals. </a:t>
            </a:r>
          </a:p>
          <a:p>
            <a:r>
              <a:rPr lang="en-US"/>
              <a:t>Give a detailed timeline of when items are due back.</a:t>
            </a:r>
          </a:p>
          <a:p>
            <a:r>
              <a:rPr lang="en-US"/>
              <a:t>Create a rubric that the review committee can use to help grade the submissions. </a:t>
            </a:r>
          </a:p>
          <a:p>
            <a:r>
              <a:rPr lang="en-US"/>
              <a:t>	</a:t>
            </a:r>
            <a:r>
              <a:rPr lang="en-US" sz="1200" b="0" i="0" u="none" strike="noStrike" kern="1200" baseline="0">
                <a:solidFill>
                  <a:schemeClr val="tx1"/>
                </a:solidFill>
                <a:latin typeface="+mn-lt"/>
                <a:ea typeface="+mn-ea"/>
                <a:cs typeface="+mn-cs"/>
              </a:rPr>
              <a:t>o Practical Application/Interest to Public Works Industry and Professionals</a:t>
            </a:r>
          </a:p>
          <a:p>
            <a:r>
              <a:rPr lang="en-US" sz="1200" b="0" i="0" u="none" strike="noStrike" kern="1200" baseline="0">
                <a:solidFill>
                  <a:schemeClr val="tx1"/>
                </a:solidFill>
                <a:latin typeface="+mn-lt"/>
                <a:ea typeface="+mn-ea"/>
                <a:cs typeface="+mn-cs"/>
              </a:rPr>
              <a:t>	o Relevance and Timeliness of Impact on Public Works</a:t>
            </a:r>
          </a:p>
          <a:p>
            <a:r>
              <a:rPr lang="en-US" sz="1200" b="0" i="0" u="none" strike="noStrike" kern="1200" baseline="0">
                <a:solidFill>
                  <a:schemeClr val="tx1"/>
                </a:solidFill>
                <a:latin typeface="+mn-lt"/>
                <a:ea typeface="+mn-ea"/>
                <a:cs typeface="+mn-cs"/>
              </a:rPr>
              <a:t>	o Innovation/Uniqueness of Project, Approach, Solutions</a:t>
            </a:r>
          </a:p>
          <a:p>
            <a:r>
              <a:rPr lang="en-US" sz="1200" b="0" i="0" u="none" strike="noStrike" kern="1200" baseline="0">
                <a:solidFill>
                  <a:schemeClr val="tx1"/>
                </a:solidFill>
                <a:latin typeface="+mn-lt"/>
                <a:ea typeface="+mn-ea"/>
                <a:cs typeface="+mn-cs"/>
              </a:rPr>
              <a:t>	o Displays Integrated Systems Thinking Related to Public Works</a:t>
            </a:r>
            <a:endParaRPr lang="en-US"/>
          </a:p>
          <a:p>
            <a:r>
              <a:rPr lang="en-US"/>
              <a:t>Scoring Criteria – Would recommend doing at 1-10 scale.  1-5 causes not enough</a:t>
            </a:r>
            <a:r>
              <a:rPr lang="en-US">
                <a:solidFill>
                  <a:srgbClr val="FF0000"/>
                </a:solidFill>
              </a:rPr>
              <a:t>, you will get scores that are too similar to help in the decision making process </a:t>
            </a:r>
            <a:endParaRPr lang="en-US"/>
          </a:p>
          <a:p>
            <a:r>
              <a:rPr lang="en-US"/>
              <a:t>	</a:t>
            </a:r>
            <a:r>
              <a:rPr lang="en-US" sz="1200" b="0" i="0" u="none" strike="noStrike" kern="1200" baseline="0">
                <a:solidFill>
                  <a:schemeClr val="tx1"/>
                </a:solidFill>
                <a:latin typeface="+mn-lt"/>
                <a:ea typeface="+mn-ea"/>
                <a:cs typeface="+mn-cs"/>
              </a:rPr>
              <a:t>10-9 = Excellent, 8-7 = Good; 5-6 = Average; 4-3 = Fair; 2-1 = Poor.</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Is this a sales pitch??</a:t>
            </a:r>
          </a:p>
          <a:p>
            <a:endParaRPr lang="en-US" sz="1200" b="0" i="0" u="none" strike="noStrike" kern="1200" baseline="0">
              <a:solidFill>
                <a:schemeClr val="tx1"/>
              </a:solidFill>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9</a:t>
            </a:fld>
            <a:endParaRPr lang="en-US"/>
          </a:p>
        </p:txBody>
      </p:sp>
    </p:spTree>
    <p:extLst>
      <p:ext uri="{BB962C8B-B14F-4D97-AF65-F5344CB8AC3E}">
        <p14:creationId xmlns:p14="http://schemas.microsoft.com/office/powerpoint/2010/main" val="262722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91980"/>
          </a:xfrm>
        </p:spPr>
        <p:txBody>
          <a:bodyPr/>
          <a:lstStyle/>
          <a:p>
            <a:r>
              <a:rPr lang="en-US"/>
              <a:t>After the submissions have been reviewed, come together for a selection process. This is when you will decide on the sessions that you would like in your conference schedule and create a draft schedule of approved submissions. </a:t>
            </a:r>
          </a:p>
          <a:p>
            <a:r>
              <a:rPr lang="en-US" b="1">
                <a:solidFill>
                  <a:srgbClr val="FF0000"/>
                </a:solidFill>
              </a:rPr>
              <a:t>NOTE: Prior to selecting sessions, you need to know the conference schedule, how many concurrent session rooms you have, if you are running concurrent sessions, etc. How many timeslots and rooms do you need to fill. This will ensure you are selecting the correct number of sessions to fill your program. </a:t>
            </a:r>
          </a:p>
          <a:p>
            <a:endParaRPr lang="en-US"/>
          </a:p>
          <a:p>
            <a:r>
              <a:rPr lang="en-US"/>
              <a:t>Pick a few alternate sessions, </a:t>
            </a:r>
            <a:r>
              <a:rPr lang="en-US">
                <a:solidFill>
                  <a:srgbClr val="FF0000"/>
                </a:solidFill>
              </a:rPr>
              <a:t>10% of the session slots is a good number,  </a:t>
            </a:r>
            <a:r>
              <a:rPr lang="en-US"/>
              <a:t>that if you receive a decline in acceptance or a speaker drop out later in the process, you have the ability and option to add in another session without having to do extra reach out.</a:t>
            </a:r>
          </a:p>
          <a:p>
            <a:endParaRPr lang="en-US"/>
          </a:p>
          <a:p>
            <a:r>
              <a:rPr lang="en-US"/>
              <a:t>Things to look out for during selection process:</a:t>
            </a:r>
          </a:p>
          <a:p>
            <a:r>
              <a:rPr lang="en-US"/>
              <a:t>	- Too many repeating topics</a:t>
            </a:r>
          </a:p>
          <a:p>
            <a:r>
              <a:rPr lang="en-US"/>
              <a:t>	- Is one speaker doing too many sessions?</a:t>
            </a:r>
          </a:p>
          <a:p>
            <a:r>
              <a:rPr lang="en-US"/>
              <a:t>	- Are there any missing topics that we did not receive in the submission process that is important to have in the schedule?</a:t>
            </a:r>
          </a:p>
          <a:p>
            <a:r>
              <a:rPr lang="en-US"/>
              <a:t>	-</a:t>
            </a:r>
          </a:p>
        </p:txBody>
      </p:sp>
      <p:sp>
        <p:nvSpPr>
          <p:cNvPr id="4" name="Slide Number Placeholder 3"/>
          <p:cNvSpPr>
            <a:spLocks noGrp="1"/>
          </p:cNvSpPr>
          <p:nvPr>
            <p:ph type="sldNum" sz="quarter" idx="5"/>
          </p:nvPr>
        </p:nvSpPr>
        <p:spPr/>
        <p:txBody>
          <a:bodyPr/>
          <a:lstStyle/>
          <a:p>
            <a:fld id="{59E3AB0D-EC66-49EB-B919-9A11145C1359}" type="slidenum">
              <a:rPr lang="en-US" smtClean="0"/>
              <a:t>10</a:t>
            </a:fld>
            <a:endParaRPr lang="en-US"/>
          </a:p>
        </p:txBody>
      </p:sp>
    </p:spTree>
    <p:extLst>
      <p:ext uri="{BB962C8B-B14F-4D97-AF65-F5344CB8AC3E}">
        <p14:creationId xmlns:p14="http://schemas.microsoft.com/office/powerpoint/2010/main" val="146214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Send out communication advising the submitters/speakers if their session as was accepted or declined. </a:t>
            </a:r>
          </a:p>
          <a:p>
            <a:endParaRPr lang="en-US"/>
          </a:p>
          <a:p>
            <a:r>
              <a:rPr lang="en-US"/>
              <a:t>Have approved sessions accept the speaking opportunity. This will give you information earlier in the planning process of who will be speaking at the conference. </a:t>
            </a:r>
          </a:p>
          <a:p>
            <a:endParaRPr lang="en-US"/>
          </a:p>
          <a:p>
            <a:r>
              <a:rPr lang="en-US"/>
              <a:t>If you receive declines, you can reach out to alternates to see if they are able to speak at the conference </a:t>
            </a:r>
          </a:p>
          <a:p>
            <a:endParaRPr lang="en-US"/>
          </a:p>
          <a:p>
            <a:r>
              <a:rPr lang="en-US"/>
              <a:t>Options for creating forms </a:t>
            </a:r>
          </a:p>
          <a:p>
            <a:r>
              <a:rPr lang="en-US"/>
              <a:t>	- Cognito forms</a:t>
            </a:r>
          </a:p>
          <a:p>
            <a:r>
              <a:rPr lang="en-US"/>
              <a:t>	- google forms</a:t>
            </a:r>
          </a:p>
          <a:p>
            <a:r>
              <a:rPr lang="en-US"/>
              <a:t>	- Microsoft Forms </a:t>
            </a:r>
          </a:p>
          <a:p>
            <a:endParaRPr lang="en-US"/>
          </a:p>
          <a:p>
            <a:r>
              <a:rPr lang="en-US">
                <a:solidFill>
                  <a:srgbClr val="FF0000"/>
                </a:solidFill>
              </a:rPr>
              <a:t>1. Put in the chat if you have used a different way to collect form information.</a:t>
            </a:r>
          </a:p>
          <a:p>
            <a:r>
              <a:rPr lang="en-US">
                <a:solidFill>
                  <a:srgbClr val="FF0000"/>
                </a:solidFill>
              </a:rPr>
              <a:t>2. Are there other forms your chapter typically need during the speaker coordination process? </a:t>
            </a:r>
          </a:p>
          <a:p>
            <a:endParaRPr lang="en-US">
              <a:solidFill>
                <a:srgbClr val="FF0000"/>
              </a:solidFill>
            </a:endParaRPr>
          </a:p>
          <a:p>
            <a:endParaRPr lang="en-US">
              <a:solidFill>
                <a:srgbClr val="FF0000"/>
              </a:solidFill>
            </a:endParaRP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59E3AB0D-EC66-49EB-B919-9A11145C1359}" type="slidenum">
              <a:rPr lang="en-US" smtClean="0"/>
              <a:t>11</a:t>
            </a:fld>
            <a:endParaRPr lang="en-US"/>
          </a:p>
        </p:txBody>
      </p:sp>
    </p:spTree>
    <p:extLst>
      <p:ext uri="{BB962C8B-B14F-4D97-AF65-F5344CB8AC3E}">
        <p14:creationId xmlns:p14="http://schemas.microsoft.com/office/powerpoint/2010/main" val="177861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6345" y="5853"/>
            <a:ext cx="9123188" cy="5131793"/>
          </a:xfrm>
          <a:prstGeom prst="rect">
            <a:avLst/>
          </a:prstGeom>
        </p:spPr>
      </p:pic>
      <p:sp>
        <p:nvSpPr>
          <p:cNvPr id="9" name="Title 1"/>
          <p:cNvSpPr>
            <a:spLocks noGrp="1"/>
          </p:cNvSpPr>
          <p:nvPr>
            <p:ph type="title" hasCustomPrompt="1"/>
          </p:nvPr>
        </p:nvSpPr>
        <p:spPr>
          <a:xfrm>
            <a:off x="4677648" y="2656152"/>
            <a:ext cx="3955487" cy="2048010"/>
          </a:xfrm>
        </p:spPr>
        <p:txBody>
          <a:bodyPr anchor="b" anchorCtr="0">
            <a:normAutofit/>
          </a:bodyPr>
          <a:lstStyle>
            <a:lvl1pPr algn="r">
              <a:defRPr sz="3200" b="1" i="0">
                <a:solidFill>
                  <a:schemeClr val="tx2">
                    <a:lumMod val="75000"/>
                  </a:schemeClr>
                </a:solidFill>
                <a:latin typeface="Arial"/>
                <a:cs typeface="Arial"/>
              </a:defRPr>
            </a:lvl1pPr>
          </a:lstStyle>
          <a:p>
            <a:r>
              <a:rPr lang="en-US"/>
              <a:t>Click to edit </a:t>
            </a:r>
            <a:br>
              <a:rPr lang="en-US"/>
            </a:br>
            <a:r>
              <a:rPr lang="en-US"/>
              <a:t>Master title</a:t>
            </a:r>
          </a:p>
        </p:txBody>
      </p:sp>
    </p:spTree>
    <p:extLst>
      <p:ext uri="{BB962C8B-B14F-4D97-AF65-F5344CB8AC3E}">
        <p14:creationId xmlns:p14="http://schemas.microsoft.com/office/powerpoint/2010/main" val="42813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45" y="5853"/>
            <a:ext cx="9123188" cy="5131793"/>
          </a:xfrm>
          <a:prstGeom prst="rect">
            <a:avLst/>
          </a:prstGeom>
        </p:spPr>
      </p:pic>
      <p:sp>
        <p:nvSpPr>
          <p:cNvPr id="3" name="Title 1"/>
          <p:cNvSpPr>
            <a:spLocks noGrp="1"/>
          </p:cNvSpPr>
          <p:nvPr>
            <p:ph type="title"/>
          </p:nvPr>
        </p:nvSpPr>
        <p:spPr>
          <a:xfrm>
            <a:off x="639338" y="205979"/>
            <a:ext cx="8047462" cy="857250"/>
          </a:xfrm>
        </p:spPr>
        <p:txBody>
          <a:bodyPr>
            <a:normAutofit/>
          </a:bodyPr>
          <a:lstStyle>
            <a:lvl1pPr algn="l">
              <a:defRPr sz="3200" b="1">
                <a:solidFill>
                  <a:schemeClr val="tx2">
                    <a:lumMod val="75000"/>
                  </a:schemeClr>
                </a:solidFill>
                <a:latin typeface="Arial"/>
                <a:cs typeface="Arial"/>
              </a:defRPr>
            </a:lvl1pPr>
          </a:lstStyle>
          <a:p>
            <a:r>
              <a:rPr lang="en-US"/>
              <a:t>Click to edit Master title style</a:t>
            </a:r>
          </a:p>
        </p:txBody>
      </p:sp>
      <p:sp>
        <p:nvSpPr>
          <p:cNvPr id="4" name="Content Placeholder 2"/>
          <p:cNvSpPr>
            <a:spLocks noGrp="1"/>
          </p:cNvSpPr>
          <p:nvPr>
            <p:ph idx="1"/>
          </p:nvPr>
        </p:nvSpPr>
        <p:spPr>
          <a:xfrm>
            <a:off x="639336" y="1200151"/>
            <a:ext cx="8047463" cy="3763366"/>
          </a:xfrm>
        </p:spPr>
        <p:txBody>
          <a:bodyPr/>
          <a:lstStyle>
            <a:lvl1pPr>
              <a:defRPr sz="2400">
                <a:solidFill>
                  <a:schemeClr val="tx2">
                    <a:lumMod val="50000"/>
                  </a:schemeClr>
                </a:solidFill>
                <a:latin typeface="Arial"/>
                <a:cs typeface="Arial"/>
              </a:defRPr>
            </a:lvl1pPr>
            <a:lvl2pPr>
              <a:defRPr sz="2000">
                <a:solidFill>
                  <a:schemeClr val="tx2">
                    <a:lumMod val="50000"/>
                  </a:schemeClr>
                </a:solidFill>
                <a:latin typeface="Arial"/>
                <a:cs typeface="Arial"/>
              </a:defRPr>
            </a:lvl2pPr>
            <a:lvl3pPr>
              <a:defRPr sz="1800">
                <a:solidFill>
                  <a:schemeClr val="tx2">
                    <a:lumMod val="50000"/>
                  </a:schemeClr>
                </a:solidFill>
                <a:latin typeface="Arial"/>
                <a:cs typeface="Arial"/>
              </a:defRPr>
            </a:lvl3pPr>
            <a:lvl4pPr>
              <a:defRPr sz="1000">
                <a:solidFill>
                  <a:schemeClr val="tx2">
                    <a:lumMod val="50000"/>
                  </a:schemeClr>
                </a:solidFill>
                <a:latin typeface="Arial"/>
                <a:cs typeface="Arial"/>
              </a:defRPr>
            </a:lvl4pPr>
            <a:lvl5pPr>
              <a:defRPr sz="1000">
                <a:solidFill>
                  <a:schemeClr val="tx2">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15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45" y="5852"/>
            <a:ext cx="9123188" cy="5131793"/>
          </a:xfrm>
          <a:prstGeom prst="rect">
            <a:avLst/>
          </a:prstGeom>
        </p:spPr>
      </p:pic>
      <p:sp>
        <p:nvSpPr>
          <p:cNvPr id="4" name="Title 1"/>
          <p:cNvSpPr>
            <a:spLocks noGrp="1"/>
          </p:cNvSpPr>
          <p:nvPr>
            <p:ph type="title"/>
          </p:nvPr>
        </p:nvSpPr>
        <p:spPr>
          <a:xfrm>
            <a:off x="676507" y="40974"/>
            <a:ext cx="8206236" cy="857250"/>
          </a:xfrm>
        </p:spPr>
        <p:txBody>
          <a:bodyPr>
            <a:normAutofit/>
          </a:bodyPr>
          <a:lstStyle>
            <a:lvl1pPr algn="l">
              <a:defRPr sz="3200" b="1">
                <a:solidFill>
                  <a:schemeClr val="tx2">
                    <a:lumMod val="75000"/>
                  </a:schemeClr>
                </a:solidFill>
                <a:latin typeface="Arial"/>
                <a:cs typeface="Arial"/>
              </a:defRPr>
            </a:lvl1pPr>
          </a:lstStyle>
          <a:p>
            <a:r>
              <a:rPr lang="en-US"/>
              <a:t>Click to edit Master title style</a:t>
            </a:r>
          </a:p>
        </p:txBody>
      </p:sp>
      <p:sp>
        <p:nvSpPr>
          <p:cNvPr id="5" name="Content Placeholder 2"/>
          <p:cNvSpPr>
            <a:spLocks noGrp="1"/>
          </p:cNvSpPr>
          <p:nvPr>
            <p:ph idx="1"/>
          </p:nvPr>
        </p:nvSpPr>
        <p:spPr>
          <a:xfrm>
            <a:off x="676506" y="1035146"/>
            <a:ext cx="8206236" cy="3763366"/>
          </a:xfrm>
        </p:spPr>
        <p:txBody>
          <a:bodyPr/>
          <a:lstStyle>
            <a:lvl1pPr>
              <a:defRPr sz="2400">
                <a:solidFill>
                  <a:schemeClr val="tx2">
                    <a:lumMod val="50000"/>
                  </a:schemeClr>
                </a:solidFill>
                <a:latin typeface="Arial"/>
                <a:cs typeface="Arial"/>
              </a:defRPr>
            </a:lvl1pPr>
            <a:lvl2pPr>
              <a:defRPr sz="2000">
                <a:solidFill>
                  <a:schemeClr val="tx2">
                    <a:lumMod val="50000"/>
                  </a:schemeClr>
                </a:solidFill>
                <a:latin typeface="Arial"/>
                <a:cs typeface="Arial"/>
              </a:defRPr>
            </a:lvl2pPr>
            <a:lvl3pPr>
              <a:defRPr sz="1800">
                <a:solidFill>
                  <a:schemeClr val="tx2">
                    <a:lumMod val="50000"/>
                  </a:schemeClr>
                </a:solidFill>
                <a:latin typeface="Arial"/>
                <a:cs typeface="Arial"/>
              </a:defRPr>
            </a:lvl3pPr>
            <a:lvl4pPr>
              <a:defRPr sz="1000">
                <a:solidFill>
                  <a:schemeClr val="tx2">
                    <a:lumMod val="50000"/>
                  </a:schemeClr>
                </a:solidFill>
                <a:latin typeface="Arial"/>
                <a:cs typeface="Arial"/>
              </a:defRPr>
            </a:lvl4pPr>
            <a:lvl5pPr>
              <a:defRPr sz="1000">
                <a:solidFill>
                  <a:schemeClr val="tx2">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591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87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pwa.org/education-careers/speaker-resource-hu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pwa.org/education-careers/certificate-progra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pwa.org/education-careers/education/continuing-education-uni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7702-5A1E-2F28-4D15-D244815D67CA}"/>
              </a:ext>
            </a:extLst>
          </p:cNvPr>
          <p:cNvSpPr>
            <a:spLocks noGrp="1"/>
          </p:cNvSpPr>
          <p:nvPr>
            <p:ph type="title"/>
          </p:nvPr>
        </p:nvSpPr>
        <p:spPr>
          <a:xfrm>
            <a:off x="3827330" y="977051"/>
            <a:ext cx="4629563" cy="1337299"/>
          </a:xfrm>
        </p:spPr>
        <p:txBody>
          <a:bodyPr>
            <a:normAutofit fontScale="90000"/>
          </a:bodyPr>
          <a:lstStyle/>
          <a:p>
            <a:pPr algn="ctr"/>
            <a:r>
              <a:rPr lang="en-US"/>
              <a:t>Planning Impactful Conference Education: Best Practices for Chapters</a:t>
            </a:r>
          </a:p>
        </p:txBody>
      </p:sp>
    </p:spTree>
    <p:extLst>
      <p:ext uri="{BB962C8B-B14F-4D97-AF65-F5344CB8AC3E}">
        <p14:creationId xmlns:p14="http://schemas.microsoft.com/office/powerpoint/2010/main" val="133859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391C-FC0C-0494-0D79-C74D59401A07}"/>
              </a:ext>
            </a:extLst>
          </p:cNvPr>
          <p:cNvSpPr>
            <a:spLocks noGrp="1"/>
          </p:cNvSpPr>
          <p:nvPr>
            <p:ph type="title"/>
          </p:nvPr>
        </p:nvSpPr>
        <p:spPr/>
        <p:txBody>
          <a:bodyPr/>
          <a:lstStyle/>
          <a:p>
            <a:r>
              <a:rPr lang="en-US"/>
              <a:t>Selection Process</a:t>
            </a:r>
          </a:p>
        </p:txBody>
      </p:sp>
      <p:sp>
        <p:nvSpPr>
          <p:cNvPr id="3" name="Content Placeholder 2">
            <a:extLst>
              <a:ext uri="{FF2B5EF4-FFF2-40B4-BE49-F238E27FC236}">
                <a16:creationId xmlns:a16="http://schemas.microsoft.com/office/drawing/2014/main" id="{985C6E3B-6E51-3205-8E6B-340834D25A55}"/>
              </a:ext>
            </a:extLst>
          </p:cNvPr>
          <p:cNvSpPr>
            <a:spLocks noGrp="1"/>
          </p:cNvSpPr>
          <p:nvPr>
            <p:ph idx="1"/>
          </p:nvPr>
        </p:nvSpPr>
        <p:spPr>
          <a:xfrm>
            <a:off x="639336" y="1063229"/>
            <a:ext cx="8047463" cy="3763366"/>
          </a:xfrm>
        </p:spPr>
        <p:txBody>
          <a:bodyPr/>
          <a:lstStyle/>
          <a:p>
            <a:r>
              <a:rPr lang="en-US"/>
              <a:t>After submissions are reviewed, come together to select sessions for the conference schedule and create a draft schedule of approved submissions.</a:t>
            </a:r>
          </a:p>
          <a:p>
            <a:r>
              <a:rPr lang="en-US"/>
              <a:t>Alternate Sessions</a:t>
            </a:r>
          </a:p>
          <a:p>
            <a:r>
              <a:rPr lang="en-US"/>
              <a:t>Watch out for:</a:t>
            </a:r>
          </a:p>
          <a:p>
            <a:pPr lvl="1"/>
            <a:r>
              <a:rPr lang="en-US"/>
              <a:t>Too many repeating topics</a:t>
            </a:r>
          </a:p>
          <a:p>
            <a:pPr lvl="1"/>
            <a:r>
              <a:rPr lang="en-US"/>
              <a:t>One speaker doing too many sessions</a:t>
            </a:r>
          </a:p>
          <a:p>
            <a:pPr lvl="1"/>
            <a:r>
              <a:rPr lang="en-US"/>
              <a:t>Missing topics not received through submissions that are important to include</a:t>
            </a:r>
          </a:p>
        </p:txBody>
      </p:sp>
    </p:spTree>
    <p:extLst>
      <p:ext uri="{BB962C8B-B14F-4D97-AF65-F5344CB8AC3E}">
        <p14:creationId xmlns:p14="http://schemas.microsoft.com/office/powerpoint/2010/main" val="28665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8EEB-EE53-EFF3-BBA9-AE82ACF90B80}"/>
              </a:ext>
            </a:extLst>
          </p:cNvPr>
          <p:cNvSpPr>
            <a:spLocks noGrp="1"/>
          </p:cNvSpPr>
          <p:nvPr>
            <p:ph type="title"/>
          </p:nvPr>
        </p:nvSpPr>
        <p:spPr/>
        <p:txBody>
          <a:bodyPr/>
          <a:lstStyle/>
          <a:p>
            <a:r>
              <a:rPr lang="en-US"/>
              <a:t>Send Out Status Communication</a:t>
            </a:r>
          </a:p>
        </p:txBody>
      </p:sp>
      <p:sp>
        <p:nvSpPr>
          <p:cNvPr id="3" name="Content Placeholder 2">
            <a:extLst>
              <a:ext uri="{FF2B5EF4-FFF2-40B4-BE49-F238E27FC236}">
                <a16:creationId xmlns:a16="http://schemas.microsoft.com/office/drawing/2014/main" id="{4A86877F-4668-B0A3-2938-6C788B7B9C5B}"/>
              </a:ext>
            </a:extLst>
          </p:cNvPr>
          <p:cNvSpPr>
            <a:spLocks noGrp="1"/>
          </p:cNvSpPr>
          <p:nvPr>
            <p:ph idx="1"/>
          </p:nvPr>
        </p:nvSpPr>
        <p:spPr>
          <a:xfrm>
            <a:off x="639336" y="1062203"/>
            <a:ext cx="8047463" cy="3763366"/>
          </a:xfrm>
        </p:spPr>
        <p:txBody>
          <a:bodyPr vert="horz" lIns="91440" tIns="45720" rIns="91440" bIns="45720" rtlCol="0" anchor="t">
            <a:normAutofit/>
          </a:bodyPr>
          <a:lstStyle/>
          <a:p>
            <a:r>
              <a:rPr lang="en-US"/>
              <a:t>Advise submitters if their session was accepted or declined. </a:t>
            </a:r>
          </a:p>
          <a:p>
            <a:r>
              <a:rPr lang="en-US"/>
              <a:t>Have approved session speakers accept speaking opportunity.</a:t>
            </a:r>
          </a:p>
          <a:p>
            <a:pPr lvl="1"/>
            <a:r>
              <a:rPr lang="en-US"/>
              <a:t>Include deadline of when acceptance needed. </a:t>
            </a:r>
          </a:p>
          <a:p>
            <a:pPr lvl="1"/>
            <a:r>
              <a:rPr lang="en-US"/>
              <a:t>Create speaker form for acceptance </a:t>
            </a:r>
          </a:p>
          <a:p>
            <a:pPr lvl="2"/>
            <a:r>
              <a:rPr lang="en-US"/>
              <a:t>Cognito Forms</a:t>
            </a:r>
          </a:p>
          <a:p>
            <a:pPr lvl="2"/>
            <a:r>
              <a:rPr lang="en-US"/>
              <a:t>Google Forms </a:t>
            </a:r>
          </a:p>
          <a:p>
            <a:pPr lvl="2"/>
            <a:r>
              <a:rPr lang="en-US"/>
              <a:t>Microsoft Forms</a:t>
            </a:r>
          </a:p>
          <a:p>
            <a:endParaRPr lang="en-US"/>
          </a:p>
          <a:p>
            <a:endParaRPr lang="en-US"/>
          </a:p>
        </p:txBody>
      </p:sp>
    </p:spTree>
    <p:extLst>
      <p:ext uri="{BB962C8B-B14F-4D97-AF65-F5344CB8AC3E}">
        <p14:creationId xmlns:p14="http://schemas.microsoft.com/office/powerpoint/2010/main" val="83440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2810-9EEB-28DA-B300-D78700905AD6}"/>
              </a:ext>
            </a:extLst>
          </p:cNvPr>
          <p:cNvSpPr>
            <a:spLocks noGrp="1"/>
          </p:cNvSpPr>
          <p:nvPr>
            <p:ph type="title"/>
          </p:nvPr>
        </p:nvSpPr>
        <p:spPr/>
        <p:txBody>
          <a:bodyPr/>
          <a:lstStyle/>
          <a:p>
            <a:r>
              <a:rPr lang="en-US"/>
              <a:t>Speaker Resource Hub</a:t>
            </a:r>
          </a:p>
        </p:txBody>
      </p:sp>
      <p:sp>
        <p:nvSpPr>
          <p:cNvPr id="3" name="Content Placeholder 2">
            <a:extLst>
              <a:ext uri="{FF2B5EF4-FFF2-40B4-BE49-F238E27FC236}">
                <a16:creationId xmlns:a16="http://schemas.microsoft.com/office/drawing/2014/main" id="{D25B1A71-3956-6277-80F9-741871A4BDD3}"/>
              </a:ext>
            </a:extLst>
          </p:cNvPr>
          <p:cNvSpPr>
            <a:spLocks noGrp="1"/>
          </p:cNvSpPr>
          <p:nvPr>
            <p:ph idx="1"/>
          </p:nvPr>
        </p:nvSpPr>
        <p:spPr/>
        <p:txBody>
          <a:bodyPr/>
          <a:lstStyle/>
          <a:p>
            <a:r>
              <a:rPr lang="en-US"/>
              <a:t>Offers curated resources designed specifically to support volunteer speakers in strengthening their knowledge and refining their presentation skills.</a:t>
            </a:r>
            <a:endParaRPr lang="en-US">
              <a:hlinkClick r:id="rId3"/>
            </a:endParaRPr>
          </a:p>
          <a:p>
            <a:endParaRPr lang="en-US">
              <a:hlinkClick r:id="rId3"/>
            </a:endParaRPr>
          </a:p>
          <a:p>
            <a:r>
              <a:rPr lang="en-US">
                <a:hlinkClick r:id="rId3"/>
              </a:rPr>
              <a:t>https://www.apwa.org/education-careers/speaker-resource-hub/</a:t>
            </a:r>
            <a:r>
              <a:rPr lang="en-US"/>
              <a:t> </a:t>
            </a:r>
          </a:p>
        </p:txBody>
      </p:sp>
    </p:spTree>
    <p:extLst>
      <p:ext uri="{BB962C8B-B14F-4D97-AF65-F5344CB8AC3E}">
        <p14:creationId xmlns:p14="http://schemas.microsoft.com/office/powerpoint/2010/main" val="321438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9579-9C0D-45F5-F35C-3FCB5B196A43}"/>
              </a:ext>
            </a:extLst>
          </p:cNvPr>
          <p:cNvSpPr>
            <a:spLocks noGrp="1"/>
          </p:cNvSpPr>
          <p:nvPr>
            <p:ph type="title"/>
          </p:nvPr>
        </p:nvSpPr>
        <p:spPr/>
        <p:txBody>
          <a:bodyPr/>
          <a:lstStyle/>
          <a:p>
            <a:r>
              <a:rPr lang="en-US"/>
              <a:t>Special Formats</a:t>
            </a:r>
          </a:p>
        </p:txBody>
      </p:sp>
      <p:sp>
        <p:nvSpPr>
          <p:cNvPr id="3" name="Content Placeholder 2">
            <a:extLst>
              <a:ext uri="{FF2B5EF4-FFF2-40B4-BE49-F238E27FC236}">
                <a16:creationId xmlns:a16="http://schemas.microsoft.com/office/drawing/2014/main" id="{30DF0A02-C7A7-92FB-2926-9A999FC84D60}"/>
              </a:ext>
            </a:extLst>
          </p:cNvPr>
          <p:cNvSpPr>
            <a:spLocks noGrp="1"/>
          </p:cNvSpPr>
          <p:nvPr>
            <p:ph idx="1"/>
          </p:nvPr>
        </p:nvSpPr>
        <p:spPr/>
        <p:txBody>
          <a:bodyPr vert="horz" lIns="91440" tIns="45720" rIns="91440" bIns="45720" rtlCol="0" anchor="t">
            <a:normAutofit/>
          </a:bodyPr>
          <a:lstStyle/>
          <a:p>
            <a:pPr>
              <a:lnSpc>
                <a:spcPct val="160000"/>
              </a:lnSpc>
            </a:pPr>
            <a:r>
              <a:rPr lang="en-US"/>
              <a:t>Tabletop Exercise </a:t>
            </a:r>
          </a:p>
          <a:p>
            <a:pPr>
              <a:lnSpc>
                <a:spcPct val="160000"/>
              </a:lnSpc>
            </a:pPr>
            <a:r>
              <a:rPr lang="en-US"/>
              <a:t>Solution Hub </a:t>
            </a:r>
          </a:p>
          <a:p>
            <a:pPr>
              <a:lnSpc>
                <a:spcPct val="160000"/>
              </a:lnSpc>
            </a:pPr>
            <a:r>
              <a:rPr lang="en-US"/>
              <a:t>Escape Rooms – </a:t>
            </a:r>
            <a:r>
              <a:rPr lang="en-US" i="1"/>
              <a:t>Escape Room kits will be available soon! </a:t>
            </a:r>
          </a:p>
          <a:p>
            <a:pPr>
              <a:lnSpc>
                <a:spcPct val="160000"/>
              </a:lnSpc>
            </a:pPr>
            <a:r>
              <a:rPr lang="en-US"/>
              <a:t>Poster Sessions </a:t>
            </a:r>
          </a:p>
        </p:txBody>
      </p:sp>
    </p:spTree>
    <p:extLst>
      <p:ext uri="{BB962C8B-B14F-4D97-AF65-F5344CB8AC3E}">
        <p14:creationId xmlns:p14="http://schemas.microsoft.com/office/powerpoint/2010/main" val="190659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8E28-6E4A-07BA-E7BB-E241EAB297A2}"/>
              </a:ext>
            </a:extLst>
          </p:cNvPr>
          <p:cNvSpPr>
            <a:spLocks noGrp="1"/>
          </p:cNvSpPr>
          <p:nvPr>
            <p:ph type="title"/>
          </p:nvPr>
        </p:nvSpPr>
        <p:spPr/>
        <p:txBody>
          <a:bodyPr/>
          <a:lstStyle/>
          <a:p>
            <a:r>
              <a:rPr lang="en-US"/>
              <a:t>Format Considerations</a:t>
            </a:r>
          </a:p>
        </p:txBody>
      </p:sp>
      <p:sp>
        <p:nvSpPr>
          <p:cNvPr id="3" name="Content Placeholder 2">
            <a:extLst>
              <a:ext uri="{FF2B5EF4-FFF2-40B4-BE49-F238E27FC236}">
                <a16:creationId xmlns:a16="http://schemas.microsoft.com/office/drawing/2014/main" id="{3FC44B73-C807-DFC6-E66B-D1010EA36B38}"/>
              </a:ext>
            </a:extLst>
          </p:cNvPr>
          <p:cNvSpPr>
            <a:spLocks noGrp="1"/>
          </p:cNvSpPr>
          <p:nvPr>
            <p:ph idx="1"/>
          </p:nvPr>
        </p:nvSpPr>
        <p:spPr>
          <a:xfrm>
            <a:off x="639336" y="1065214"/>
            <a:ext cx="8047463" cy="3763366"/>
          </a:xfrm>
        </p:spPr>
        <p:txBody>
          <a:bodyPr vert="horz" lIns="91440" tIns="45720" rIns="91440" bIns="45720" rtlCol="0" anchor="t">
            <a:normAutofit/>
          </a:bodyPr>
          <a:lstStyle/>
          <a:p>
            <a:r>
              <a:rPr lang="en-US"/>
              <a:t>Does your audience match the format? </a:t>
            </a:r>
          </a:p>
          <a:p>
            <a:r>
              <a:rPr lang="en-US"/>
              <a:t>Do you have the time and space for the format to be effective?</a:t>
            </a:r>
          </a:p>
          <a:p>
            <a:r>
              <a:rPr lang="en-US"/>
              <a:t>What resources are needed to execute the format? (facilitator, supplies, etc.)</a:t>
            </a:r>
          </a:p>
          <a:p>
            <a:r>
              <a:rPr lang="en-US"/>
              <a:t>Does the format offer new opportunities or new learning, not offered by other conference education?</a:t>
            </a:r>
          </a:p>
          <a:p>
            <a:r>
              <a:rPr lang="en-US"/>
              <a:t>Are your attendees interested? </a:t>
            </a:r>
          </a:p>
        </p:txBody>
      </p:sp>
    </p:spTree>
    <p:extLst>
      <p:ext uri="{BB962C8B-B14F-4D97-AF65-F5344CB8AC3E}">
        <p14:creationId xmlns:p14="http://schemas.microsoft.com/office/powerpoint/2010/main" val="11113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6086-3DB7-1A5D-2F77-77FE52BC20C6}"/>
              </a:ext>
            </a:extLst>
          </p:cNvPr>
          <p:cNvSpPr>
            <a:spLocks noGrp="1"/>
          </p:cNvSpPr>
          <p:nvPr>
            <p:ph type="title"/>
          </p:nvPr>
        </p:nvSpPr>
        <p:spPr/>
        <p:txBody>
          <a:bodyPr/>
          <a:lstStyle/>
          <a:p>
            <a:r>
              <a:rPr lang="en-US"/>
              <a:t>Certificate Programs Available </a:t>
            </a:r>
          </a:p>
        </p:txBody>
      </p:sp>
      <p:sp>
        <p:nvSpPr>
          <p:cNvPr id="3" name="Content Placeholder 2">
            <a:extLst>
              <a:ext uri="{FF2B5EF4-FFF2-40B4-BE49-F238E27FC236}">
                <a16:creationId xmlns:a16="http://schemas.microsoft.com/office/drawing/2014/main" id="{74659654-029C-9BFA-F269-66D1F46D3EA8}"/>
              </a:ext>
            </a:extLst>
          </p:cNvPr>
          <p:cNvSpPr>
            <a:spLocks noGrp="1"/>
          </p:cNvSpPr>
          <p:nvPr>
            <p:ph idx="1"/>
          </p:nvPr>
        </p:nvSpPr>
        <p:spPr/>
        <p:txBody>
          <a:bodyPr vert="horz" lIns="91440" tIns="45720" rIns="91440" bIns="45720" rtlCol="0" anchor="t">
            <a:normAutofit/>
          </a:bodyPr>
          <a:lstStyle/>
          <a:p>
            <a:r>
              <a:rPr lang="en-US"/>
              <a:t>Facilities and Grounds Management</a:t>
            </a:r>
          </a:p>
          <a:p>
            <a:r>
              <a:rPr lang="en-US"/>
              <a:t>Winter Maintenance Operator</a:t>
            </a:r>
          </a:p>
          <a:p>
            <a:r>
              <a:rPr lang="en-US"/>
              <a:t>Winter Maintenance Supervisor</a:t>
            </a:r>
          </a:p>
          <a:p>
            <a:endParaRPr lang="en-US"/>
          </a:p>
          <a:p>
            <a:pPr marL="0" indent="0">
              <a:buNone/>
            </a:pPr>
            <a:r>
              <a:rPr lang="en-US"/>
              <a:t>  </a:t>
            </a:r>
            <a:r>
              <a:rPr lang="en-US">
                <a:hlinkClick r:id="rId3"/>
              </a:rPr>
              <a:t>Host a Certificate Program</a:t>
            </a:r>
            <a:endParaRPr lang="en-US"/>
          </a:p>
          <a:p>
            <a:endParaRPr lang="en-US"/>
          </a:p>
        </p:txBody>
      </p:sp>
    </p:spTree>
    <p:extLst>
      <p:ext uri="{BB962C8B-B14F-4D97-AF65-F5344CB8AC3E}">
        <p14:creationId xmlns:p14="http://schemas.microsoft.com/office/powerpoint/2010/main" val="313624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75C5-07C8-0467-9F78-D456455C883A}"/>
              </a:ext>
            </a:extLst>
          </p:cNvPr>
          <p:cNvSpPr>
            <a:spLocks noGrp="1"/>
          </p:cNvSpPr>
          <p:nvPr>
            <p:ph type="title"/>
          </p:nvPr>
        </p:nvSpPr>
        <p:spPr/>
        <p:txBody>
          <a:bodyPr>
            <a:normAutofit fontScale="90000"/>
          </a:bodyPr>
          <a:lstStyle/>
          <a:p>
            <a:r>
              <a:rPr lang="en-US"/>
              <a:t>Traffic Incident Management (TIM) Training</a:t>
            </a:r>
          </a:p>
        </p:txBody>
      </p:sp>
      <p:sp>
        <p:nvSpPr>
          <p:cNvPr id="3" name="Content Placeholder 2">
            <a:extLst>
              <a:ext uri="{FF2B5EF4-FFF2-40B4-BE49-F238E27FC236}">
                <a16:creationId xmlns:a16="http://schemas.microsoft.com/office/drawing/2014/main" id="{EC193D1B-84D0-CEAD-2C97-A2ACD4ADBF79}"/>
              </a:ext>
            </a:extLst>
          </p:cNvPr>
          <p:cNvSpPr>
            <a:spLocks noGrp="1"/>
          </p:cNvSpPr>
          <p:nvPr>
            <p:ph idx="1"/>
          </p:nvPr>
        </p:nvSpPr>
        <p:spPr/>
        <p:txBody>
          <a:bodyPr vert="horz" lIns="91440" tIns="45720" rIns="91440" bIns="45720" rtlCol="0" anchor="t">
            <a:normAutofit/>
          </a:bodyPr>
          <a:lstStyle/>
          <a:p>
            <a:r>
              <a:rPr lang="en-US"/>
              <a:t>Created by the Federal Highway Administration (FHWA) </a:t>
            </a:r>
          </a:p>
          <a:p>
            <a:r>
              <a:rPr lang="en-US"/>
              <a:t>4-Hour or 8-Hour Course </a:t>
            </a:r>
          </a:p>
          <a:p>
            <a:r>
              <a:rPr lang="en-US"/>
              <a:t>Focuses on safety and coordination of responding agencies to traffic incidents. </a:t>
            </a:r>
          </a:p>
          <a:p>
            <a:r>
              <a:rPr lang="en-US"/>
              <a:t>Offered at no cost to host</a:t>
            </a:r>
          </a:p>
        </p:txBody>
      </p:sp>
    </p:spTree>
    <p:extLst>
      <p:ext uri="{BB962C8B-B14F-4D97-AF65-F5344CB8AC3E}">
        <p14:creationId xmlns:p14="http://schemas.microsoft.com/office/powerpoint/2010/main" val="48989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CCA5-20C2-FE92-76CB-A4AA8BAE2021}"/>
              </a:ext>
            </a:extLst>
          </p:cNvPr>
          <p:cNvSpPr>
            <a:spLocks noGrp="1"/>
          </p:cNvSpPr>
          <p:nvPr>
            <p:ph type="title"/>
          </p:nvPr>
        </p:nvSpPr>
        <p:spPr/>
        <p:txBody>
          <a:bodyPr/>
          <a:lstStyle/>
          <a:p>
            <a:r>
              <a:rPr lang="en-US"/>
              <a:t>Continuing Education Units (CEUs)</a:t>
            </a:r>
          </a:p>
        </p:txBody>
      </p:sp>
      <p:sp>
        <p:nvSpPr>
          <p:cNvPr id="3" name="Content Placeholder 2">
            <a:extLst>
              <a:ext uri="{FF2B5EF4-FFF2-40B4-BE49-F238E27FC236}">
                <a16:creationId xmlns:a16="http://schemas.microsoft.com/office/drawing/2014/main" id="{FB514F20-E45F-818F-7363-7F89B847A722}"/>
              </a:ext>
            </a:extLst>
          </p:cNvPr>
          <p:cNvSpPr>
            <a:spLocks noGrp="1"/>
          </p:cNvSpPr>
          <p:nvPr>
            <p:ph idx="1"/>
          </p:nvPr>
        </p:nvSpPr>
        <p:spPr/>
        <p:txBody>
          <a:bodyPr/>
          <a:lstStyle/>
          <a:p>
            <a:r>
              <a:rPr lang="en-US"/>
              <a:t>Provide a permanent record of the educational accomplishments of an individual who has completed significant non-credit educational and career enhancement experiences.</a:t>
            </a:r>
          </a:p>
          <a:p>
            <a:r>
              <a:rPr lang="en-US"/>
              <a:t>0.1 CEU=1 PDH</a:t>
            </a:r>
          </a:p>
          <a:p>
            <a:r>
              <a:rPr lang="en-US"/>
              <a:t>APWA CEU Applications available on </a:t>
            </a:r>
            <a:r>
              <a:rPr lang="en-US">
                <a:hlinkClick r:id="rId3"/>
              </a:rPr>
              <a:t>website</a:t>
            </a:r>
            <a:r>
              <a:rPr lang="en-US"/>
              <a:t>.</a:t>
            </a:r>
          </a:p>
          <a:p>
            <a:r>
              <a:rPr lang="en-US"/>
              <a:t>CEU Request forms will be created when approved.</a:t>
            </a:r>
          </a:p>
        </p:txBody>
      </p:sp>
    </p:spTree>
    <p:extLst>
      <p:ext uri="{BB962C8B-B14F-4D97-AF65-F5344CB8AC3E}">
        <p14:creationId xmlns:p14="http://schemas.microsoft.com/office/powerpoint/2010/main" val="28783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AA4A-4B3F-3BC0-4CC4-32427AC5FA27}"/>
              </a:ext>
            </a:extLst>
          </p:cNvPr>
          <p:cNvSpPr>
            <a:spLocks noGrp="1"/>
          </p:cNvSpPr>
          <p:nvPr>
            <p:ph type="title"/>
          </p:nvPr>
        </p:nvSpPr>
        <p:spPr/>
        <p:txBody>
          <a:bodyPr/>
          <a:lstStyle/>
          <a:p>
            <a:pPr algn="ctr"/>
            <a:r>
              <a:rPr lang="en-US"/>
              <a:t>Q&amp;A </a:t>
            </a:r>
          </a:p>
        </p:txBody>
      </p:sp>
    </p:spTree>
    <p:extLst>
      <p:ext uri="{BB962C8B-B14F-4D97-AF65-F5344CB8AC3E}">
        <p14:creationId xmlns:p14="http://schemas.microsoft.com/office/powerpoint/2010/main" val="18609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06" y="472155"/>
            <a:ext cx="8206236" cy="857250"/>
          </a:xfrm>
        </p:spPr>
        <p:txBody>
          <a:bodyPr>
            <a:normAutofit fontScale="90000"/>
          </a:bodyPr>
          <a:lstStyle/>
          <a:p>
            <a:r>
              <a:rPr lang="en-US"/>
              <a:t>After attending this training Chapter Leaders will be better able to:</a:t>
            </a:r>
            <a:br>
              <a:rPr lang="en-US"/>
            </a:br>
            <a:endParaRPr lang="en-US"/>
          </a:p>
        </p:txBody>
      </p:sp>
      <p:sp>
        <p:nvSpPr>
          <p:cNvPr id="3" name="Content Placeholder 2"/>
          <p:cNvSpPr>
            <a:spLocks noGrp="1"/>
          </p:cNvSpPr>
          <p:nvPr>
            <p:ph idx="1"/>
          </p:nvPr>
        </p:nvSpPr>
        <p:spPr>
          <a:xfrm>
            <a:off x="468882" y="1381934"/>
            <a:ext cx="8206236" cy="3763366"/>
          </a:xfrm>
        </p:spPr>
        <p:txBody>
          <a:bodyPr/>
          <a:lstStyle/>
          <a:p>
            <a:pPr lvl="0"/>
            <a:r>
              <a:rPr lang="en-US"/>
              <a:t>Apply best practices for planning conference education. </a:t>
            </a:r>
          </a:p>
          <a:p>
            <a:pPr lvl="0"/>
            <a:r>
              <a:rPr lang="en-US"/>
              <a:t>Utilize available resources to prepare and support volunteer speakers in developing effective content and delivering strong presentations.</a:t>
            </a:r>
          </a:p>
          <a:p>
            <a:pPr lvl="0"/>
            <a:r>
              <a:rPr lang="en-US"/>
              <a:t>Identify and implement special education formats to enhance learning experiences at chapter events. </a:t>
            </a:r>
          </a:p>
          <a:p>
            <a:endParaRPr lang="en-US"/>
          </a:p>
        </p:txBody>
      </p:sp>
    </p:spTree>
    <p:extLst>
      <p:ext uri="{BB962C8B-B14F-4D97-AF65-F5344CB8AC3E}">
        <p14:creationId xmlns:p14="http://schemas.microsoft.com/office/powerpoint/2010/main" val="116679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7A88-2071-07D5-1766-3A78DA95F2E5}"/>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8861DD52-6063-06AB-5F42-575BBBA57F11}"/>
              </a:ext>
            </a:extLst>
          </p:cNvPr>
          <p:cNvSpPr>
            <a:spLocks noGrp="1"/>
          </p:cNvSpPr>
          <p:nvPr>
            <p:ph idx="1"/>
          </p:nvPr>
        </p:nvSpPr>
        <p:spPr/>
        <p:txBody>
          <a:bodyPr>
            <a:normAutofit fontScale="92500" lnSpcReduction="10000"/>
          </a:bodyPr>
          <a:lstStyle/>
          <a:p>
            <a:pPr>
              <a:lnSpc>
                <a:spcPct val="200000"/>
              </a:lnSpc>
            </a:pPr>
            <a:r>
              <a:rPr lang="en-US" sz="2000"/>
              <a:t>Sam Tasker, Education Specialist</a:t>
            </a:r>
          </a:p>
          <a:p>
            <a:pPr marL="457200" lvl="1" indent="0">
              <a:lnSpc>
                <a:spcPct val="200000"/>
              </a:lnSpc>
              <a:buNone/>
            </a:pPr>
            <a:r>
              <a:rPr lang="en-US" i="1"/>
              <a:t>stasker@apwa.org</a:t>
            </a:r>
          </a:p>
          <a:p>
            <a:pPr>
              <a:lnSpc>
                <a:spcPct val="200000"/>
              </a:lnSpc>
            </a:pPr>
            <a:r>
              <a:rPr lang="en-US" sz="2000"/>
              <a:t>Stephani Greytak, Sr. Manager of Education</a:t>
            </a:r>
          </a:p>
          <a:p>
            <a:pPr marL="0" indent="0">
              <a:lnSpc>
                <a:spcPct val="200000"/>
              </a:lnSpc>
              <a:buNone/>
            </a:pPr>
            <a:r>
              <a:rPr lang="en-US" sz="2000" i="1"/>
              <a:t>	sgreytak@apwa.org</a:t>
            </a:r>
          </a:p>
          <a:p>
            <a:pPr>
              <a:lnSpc>
                <a:spcPct val="200000"/>
              </a:lnSpc>
            </a:pPr>
            <a:r>
              <a:rPr lang="en-US" sz="2000"/>
              <a:t>Deanne Walters, Associate Director of Education</a:t>
            </a:r>
          </a:p>
          <a:p>
            <a:pPr marL="0" indent="0">
              <a:lnSpc>
                <a:spcPct val="200000"/>
              </a:lnSpc>
              <a:buNone/>
            </a:pPr>
            <a:r>
              <a:rPr lang="en-US" sz="2000"/>
              <a:t>	</a:t>
            </a:r>
            <a:r>
              <a:rPr lang="en-US" sz="2000" i="1"/>
              <a:t>dwalters@apwa.org</a:t>
            </a:r>
          </a:p>
          <a:p>
            <a:endParaRPr lang="en-US"/>
          </a:p>
        </p:txBody>
      </p:sp>
    </p:spTree>
    <p:extLst>
      <p:ext uri="{BB962C8B-B14F-4D97-AF65-F5344CB8AC3E}">
        <p14:creationId xmlns:p14="http://schemas.microsoft.com/office/powerpoint/2010/main" val="357586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C7F5-7FE9-84F1-84D0-4A609414923F}"/>
              </a:ext>
            </a:extLst>
          </p:cNvPr>
          <p:cNvSpPr>
            <a:spLocks noGrp="1"/>
          </p:cNvSpPr>
          <p:nvPr>
            <p:ph type="title"/>
          </p:nvPr>
        </p:nvSpPr>
        <p:spPr>
          <a:xfrm>
            <a:off x="676507" y="1378284"/>
            <a:ext cx="8206236" cy="857250"/>
          </a:xfrm>
        </p:spPr>
        <p:txBody>
          <a:bodyPr>
            <a:noAutofit/>
          </a:bodyPr>
          <a:lstStyle/>
          <a:p>
            <a:pPr algn="ctr"/>
            <a:r>
              <a:rPr lang="en-US" sz="4800"/>
              <a:t>Who has helped plan a chapter conference or event?</a:t>
            </a:r>
          </a:p>
        </p:txBody>
      </p:sp>
    </p:spTree>
    <p:extLst>
      <p:ext uri="{BB962C8B-B14F-4D97-AF65-F5344CB8AC3E}">
        <p14:creationId xmlns:p14="http://schemas.microsoft.com/office/powerpoint/2010/main" val="357374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A063-3D9E-1D93-D7E5-E4E3BCFD5770}"/>
              </a:ext>
            </a:extLst>
          </p:cNvPr>
          <p:cNvSpPr>
            <a:spLocks noGrp="1"/>
          </p:cNvSpPr>
          <p:nvPr>
            <p:ph type="title"/>
          </p:nvPr>
        </p:nvSpPr>
        <p:spPr>
          <a:xfrm>
            <a:off x="676507" y="40974"/>
            <a:ext cx="8206236" cy="857250"/>
          </a:xfrm>
        </p:spPr>
        <p:txBody>
          <a:bodyPr anchor="ctr">
            <a:normAutofit/>
          </a:bodyPr>
          <a:lstStyle/>
          <a:p>
            <a:r>
              <a:rPr lang="en-US"/>
              <a:t>Call for Presentations Lifecycle</a:t>
            </a:r>
          </a:p>
        </p:txBody>
      </p:sp>
      <p:graphicFrame>
        <p:nvGraphicFramePr>
          <p:cNvPr id="7" name="Content Placeholder 2">
            <a:extLst>
              <a:ext uri="{FF2B5EF4-FFF2-40B4-BE49-F238E27FC236}">
                <a16:creationId xmlns:a16="http://schemas.microsoft.com/office/drawing/2014/main" id="{4340E9B0-C33F-4628-1B66-D1F439F926D8}"/>
              </a:ext>
            </a:extLst>
          </p:cNvPr>
          <p:cNvGraphicFramePr>
            <a:graphicFrameLocks noGrp="1"/>
          </p:cNvGraphicFramePr>
          <p:nvPr>
            <p:ph idx="1"/>
            <p:extLst>
              <p:ext uri="{D42A27DB-BD31-4B8C-83A1-F6EECF244321}">
                <p14:modId xmlns:p14="http://schemas.microsoft.com/office/powerpoint/2010/main" val="3018193429"/>
              </p:ext>
            </p:extLst>
          </p:nvPr>
        </p:nvGraphicFramePr>
        <p:xfrm>
          <a:off x="676506" y="1035146"/>
          <a:ext cx="7674424" cy="3048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0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8AD2-D165-DE5C-C3C0-844258E97861}"/>
              </a:ext>
            </a:extLst>
          </p:cNvPr>
          <p:cNvSpPr>
            <a:spLocks noGrp="1"/>
          </p:cNvSpPr>
          <p:nvPr>
            <p:ph type="title"/>
          </p:nvPr>
        </p:nvSpPr>
        <p:spPr/>
        <p:txBody>
          <a:bodyPr/>
          <a:lstStyle/>
          <a:p>
            <a:r>
              <a:rPr lang="en-US"/>
              <a:t>Call for Ideas</a:t>
            </a:r>
          </a:p>
        </p:txBody>
      </p:sp>
      <p:sp>
        <p:nvSpPr>
          <p:cNvPr id="3" name="Content Placeholder 2">
            <a:extLst>
              <a:ext uri="{FF2B5EF4-FFF2-40B4-BE49-F238E27FC236}">
                <a16:creationId xmlns:a16="http://schemas.microsoft.com/office/drawing/2014/main" id="{75ECB292-063A-AD31-1D01-81425D1951FE}"/>
              </a:ext>
            </a:extLst>
          </p:cNvPr>
          <p:cNvSpPr>
            <a:spLocks noGrp="1"/>
          </p:cNvSpPr>
          <p:nvPr>
            <p:ph idx="1"/>
          </p:nvPr>
        </p:nvSpPr>
        <p:spPr/>
        <p:txBody>
          <a:bodyPr/>
          <a:lstStyle/>
          <a:p>
            <a:r>
              <a:rPr lang="en-US"/>
              <a:t>Initial Outreach for topics</a:t>
            </a:r>
          </a:p>
          <a:p>
            <a:endParaRPr lang="en-US"/>
          </a:p>
          <a:p>
            <a:r>
              <a:rPr lang="en-US"/>
              <a:t>What are the current topics that attendees are wanting to hear about?​</a:t>
            </a:r>
          </a:p>
          <a:p>
            <a:endParaRPr lang="en-US"/>
          </a:p>
          <a:p>
            <a:endParaRPr lang="en-US"/>
          </a:p>
        </p:txBody>
      </p:sp>
    </p:spTree>
    <p:extLst>
      <p:ext uri="{BB962C8B-B14F-4D97-AF65-F5344CB8AC3E}">
        <p14:creationId xmlns:p14="http://schemas.microsoft.com/office/powerpoint/2010/main" val="197980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496E-C1A4-B7D4-A1E3-D0207079014C}"/>
              </a:ext>
            </a:extLst>
          </p:cNvPr>
          <p:cNvSpPr>
            <a:spLocks noGrp="1"/>
          </p:cNvSpPr>
          <p:nvPr>
            <p:ph type="title"/>
          </p:nvPr>
        </p:nvSpPr>
        <p:spPr/>
        <p:txBody>
          <a:bodyPr/>
          <a:lstStyle/>
          <a:p>
            <a:r>
              <a:rPr lang="en-US"/>
              <a:t>Call for Presentations</a:t>
            </a:r>
          </a:p>
        </p:txBody>
      </p:sp>
      <p:sp>
        <p:nvSpPr>
          <p:cNvPr id="3" name="Content Placeholder 2">
            <a:extLst>
              <a:ext uri="{FF2B5EF4-FFF2-40B4-BE49-F238E27FC236}">
                <a16:creationId xmlns:a16="http://schemas.microsoft.com/office/drawing/2014/main" id="{08056AF4-3D20-95EF-9FDF-9FBB0F516839}"/>
              </a:ext>
            </a:extLst>
          </p:cNvPr>
          <p:cNvSpPr>
            <a:spLocks noGrp="1"/>
          </p:cNvSpPr>
          <p:nvPr>
            <p:ph idx="1"/>
          </p:nvPr>
        </p:nvSpPr>
        <p:spPr>
          <a:xfrm>
            <a:off x="639336" y="943140"/>
            <a:ext cx="8047463" cy="3546591"/>
          </a:xfrm>
        </p:spPr>
        <p:txBody>
          <a:bodyPr vert="horz" lIns="91440" tIns="45720" rIns="91440" bIns="45720" rtlCol="0" anchor="t">
            <a:normAutofit/>
          </a:bodyPr>
          <a:lstStyle/>
          <a:p>
            <a:r>
              <a:rPr lang="en-US"/>
              <a:t>Be specific in the topics of interest. </a:t>
            </a:r>
          </a:p>
          <a:p>
            <a:r>
              <a:rPr lang="en-US"/>
              <a:t>Provide as much information about your call process as possible. </a:t>
            </a:r>
          </a:p>
          <a:p>
            <a:pPr lvl="1"/>
            <a:r>
              <a:rPr lang="en-US"/>
              <a:t>Examples to include:</a:t>
            </a:r>
          </a:p>
          <a:p>
            <a:pPr lvl="2"/>
            <a:r>
              <a:rPr lang="en-US" sz="1600"/>
              <a:t>Definitions or examples/resources of things you are asking them to complete </a:t>
            </a:r>
          </a:p>
          <a:p>
            <a:pPr lvl="2"/>
            <a:r>
              <a:rPr lang="en-US" sz="1600"/>
              <a:t>The selection criteria (Example: Proposals are evaluated for relevance, timeliness of topic, and applicability to public works.)</a:t>
            </a:r>
          </a:p>
          <a:p>
            <a:pPr lvl="2"/>
            <a:r>
              <a:rPr lang="en-US" sz="1600"/>
              <a:t>Any policies or rules you have.</a:t>
            </a:r>
          </a:p>
          <a:p>
            <a:pPr lvl="2"/>
            <a:r>
              <a:rPr lang="en-US" sz="1600"/>
              <a:t>When they will be notified of the status of their proposal for the conference (selected, declined, etc.).  </a:t>
            </a:r>
          </a:p>
          <a:p>
            <a:pPr lvl="2"/>
            <a:endParaRPr lang="en-US"/>
          </a:p>
          <a:p>
            <a:pPr marL="914400" lvl="2" indent="0">
              <a:buNone/>
            </a:pPr>
            <a:endParaRPr lang="en-US"/>
          </a:p>
          <a:p>
            <a:pPr lvl="2"/>
            <a:endParaRPr lang="en-US"/>
          </a:p>
        </p:txBody>
      </p:sp>
    </p:spTree>
    <p:extLst>
      <p:ext uri="{BB962C8B-B14F-4D97-AF65-F5344CB8AC3E}">
        <p14:creationId xmlns:p14="http://schemas.microsoft.com/office/powerpoint/2010/main" val="92654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8457-9A8B-3A69-BDBD-43BA5036732E}"/>
              </a:ext>
            </a:extLst>
          </p:cNvPr>
          <p:cNvSpPr>
            <a:spLocks noGrp="1"/>
          </p:cNvSpPr>
          <p:nvPr>
            <p:ph type="title"/>
          </p:nvPr>
        </p:nvSpPr>
        <p:spPr/>
        <p:txBody>
          <a:bodyPr/>
          <a:lstStyle/>
          <a:p>
            <a:r>
              <a:rPr lang="en-US"/>
              <a:t>Fields of Information to Collect for CFP</a:t>
            </a:r>
          </a:p>
        </p:txBody>
      </p:sp>
      <p:sp>
        <p:nvSpPr>
          <p:cNvPr id="3" name="Content Placeholder 2">
            <a:extLst>
              <a:ext uri="{FF2B5EF4-FFF2-40B4-BE49-F238E27FC236}">
                <a16:creationId xmlns:a16="http://schemas.microsoft.com/office/drawing/2014/main" id="{B44ACA16-4763-E4D7-3284-FB78128FA2C3}"/>
              </a:ext>
            </a:extLst>
          </p:cNvPr>
          <p:cNvSpPr>
            <a:spLocks noGrp="1"/>
          </p:cNvSpPr>
          <p:nvPr>
            <p:ph idx="1"/>
          </p:nvPr>
        </p:nvSpPr>
        <p:spPr>
          <a:xfrm>
            <a:off x="639336" y="1065214"/>
            <a:ext cx="8047463" cy="3763366"/>
          </a:xfrm>
        </p:spPr>
        <p:txBody>
          <a:bodyPr vert="horz" lIns="91440" tIns="45720" rIns="91440" bIns="45720" rtlCol="0" anchor="t">
            <a:normAutofit/>
          </a:bodyPr>
          <a:lstStyle/>
          <a:p>
            <a:pPr lvl="0"/>
            <a:r>
              <a:rPr lang="en-US"/>
              <a:t>Submitter name and contact information</a:t>
            </a:r>
          </a:p>
          <a:p>
            <a:pPr lvl="0"/>
            <a:r>
              <a:rPr lang="en-US"/>
              <a:t>Additional Speakers-Names and contact information</a:t>
            </a:r>
          </a:p>
          <a:p>
            <a:pPr lvl="0"/>
            <a:r>
              <a:rPr lang="en-US"/>
              <a:t>Session Information</a:t>
            </a:r>
          </a:p>
          <a:p>
            <a:pPr lvl="1"/>
            <a:r>
              <a:rPr lang="en-US" sz="1800"/>
              <a:t>Title</a:t>
            </a:r>
          </a:p>
          <a:p>
            <a:pPr lvl="1"/>
            <a:r>
              <a:rPr lang="en-US" sz="1800"/>
              <a:t>Session Description</a:t>
            </a:r>
          </a:p>
          <a:p>
            <a:pPr lvl="1"/>
            <a:r>
              <a:rPr lang="en-US" sz="1800"/>
              <a:t>Three Learning Objectives</a:t>
            </a:r>
          </a:p>
          <a:p>
            <a:pPr lvl="1"/>
            <a:r>
              <a:rPr lang="en-US" sz="1800"/>
              <a:t>Educational Track </a:t>
            </a:r>
          </a:p>
          <a:p>
            <a:pPr lvl="1"/>
            <a:r>
              <a:rPr lang="en-US" sz="1800"/>
              <a:t>Proficiency Level</a:t>
            </a:r>
          </a:p>
          <a:p>
            <a:pPr lvl="1"/>
            <a:r>
              <a:rPr lang="en-US" sz="1800"/>
              <a:t>Format (if options exist)</a:t>
            </a:r>
          </a:p>
        </p:txBody>
      </p:sp>
    </p:spTree>
    <p:extLst>
      <p:ext uri="{BB962C8B-B14F-4D97-AF65-F5344CB8AC3E}">
        <p14:creationId xmlns:p14="http://schemas.microsoft.com/office/powerpoint/2010/main" val="109402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1CC1-CE85-FFEE-4EE7-267F9AC5EEA3}"/>
              </a:ext>
            </a:extLst>
          </p:cNvPr>
          <p:cNvSpPr>
            <a:spLocks noGrp="1"/>
          </p:cNvSpPr>
          <p:nvPr>
            <p:ph type="title"/>
          </p:nvPr>
        </p:nvSpPr>
        <p:spPr/>
        <p:txBody>
          <a:bodyPr/>
          <a:lstStyle/>
          <a:p>
            <a:r>
              <a:rPr lang="en-US"/>
              <a:t>Review Process </a:t>
            </a:r>
          </a:p>
        </p:txBody>
      </p:sp>
      <p:sp>
        <p:nvSpPr>
          <p:cNvPr id="3" name="Content Placeholder 2">
            <a:extLst>
              <a:ext uri="{FF2B5EF4-FFF2-40B4-BE49-F238E27FC236}">
                <a16:creationId xmlns:a16="http://schemas.microsoft.com/office/drawing/2014/main" id="{0B13DD32-1FFE-1139-AA01-8B0ED7A8FA35}"/>
              </a:ext>
            </a:extLst>
          </p:cNvPr>
          <p:cNvSpPr>
            <a:spLocks noGrp="1"/>
          </p:cNvSpPr>
          <p:nvPr>
            <p:ph idx="1"/>
          </p:nvPr>
        </p:nvSpPr>
        <p:spPr>
          <a:xfrm>
            <a:off x="639336" y="1086090"/>
            <a:ext cx="8047463" cy="3763366"/>
          </a:xfrm>
        </p:spPr>
        <p:txBody>
          <a:bodyPr vert="horz" lIns="91440" tIns="45720" rIns="91440" bIns="45720" rtlCol="0" anchor="t">
            <a:normAutofit/>
          </a:bodyPr>
          <a:lstStyle/>
          <a:p>
            <a:r>
              <a:rPr lang="en-US"/>
              <a:t>Review Committee </a:t>
            </a:r>
          </a:p>
          <a:p>
            <a:r>
              <a:rPr lang="en-US"/>
              <a:t>Detailed Timeline of Due Dates</a:t>
            </a:r>
          </a:p>
          <a:p>
            <a:r>
              <a:rPr lang="en-US"/>
              <a:t>Create Rubric Criteria</a:t>
            </a:r>
          </a:p>
          <a:p>
            <a:pPr lvl="1"/>
            <a:r>
              <a:rPr lang="en-US"/>
              <a:t>Example: Innovation/Uniqueness of Project, Approach, Solutions</a:t>
            </a:r>
          </a:p>
          <a:p>
            <a:r>
              <a:rPr lang="en-US"/>
              <a:t>Scoring</a:t>
            </a:r>
          </a:p>
          <a:p>
            <a:pPr lvl="1"/>
            <a:r>
              <a:rPr lang="en-US"/>
              <a:t>1-10 (</a:t>
            </a:r>
            <a:r>
              <a:rPr lang="en-US" i="1">
                <a:solidFill>
                  <a:schemeClr val="tx1"/>
                </a:solidFill>
              </a:rPr>
              <a:t>10-9 = Excellent, 8-7 = Good; 5-6 = Average; 4-3 = Fair; 2-1 = Poor.</a:t>
            </a:r>
            <a:r>
              <a:rPr lang="en-US">
                <a:solidFill>
                  <a:schemeClr val="tx1"/>
                </a:solidFill>
              </a:rPr>
              <a:t>)</a:t>
            </a:r>
          </a:p>
          <a:p>
            <a:pPr marL="914400" lvl="2" indent="0">
              <a:buNone/>
            </a:pPr>
            <a:endParaRPr lang="en-US"/>
          </a:p>
          <a:p>
            <a:endParaRPr lang="en-US"/>
          </a:p>
        </p:txBody>
      </p:sp>
    </p:spTree>
    <p:extLst>
      <p:ext uri="{BB962C8B-B14F-4D97-AF65-F5344CB8AC3E}">
        <p14:creationId xmlns:p14="http://schemas.microsoft.com/office/powerpoint/2010/main" val="842814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B8712959282E4D811342BB28C4D2C7" ma:contentTypeVersion="14" ma:contentTypeDescription="Create a new document." ma:contentTypeScope="" ma:versionID="89e9011c6be5c6f067705133d30a6653">
  <xsd:schema xmlns:xsd="http://www.w3.org/2001/XMLSchema" xmlns:xs="http://www.w3.org/2001/XMLSchema" xmlns:p="http://schemas.microsoft.com/office/2006/metadata/properties" xmlns:ns3="6ccf655b-755c-48e7-8794-dedff446689d" xmlns:ns4="a6e6458a-f783-464f-9167-dbb3e447d959" targetNamespace="http://schemas.microsoft.com/office/2006/metadata/properties" ma:root="true" ma:fieldsID="9f9ac979b7906171d62a4f4ea3d8d4ae" ns3:_="" ns4:_="">
    <xsd:import namespace="6ccf655b-755c-48e7-8794-dedff446689d"/>
    <xsd:import namespace="a6e6458a-f783-464f-9167-dbb3e447d95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_activity" minOccurs="0"/>
                <xsd:element ref="ns3:MediaServiceObjectDetectorVersions" minOccurs="0"/>
                <xsd:element ref="ns4:SharedWithUsers" minOccurs="0"/>
                <xsd:element ref="ns4:SharedWithDetails" minOccurs="0"/>
                <xsd:element ref="ns4:SharingHintHash" minOccurs="0"/>
                <xsd:element ref="ns3:MediaServiceSearchProperties" minOccurs="0"/>
                <xsd:element ref="ns3:MediaServiceSystemTags" minOccurs="0"/>
                <xsd:element ref="ns3:MediaServiceGenerationTime" minOccurs="0"/>
                <xsd:element ref="ns3:MediaServiceEventHashCod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f655b-755c-48e7-8794-dedff44668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e6458a-f783-464f-9167-dbb3e447d9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ccf655b-755c-48e7-8794-dedff446689d" xsi:nil="true"/>
  </documentManagement>
</p:properties>
</file>

<file path=customXml/itemProps1.xml><?xml version="1.0" encoding="utf-8"?>
<ds:datastoreItem xmlns:ds="http://schemas.openxmlformats.org/officeDocument/2006/customXml" ds:itemID="{4B13F1AA-BDDC-4291-A7E1-53541984D5BD}">
  <ds:schemaRefs>
    <ds:schemaRef ds:uri="6ccf655b-755c-48e7-8794-dedff446689d"/>
    <ds:schemaRef ds:uri="a6e6458a-f783-464f-9167-dbb3e447d9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26F346-E43F-4DB3-825B-B351DE3A6087}">
  <ds:schemaRefs>
    <ds:schemaRef ds:uri="http://schemas.microsoft.com/sharepoint/v3/contenttype/forms"/>
  </ds:schemaRefs>
</ds:datastoreItem>
</file>

<file path=customXml/itemProps3.xml><?xml version="1.0" encoding="utf-8"?>
<ds:datastoreItem xmlns:ds="http://schemas.openxmlformats.org/officeDocument/2006/customXml" ds:itemID="{877FA8C9-6C22-4D54-9CC3-591E0AEDF1BF}">
  <ds:schemaRefs>
    <ds:schemaRef ds:uri="6ccf655b-755c-48e7-8794-dedff446689d"/>
    <ds:schemaRef ds:uri="a6e6458a-f783-464f-9167-dbb3e447d9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16</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Planning Impactful Conference Education: Best Practices for Chapters</vt:lpstr>
      <vt:lpstr>After attending this training Chapter Leaders will be better able to: </vt:lpstr>
      <vt:lpstr>Introductions</vt:lpstr>
      <vt:lpstr>Who has helped plan a chapter conference or event?</vt:lpstr>
      <vt:lpstr>Call for Presentations Lifecycle</vt:lpstr>
      <vt:lpstr>Call for Ideas</vt:lpstr>
      <vt:lpstr>Call for Presentations</vt:lpstr>
      <vt:lpstr>Fields of Information to Collect for CFP</vt:lpstr>
      <vt:lpstr>Review Process </vt:lpstr>
      <vt:lpstr>Selection Process</vt:lpstr>
      <vt:lpstr>Send Out Status Communication</vt:lpstr>
      <vt:lpstr>Speaker Resource Hub</vt:lpstr>
      <vt:lpstr>Special Formats</vt:lpstr>
      <vt:lpstr>Format Considerations</vt:lpstr>
      <vt:lpstr>Certificate Programs Available </vt:lpstr>
      <vt:lpstr>Traffic Incident Management (TIM) Training</vt:lpstr>
      <vt:lpstr>Continuing Education Units (CEUs)</vt:lpstr>
      <vt:lpstr>Q&amp;A </vt:lpstr>
    </vt:vector>
  </TitlesOfParts>
  <Company>APWA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Thompson</dc:creator>
  <cp:revision>2</cp:revision>
  <dcterms:created xsi:type="dcterms:W3CDTF">2020-07-02T12:41:49Z</dcterms:created>
  <dcterms:modified xsi:type="dcterms:W3CDTF">2026-05-11T18:37:43Z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0x010100D1B8712959282E4D811342BB28C4D2C7</vt:lpwstr>
  </property>
</Properties>
</file>