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63" r:id="rId3"/>
    <p:sldId id="261" r:id="rId4"/>
    <p:sldId id="269" r:id="rId5"/>
    <p:sldId id="272" r:id="rId6"/>
    <p:sldId id="259" r:id="rId7"/>
    <p:sldId id="260" r:id="rId8"/>
    <p:sldId id="273" r:id="rId9"/>
    <p:sldId id="268" r:id="rId10"/>
    <p:sldId id="262" r:id="rId11"/>
    <p:sldId id="264" r:id="rId12"/>
    <p:sldId id="265" r:id="rId13"/>
    <p:sldId id="266" r:id="rId14"/>
    <p:sldId id="267" r:id="rId15"/>
    <p:sldId id="270" r:id="rId16"/>
    <p:sldId id="271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6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5D958-93F2-5307-FDFC-10585C589753}" v="793" dt="2023-10-12T15:46:59.630"/>
    <p1510:client id="{26BD3430-1CB2-4520-A8C5-77E33CB6B5F4}" v="11" dt="2023-10-13T13:58:39.448"/>
    <p1510:client id="{7B1FD9FF-B5AB-77D7-8224-7E1267303E63}" v="15" dt="2023-10-10T14:31:16.204"/>
    <p1510:client id="{83973D49-8E1A-9815-2D0E-23A997357439}" v="26" dt="2023-10-13T15:49:30.798"/>
    <p1510:client id="{8E66A817-8816-4BC5-BC66-1EAC1437D8BF}" v="2" dt="2023-10-13T15:20:04.977"/>
    <p1510:client id="{98EF2FE1-7813-1105-4082-78724EC51D06}" v="2" dt="2023-10-13T14:47:18.034"/>
    <p1510:client id="{A8A94670-B977-3701-1904-0078949FA672}" v="633" dt="2023-10-10T17:31:33.431"/>
    <p1510:client id="{B0359DA0-AA37-4551-2571-2B1253CB198D}" v="21" dt="2023-10-16T12:17:04.057"/>
    <p1510:client id="{BA169A78-1B00-3BA3-0F05-0AB6AE8A9AFE}" v="30" dt="2023-10-13T15:54:45.652"/>
    <p1510:client id="{EFD83FF3-B5C5-DF0D-C0B7-4B2128E8F89D}" v="2" dt="2023-10-11T20:06:20.967"/>
    <p1510:client id="{F9D26867-42B5-FE78-19FF-C2A9C5928904}" v="414" dt="2023-10-11T19:40:29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19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D720B6-B7D0-481D-A813-735D8C3BE2A3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14D4A6-7B40-4CD7-9089-127737F6B6BD}">
      <dgm:prSet phldrT="[Text]" phldr="0"/>
      <dgm:spPr/>
      <dgm:t>
        <a:bodyPr/>
        <a:lstStyle/>
        <a:p>
          <a:r>
            <a:rPr lang="en-US">
              <a:latin typeface="Calibri"/>
            </a:rPr>
            <a:t>Vision</a:t>
          </a:r>
          <a:endParaRPr lang="en-US"/>
        </a:p>
      </dgm:t>
    </dgm:pt>
    <dgm:pt modelId="{23ACDC30-ED84-4FAE-A77B-3B8A264BCB64}" type="parTrans" cxnId="{66E3A8E3-7716-4644-83D9-96DE1FD1B884}">
      <dgm:prSet/>
      <dgm:spPr/>
      <dgm:t>
        <a:bodyPr/>
        <a:lstStyle/>
        <a:p>
          <a:endParaRPr lang="en-US"/>
        </a:p>
      </dgm:t>
    </dgm:pt>
    <dgm:pt modelId="{250C3BF0-9351-4528-969E-7AA9574F920A}" type="sibTrans" cxnId="{66E3A8E3-7716-4644-83D9-96DE1FD1B884}">
      <dgm:prSet/>
      <dgm:spPr/>
      <dgm:t>
        <a:bodyPr/>
        <a:lstStyle/>
        <a:p>
          <a:endParaRPr lang="en-US"/>
        </a:p>
      </dgm:t>
    </dgm:pt>
    <dgm:pt modelId="{6A85DA0D-F4E9-4D07-BFC1-69B2DB2C7CA6}">
      <dgm:prSet phldrT="[Text]" phldr="0"/>
      <dgm:spPr/>
      <dgm:t>
        <a:bodyPr/>
        <a:lstStyle/>
        <a:p>
          <a:r>
            <a:rPr lang="en-US">
              <a:latin typeface="Calibri"/>
            </a:rPr>
            <a:t>Value</a:t>
          </a:r>
          <a:endParaRPr lang="en-US"/>
        </a:p>
      </dgm:t>
    </dgm:pt>
    <dgm:pt modelId="{13A2539E-B042-483A-B98A-AD97EF52E84A}" type="parTrans" cxnId="{F323C95C-FB59-400B-A425-F62C765D53C7}">
      <dgm:prSet/>
      <dgm:spPr/>
      <dgm:t>
        <a:bodyPr/>
        <a:lstStyle/>
        <a:p>
          <a:endParaRPr lang="en-US"/>
        </a:p>
      </dgm:t>
    </dgm:pt>
    <dgm:pt modelId="{469768F8-BED3-442C-9D9F-7FBAD8C84941}" type="sibTrans" cxnId="{F323C95C-FB59-400B-A425-F62C765D53C7}">
      <dgm:prSet/>
      <dgm:spPr/>
      <dgm:t>
        <a:bodyPr/>
        <a:lstStyle/>
        <a:p>
          <a:endParaRPr lang="en-US"/>
        </a:p>
      </dgm:t>
    </dgm:pt>
    <dgm:pt modelId="{DCFE766F-201A-4467-A633-E728A5440032}">
      <dgm:prSet phldrT="[Text]" phldr="0"/>
      <dgm:spPr/>
      <dgm:t>
        <a:bodyPr/>
        <a:lstStyle/>
        <a:p>
          <a:r>
            <a:rPr lang="en-US">
              <a:latin typeface="Calibri"/>
            </a:rPr>
            <a:t>Voice</a:t>
          </a:r>
          <a:endParaRPr lang="en-US"/>
        </a:p>
      </dgm:t>
    </dgm:pt>
    <dgm:pt modelId="{0577736D-629A-4564-A3FF-05043E009BF9}" type="parTrans" cxnId="{C7BB628D-DC98-4720-B61D-2C75C1453DD2}">
      <dgm:prSet/>
      <dgm:spPr/>
      <dgm:t>
        <a:bodyPr/>
        <a:lstStyle/>
        <a:p>
          <a:endParaRPr lang="en-US"/>
        </a:p>
      </dgm:t>
    </dgm:pt>
    <dgm:pt modelId="{B46224E2-53B1-494B-A973-75F423EE1149}" type="sibTrans" cxnId="{C7BB628D-DC98-4720-B61D-2C75C1453DD2}">
      <dgm:prSet/>
      <dgm:spPr/>
      <dgm:t>
        <a:bodyPr/>
        <a:lstStyle/>
        <a:p>
          <a:endParaRPr lang="en-US"/>
        </a:p>
      </dgm:t>
    </dgm:pt>
    <dgm:pt modelId="{21EAA596-99A0-4566-B857-B0E4FD57BCE1}">
      <dgm:prSet phldrT="[Text]" phldr="0"/>
      <dgm:spPr/>
      <dgm:t>
        <a:bodyPr/>
        <a:lstStyle/>
        <a:p>
          <a:r>
            <a:rPr lang="en-US">
              <a:latin typeface="Calibri"/>
            </a:rPr>
            <a:t>Education/Credentialling</a:t>
          </a:r>
          <a:endParaRPr lang="en-US"/>
        </a:p>
      </dgm:t>
    </dgm:pt>
    <dgm:pt modelId="{E54D20A1-9AEB-4B64-9CD8-1F9087936FD8}" type="parTrans" cxnId="{E1EF0870-D6DF-4458-9166-1D7426671C4B}">
      <dgm:prSet/>
      <dgm:spPr/>
      <dgm:t>
        <a:bodyPr/>
        <a:lstStyle/>
        <a:p>
          <a:endParaRPr lang="en-US"/>
        </a:p>
      </dgm:t>
    </dgm:pt>
    <dgm:pt modelId="{071FFB49-BA03-414D-8585-563248BE5381}" type="sibTrans" cxnId="{E1EF0870-D6DF-4458-9166-1D7426671C4B}">
      <dgm:prSet/>
      <dgm:spPr/>
      <dgm:t>
        <a:bodyPr/>
        <a:lstStyle/>
        <a:p>
          <a:endParaRPr lang="en-US"/>
        </a:p>
      </dgm:t>
    </dgm:pt>
    <dgm:pt modelId="{44A895F3-4A5D-4FEB-9021-3457C0CB5CED}">
      <dgm:prSet phldrT="[Text]" phldr="0"/>
      <dgm:spPr/>
      <dgm:t>
        <a:bodyPr/>
        <a:lstStyle/>
        <a:p>
          <a:r>
            <a:rPr lang="en-US">
              <a:latin typeface="Calibri"/>
            </a:rPr>
            <a:t>Membership/Chapters</a:t>
          </a:r>
          <a:endParaRPr lang="en-US"/>
        </a:p>
      </dgm:t>
    </dgm:pt>
    <dgm:pt modelId="{24A64592-0CEB-4D7A-80B2-C615391CFE88}" type="parTrans" cxnId="{5B75355F-B619-48FF-BCE4-1832A7DE0641}">
      <dgm:prSet/>
      <dgm:spPr/>
      <dgm:t>
        <a:bodyPr/>
        <a:lstStyle/>
        <a:p>
          <a:endParaRPr lang="en-US"/>
        </a:p>
      </dgm:t>
    </dgm:pt>
    <dgm:pt modelId="{6388EBCB-21C8-466D-8853-A6281E67DF37}" type="sibTrans" cxnId="{5B75355F-B619-48FF-BCE4-1832A7DE0641}">
      <dgm:prSet/>
      <dgm:spPr/>
      <dgm:t>
        <a:bodyPr/>
        <a:lstStyle/>
        <a:p>
          <a:endParaRPr lang="en-US"/>
        </a:p>
      </dgm:t>
    </dgm:pt>
    <dgm:pt modelId="{6763FF40-C088-41A4-8FC4-5245E9DE3089}" type="pres">
      <dgm:prSet presAssocID="{DFD720B6-B7D0-481D-A813-735D8C3BE2A3}" presName="cycle" presStyleCnt="0">
        <dgm:presLayoutVars>
          <dgm:dir/>
          <dgm:resizeHandles val="exact"/>
        </dgm:presLayoutVars>
      </dgm:prSet>
      <dgm:spPr/>
    </dgm:pt>
    <dgm:pt modelId="{1BDA2224-F743-49B0-9F93-763FB8439293}" type="pres">
      <dgm:prSet presAssocID="{B114D4A6-7B40-4CD7-9089-127737F6B6BD}" presName="node" presStyleLbl="node1" presStyleIdx="0" presStyleCnt="5">
        <dgm:presLayoutVars>
          <dgm:bulletEnabled val="1"/>
        </dgm:presLayoutVars>
      </dgm:prSet>
      <dgm:spPr/>
    </dgm:pt>
    <dgm:pt modelId="{F20D981B-65A0-4315-96A5-78D8B4A6A99C}" type="pres">
      <dgm:prSet presAssocID="{B114D4A6-7B40-4CD7-9089-127737F6B6BD}" presName="spNode" presStyleCnt="0"/>
      <dgm:spPr/>
    </dgm:pt>
    <dgm:pt modelId="{A8702CFA-A768-48B0-8578-26C14AA23490}" type="pres">
      <dgm:prSet presAssocID="{250C3BF0-9351-4528-969E-7AA9574F920A}" presName="sibTrans" presStyleLbl="sibTrans1D1" presStyleIdx="0" presStyleCnt="5"/>
      <dgm:spPr/>
    </dgm:pt>
    <dgm:pt modelId="{36CC27DF-405D-4A2A-AD47-B4F7186A7F9B}" type="pres">
      <dgm:prSet presAssocID="{6A85DA0D-F4E9-4D07-BFC1-69B2DB2C7CA6}" presName="node" presStyleLbl="node1" presStyleIdx="1" presStyleCnt="5">
        <dgm:presLayoutVars>
          <dgm:bulletEnabled val="1"/>
        </dgm:presLayoutVars>
      </dgm:prSet>
      <dgm:spPr/>
    </dgm:pt>
    <dgm:pt modelId="{3D909AA6-4BDF-4E31-A267-0193FF87C85D}" type="pres">
      <dgm:prSet presAssocID="{6A85DA0D-F4E9-4D07-BFC1-69B2DB2C7CA6}" presName="spNode" presStyleCnt="0"/>
      <dgm:spPr/>
    </dgm:pt>
    <dgm:pt modelId="{32885566-5D4B-45B7-B8E8-5DE5582D3BC5}" type="pres">
      <dgm:prSet presAssocID="{469768F8-BED3-442C-9D9F-7FBAD8C84941}" presName="sibTrans" presStyleLbl="sibTrans1D1" presStyleIdx="1" presStyleCnt="5"/>
      <dgm:spPr/>
    </dgm:pt>
    <dgm:pt modelId="{446C7757-41EC-4754-893A-978E014BBDE7}" type="pres">
      <dgm:prSet presAssocID="{DCFE766F-201A-4467-A633-E728A5440032}" presName="node" presStyleLbl="node1" presStyleIdx="2" presStyleCnt="5">
        <dgm:presLayoutVars>
          <dgm:bulletEnabled val="1"/>
        </dgm:presLayoutVars>
      </dgm:prSet>
      <dgm:spPr/>
    </dgm:pt>
    <dgm:pt modelId="{BD0FB352-5CCE-421C-B434-A7DC39E46007}" type="pres">
      <dgm:prSet presAssocID="{DCFE766F-201A-4467-A633-E728A5440032}" presName="spNode" presStyleCnt="0"/>
      <dgm:spPr/>
    </dgm:pt>
    <dgm:pt modelId="{19F9D8B4-B210-41A6-9B07-0C2D405DFBB8}" type="pres">
      <dgm:prSet presAssocID="{B46224E2-53B1-494B-A973-75F423EE1149}" presName="sibTrans" presStyleLbl="sibTrans1D1" presStyleIdx="2" presStyleCnt="5"/>
      <dgm:spPr/>
    </dgm:pt>
    <dgm:pt modelId="{29CCDF37-732E-4D54-B9EA-9AB9C11E8EA7}" type="pres">
      <dgm:prSet presAssocID="{21EAA596-99A0-4566-B857-B0E4FD57BCE1}" presName="node" presStyleLbl="node1" presStyleIdx="3" presStyleCnt="5">
        <dgm:presLayoutVars>
          <dgm:bulletEnabled val="1"/>
        </dgm:presLayoutVars>
      </dgm:prSet>
      <dgm:spPr/>
    </dgm:pt>
    <dgm:pt modelId="{E2BA17B2-7375-4117-9557-771A5F191FC1}" type="pres">
      <dgm:prSet presAssocID="{21EAA596-99A0-4566-B857-B0E4FD57BCE1}" presName="spNode" presStyleCnt="0"/>
      <dgm:spPr/>
    </dgm:pt>
    <dgm:pt modelId="{F7B3ABF7-F73F-4F4A-A26D-A7EF66C5C3A3}" type="pres">
      <dgm:prSet presAssocID="{071FFB49-BA03-414D-8585-563248BE5381}" presName="sibTrans" presStyleLbl="sibTrans1D1" presStyleIdx="3" presStyleCnt="5"/>
      <dgm:spPr/>
    </dgm:pt>
    <dgm:pt modelId="{E7B8896D-6AD8-49C4-99DD-16BB81E60074}" type="pres">
      <dgm:prSet presAssocID="{44A895F3-4A5D-4FEB-9021-3457C0CB5CED}" presName="node" presStyleLbl="node1" presStyleIdx="4" presStyleCnt="5">
        <dgm:presLayoutVars>
          <dgm:bulletEnabled val="1"/>
        </dgm:presLayoutVars>
      </dgm:prSet>
      <dgm:spPr/>
    </dgm:pt>
    <dgm:pt modelId="{AE056428-8F8D-4374-A611-6CB05FD7DBF7}" type="pres">
      <dgm:prSet presAssocID="{44A895F3-4A5D-4FEB-9021-3457C0CB5CED}" presName="spNode" presStyleCnt="0"/>
      <dgm:spPr/>
    </dgm:pt>
    <dgm:pt modelId="{3AE588BD-F751-4F6F-B44D-662D779CDDCA}" type="pres">
      <dgm:prSet presAssocID="{6388EBCB-21C8-466D-8853-A6281E67DF37}" presName="sibTrans" presStyleLbl="sibTrans1D1" presStyleIdx="4" presStyleCnt="5"/>
      <dgm:spPr/>
    </dgm:pt>
  </dgm:ptLst>
  <dgm:cxnLst>
    <dgm:cxn modelId="{0E4F8611-3F4B-4DDF-9B13-BC47F73A8CE3}" type="presOf" srcId="{DCFE766F-201A-4467-A633-E728A5440032}" destId="{446C7757-41EC-4754-893A-978E014BBDE7}" srcOrd="0" destOrd="0" presId="urn:microsoft.com/office/officeart/2005/8/layout/cycle6"/>
    <dgm:cxn modelId="{E79C0614-42EC-42CE-8DD0-33C3D50D9421}" type="presOf" srcId="{6388EBCB-21C8-466D-8853-A6281E67DF37}" destId="{3AE588BD-F751-4F6F-B44D-662D779CDDCA}" srcOrd="0" destOrd="0" presId="urn:microsoft.com/office/officeart/2005/8/layout/cycle6"/>
    <dgm:cxn modelId="{63F64F20-9232-45E6-B8B1-6DD4EFF962A0}" type="presOf" srcId="{250C3BF0-9351-4528-969E-7AA9574F920A}" destId="{A8702CFA-A768-48B0-8578-26C14AA23490}" srcOrd="0" destOrd="0" presId="urn:microsoft.com/office/officeart/2005/8/layout/cycle6"/>
    <dgm:cxn modelId="{429A2D27-9674-4278-AE25-AE1EA2FAF6CC}" type="presOf" srcId="{DFD720B6-B7D0-481D-A813-735D8C3BE2A3}" destId="{6763FF40-C088-41A4-8FC4-5245E9DE3089}" srcOrd="0" destOrd="0" presId="urn:microsoft.com/office/officeart/2005/8/layout/cycle6"/>
    <dgm:cxn modelId="{F323C95C-FB59-400B-A425-F62C765D53C7}" srcId="{DFD720B6-B7D0-481D-A813-735D8C3BE2A3}" destId="{6A85DA0D-F4E9-4D07-BFC1-69B2DB2C7CA6}" srcOrd="1" destOrd="0" parTransId="{13A2539E-B042-483A-B98A-AD97EF52E84A}" sibTransId="{469768F8-BED3-442C-9D9F-7FBAD8C84941}"/>
    <dgm:cxn modelId="{5B75355F-B619-48FF-BCE4-1832A7DE0641}" srcId="{DFD720B6-B7D0-481D-A813-735D8C3BE2A3}" destId="{44A895F3-4A5D-4FEB-9021-3457C0CB5CED}" srcOrd="4" destOrd="0" parTransId="{24A64592-0CEB-4D7A-80B2-C615391CFE88}" sibTransId="{6388EBCB-21C8-466D-8853-A6281E67DF37}"/>
    <dgm:cxn modelId="{9A84AC61-8868-4378-A5AD-65E29CFDE6D5}" type="presOf" srcId="{B114D4A6-7B40-4CD7-9089-127737F6B6BD}" destId="{1BDA2224-F743-49B0-9F93-763FB8439293}" srcOrd="0" destOrd="0" presId="urn:microsoft.com/office/officeart/2005/8/layout/cycle6"/>
    <dgm:cxn modelId="{93194F49-4416-4F6E-BE03-8BD02C330B2E}" type="presOf" srcId="{6A85DA0D-F4E9-4D07-BFC1-69B2DB2C7CA6}" destId="{36CC27DF-405D-4A2A-AD47-B4F7186A7F9B}" srcOrd="0" destOrd="0" presId="urn:microsoft.com/office/officeart/2005/8/layout/cycle6"/>
    <dgm:cxn modelId="{E1EF0870-D6DF-4458-9166-1D7426671C4B}" srcId="{DFD720B6-B7D0-481D-A813-735D8C3BE2A3}" destId="{21EAA596-99A0-4566-B857-B0E4FD57BCE1}" srcOrd="3" destOrd="0" parTransId="{E54D20A1-9AEB-4B64-9CD8-1F9087936FD8}" sibTransId="{071FFB49-BA03-414D-8585-563248BE5381}"/>
    <dgm:cxn modelId="{C7BB628D-DC98-4720-B61D-2C75C1453DD2}" srcId="{DFD720B6-B7D0-481D-A813-735D8C3BE2A3}" destId="{DCFE766F-201A-4467-A633-E728A5440032}" srcOrd="2" destOrd="0" parTransId="{0577736D-629A-4564-A3FF-05043E009BF9}" sibTransId="{B46224E2-53B1-494B-A973-75F423EE1149}"/>
    <dgm:cxn modelId="{57F19D8F-24A7-4E81-9550-3177FD713079}" type="presOf" srcId="{44A895F3-4A5D-4FEB-9021-3457C0CB5CED}" destId="{E7B8896D-6AD8-49C4-99DD-16BB81E60074}" srcOrd="0" destOrd="0" presId="urn:microsoft.com/office/officeart/2005/8/layout/cycle6"/>
    <dgm:cxn modelId="{9A7060BF-CDB0-4E05-9691-F0D2348F500F}" type="presOf" srcId="{071FFB49-BA03-414D-8585-563248BE5381}" destId="{F7B3ABF7-F73F-4F4A-A26D-A7EF66C5C3A3}" srcOrd="0" destOrd="0" presId="urn:microsoft.com/office/officeart/2005/8/layout/cycle6"/>
    <dgm:cxn modelId="{A70E59BF-58ED-4D58-A2EA-A3AE097466CF}" type="presOf" srcId="{B46224E2-53B1-494B-A973-75F423EE1149}" destId="{19F9D8B4-B210-41A6-9B07-0C2D405DFBB8}" srcOrd="0" destOrd="0" presId="urn:microsoft.com/office/officeart/2005/8/layout/cycle6"/>
    <dgm:cxn modelId="{DAA09CD4-31E6-48A3-9426-91428B7DDA6A}" type="presOf" srcId="{21EAA596-99A0-4566-B857-B0E4FD57BCE1}" destId="{29CCDF37-732E-4D54-B9EA-9AB9C11E8EA7}" srcOrd="0" destOrd="0" presId="urn:microsoft.com/office/officeart/2005/8/layout/cycle6"/>
    <dgm:cxn modelId="{66E3A8E3-7716-4644-83D9-96DE1FD1B884}" srcId="{DFD720B6-B7D0-481D-A813-735D8C3BE2A3}" destId="{B114D4A6-7B40-4CD7-9089-127737F6B6BD}" srcOrd="0" destOrd="0" parTransId="{23ACDC30-ED84-4FAE-A77B-3B8A264BCB64}" sibTransId="{250C3BF0-9351-4528-969E-7AA9574F920A}"/>
    <dgm:cxn modelId="{B2AB7EE5-5D09-41FD-A0CD-3F9C70098E35}" type="presOf" srcId="{469768F8-BED3-442C-9D9F-7FBAD8C84941}" destId="{32885566-5D4B-45B7-B8E8-5DE5582D3BC5}" srcOrd="0" destOrd="0" presId="urn:microsoft.com/office/officeart/2005/8/layout/cycle6"/>
    <dgm:cxn modelId="{9F25B28B-D537-4298-B6E5-EB7DCB27292F}" type="presParOf" srcId="{6763FF40-C088-41A4-8FC4-5245E9DE3089}" destId="{1BDA2224-F743-49B0-9F93-763FB8439293}" srcOrd="0" destOrd="0" presId="urn:microsoft.com/office/officeart/2005/8/layout/cycle6"/>
    <dgm:cxn modelId="{115C1BEF-88F3-4E02-B7D5-91F3F7503649}" type="presParOf" srcId="{6763FF40-C088-41A4-8FC4-5245E9DE3089}" destId="{F20D981B-65A0-4315-96A5-78D8B4A6A99C}" srcOrd="1" destOrd="0" presId="urn:microsoft.com/office/officeart/2005/8/layout/cycle6"/>
    <dgm:cxn modelId="{67B6F53B-EE03-4AEC-84FB-683F298BD331}" type="presParOf" srcId="{6763FF40-C088-41A4-8FC4-5245E9DE3089}" destId="{A8702CFA-A768-48B0-8578-26C14AA23490}" srcOrd="2" destOrd="0" presId="urn:microsoft.com/office/officeart/2005/8/layout/cycle6"/>
    <dgm:cxn modelId="{37481B92-2DDB-47D5-B15E-F987B5A3C0CD}" type="presParOf" srcId="{6763FF40-C088-41A4-8FC4-5245E9DE3089}" destId="{36CC27DF-405D-4A2A-AD47-B4F7186A7F9B}" srcOrd="3" destOrd="0" presId="urn:microsoft.com/office/officeart/2005/8/layout/cycle6"/>
    <dgm:cxn modelId="{E4EB0F9E-DD7B-45BD-AE7A-18D2B2CD6322}" type="presParOf" srcId="{6763FF40-C088-41A4-8FC4-5245E9DE3089}" destId="{3D909AA6-4BDF-4E31-A267-0193FF87C85D}" srcOrd="4" destOrd="0" presId="urn:microsoft.com/office/officeart/2005/8/layout/cycle6"/>
    <dgm:cxn modelId="{7966EEFA-0B55-4FEC-92F7-3F82E79FF26F}" type="presParOf" srcId="{6763FF40-C088-41A4-8FC4-5245E9DE3089}" destId="{32885566-5D4B-45B7-B8E8-5DE5582D3BC5}" srcOrd="5" destOrd="0" presId="urn:microsoft.com/office/officeart/2005/8/layout/cycle6"/>
    <dgm:cxn modelId="{C2EFFF73-D047-4B3B-AFEB-C3721DE2CB56}" type="presParOf" srcId="{6763FF40-C088-41A4-8FC4-5245E9DE3089}" destId="{446C7757-41EC-4754-893A-978E014BBDE7}" srcOrd="6" destOrd="0" presId="urn:microsoft.com/office/officeart/2005/8/layout/cycle6"/>
    <dgm:cxn modelId="{1815C75B-89F1-437D-A3C4-878C24F2F5E5}" type="presParOf" srcId="{6763FF40-C088-41A4-8FC4-5245E9DE3089}" destId="{BD0FB352-5CCE-421C-B434-A7DC39E46007}" srcOrd="7" destOrd="0" presId="urn:microsoft.com/office/officeart/2005/8/layout/cycle6"/>
    <dgm:cxn modelId="{393F738A-B507-4D0A-B907-CA09CBA56C2A}" type="presParOf" srcId="{6763FF40-C088-41A4-8FC4-5245E9DE3089}" destId="{19F9D8B4-B210-41A6-9B07-0C2D405DFBB8}" srcOrd="8" destOrd="0" presId="urn:microsoft.com/office/officeart/2005/8/layout/cycle6"/>
    <dgm:cxn modelId="{FECE96EF-7F5F-42A2-86CD-633B8AC460CD}" type="presParOf" srcId="{6763FF40-C088-41A4-8FC4-5245E9DE3089}" destId="{29CCDF37-732E-4D54-B9EA-9AB9C11E8EA7}" srcOrd="9" destOrd="0" presId="urn:microsoft.com/office/officeart/2005/8/layout/cycle6"/>
    <dgm:cxn modelId="{C67B1826-9C31-40DA-869B-C593935DEADB}" type="presParOf" srcId="{6763FF40-C088-41A4-8FC4-5245E9DE3089}" destId="{E2BA17B2-7375-4117-9557-771A5F191FC1}" srcOrd="10" destOrd="0" presId="urn:microsoft.com/office/officeart/2005/8/layout/cycle6"/>
    <dgm:cxn modelId="{30D67356-D04E-4124-980F-FD80024355CA}" type="presParOf" srcId="{6763FF40-C088-41A4-8FC4-5245E9DE3089}" destId="{F7B3ABF7-F73F-4F4A-A26D-A7EF66C5C3A3}" srcOrd="11" destOrd="0" presId="urn:microsoft.com/office/officeart/2005/8/layout/cycle6"/>
    <dgm:cxn modelId="{1853957D-E37C-4A45-ABA9-018DBB858B2A}" type="presParOf" srcId="{6763FF40-C088-41A4-8FC4-5245E9DE3089}" destId="{E7B8896D-6AD8-49C4-99DD-16BB81E60074}" srcOrd="12" destOrd="0" presId="urn:microsoft.com/office/officeart/2005/8/layout/cycle6"/>
    <dgm:cxn modelId="{1120012B-D9FF-4137-860F-809489DC9467}" type="presParOf" srcId="{6763FF40-C088-41A4-8FC4-5245E9DE3089}" destId="{AE056428-8F8D-4374-A611-6CB05FD7DBF7}" srcOrd="13" destOrd="0" presId="urn:microsoft.com/office/officeart/2005/8/layout/cycle6"/>
    <dgm:cxn modelId="{2207AB82-3FDA-4551-BFF6-EF6841D16A94}" type="presParOf" srcId="{6763FF40-C088-41A4-8FC4-5245E9DE3089}" destId="{3AE588BD-F751-4F6F-B44D-662D779CDDC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A2224-F743-49B0-9F93-763FB8439293}">
      <dsp:nvSpPr>
        <dsp:cNvPr id="0" name=""/>
        <dsp:cNvSpPr/>
      </dsp:nvSpPr>
      <dsp:spPr>
        <a:xfrm>
          <a:off x="1479820" y="745"/>
          <a:ext cx="1033339" cy="67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Calibri"/>
            </a:rPr>
            <a:t>Vision</a:t>
          </a:r>
          <a:endParaRPr lang="en-US" sz="700" kern="1200"/>
        </a:p>
      </dsp:txBody>
      <dsp:txXfrm>
        <a:off x="1512608" y="33533"/>
        <a:ext cx="967763" cy="606094"/>
      </dsp:txXfrm>
    </dsp:sp>
    <dsp:sp modelId="{A8702CFA-A768-48B0-8578-26C14AA23490}">
      <dsp:nvSpPr>
        <dsp:cNvPr id="0" name=""/>
        <dsp:cNvSpPr/>
      </dsp:nvSpPr>
      <dsp:spPr>
        <a:xfrm>
          <a:off x="654024" y="336580"/>
          <a:ext cx="2684931" cy="2684931"/>
        </a:xfrm>
        <a:custGeom>
          <a:avLst/>
          <a:gdLst/>
          <a:ahLst/>
          <a:cxnLst/>
          <a:rect l="0" t="0" r="0" b="0"/>
          <a:pathLst>
            <a:path>
              <a:moveTo>
                <a:pt x="1866240" y="106393"/>
              </a:moveTo>
              <a:arcTo wR="1342465" hR="1342465" stAng="17577864" swAng="19624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C27DF-405D-4A2A-AD47-B4F7186A7F9B}">
      <dsp:nvSpPr>
        <dsp:cNvPr id="0" name=""/>
        <dsp:cNvSpPr/>
      </dsp:nvSpPr>
      <dsp:spPr>
        <a:xfrm>
          <a:off x="2756580" y="928366"/>
          <a:ext cx="1033339" cy="67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Calibri"/>
            </a:rPr>
            <a:t>Value</a:t>
          </a:r>
          <a:endParaRPr lang="en-US" sz="700" kern="1200"/>
        </a:p>
      </dsp:txBody>
      <dsp:txXfrm>
        <a:off x="2789368" y="961154"/>
        <a:ext cx="967763" cy="606094"/>
      </dsp:txXfrm>
    </dsp:sp>
    <dsp:sp modelId="{32885566-5D4B-45B7-B8E8-5DE5582D3BC5}">
      <dsp:nvSpPr>
        <dsp:cNvPr id="0" name=""/>
        <dsp:cNvSpPr/>
      </dsp:nvSpPr>
      <dsp:spPr>
        <a:xfrm>
          <a:off x="654024" y="336580"/>
          <a:ext cx="2684931" cy="2684931"/>
        </a:xfrm>
        <a:custGeom>
          <a:avLst/>
          <a:gdLst/>
          <a:ahLst/>
          <a:cxnLst/>
          <a:rect l="0" t="0" r="0" b="0"/>
          <a:pathLst>
            <a:path>
              <a:moveTo>
                <a:pt x="2683082" y="1272040"/>
              </a:moveTo>
              <a:arcTo wR="1342465" hR="1342465" stAng="21419574" swAng="21970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C7757-41EC-4754-893A-978E014BBDE7}">
      <dsp:nvSpPr>
        <dsp:cNvPr id="0" name=""/>
        <dsp:cNvSpPr/>
      </dsp:nvSpPr>
      <dsp:spPr>
        <a:xfrm>
          <a:off x="2268901" y="2429288"/>
          <a:ext cx="1033339" cy="67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Calibri"/>
            </a:rPr>
            <a:t>Voice</a:t>
          </a:r>
          <a:endParaRPr lang="en-US" sz="700" kern="1200"/>
        </a:p>
      </dsp:txBody>
      <dsp:txXfrm>
        <a:off x="2301689" y="2462076"/>
        <a:ext cx="967763" cy="606094"/>
      </dsp:txXfrm>
    </dsp:sp>
    <dsp:sp modelId="{19F9D8B4-B210-41A6-9B07-0C2D405DFBB8}">
      <dsp:nvSpPr>
        <dsp:cNvPr id="0" name=""/>
        <dsp:cNvSpPr/>
      </dsp:nvSpPr>
      <dsp:spPr>
        <a:xfrm>
          <a:off x="654024" y="336580"/>
          <a:ext cx="2684931" cy="2684931"/>
        </a:xfrm>
        <a:custGeom>
          <a:avLst/>
          <a:gdLst/>
          <a:ahLst/>
          <a:cxnLst/>
          <a:rect l="0" t="0" r="0" b="0"/>
          <a:pathLst>
            <a:path>
              <a:moveTo>
                <a:pt x="1609540" y="2658096"/>
              </a:moveTo>
              <a:arcTo wR="1342465" hR="1342465" stAng="4711490" swAng="137702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CCDF37-732E-4D54-B9EA-9AB9C11E8EA7}">
      <dsp:nvSpPr>
        <dsp:cNvPr id="0" name=""/>
        <dsp:cNvSpPr/>
      </dsp:nvSpPr>
      <dsp:spPr>
        <a:xfrm>
          <a:off x="690738" y="2429288"/>
          <a:ext cx="1033339" cy="67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Calibri"/>
            </a:rPr>
            <a:t>Education/Credentialling</a:t>
          </a:r>
          <a:endParaRPr lang="en-US" sz="700" kern="1200"/>
        </a:p>
      </dsp:txBody>
      <dsp:txXfrm>
        <a:off x="723526" y="2462076"/>
        <a:ext cx="967763" cy="606094"/>
      </dsp:txXfrm>
    </dsp:sp>
    <dsp:sp modelId="{F7B3ABF7-F73F-4F4A-A26D-A7EF66C5C3A3}">
      <dsp:nvSpPr>
        <dsp:cNvPr id="0" name=""/>
        <dsp:cNvSpPr/>
      </dsp:nvSpPr>
      <dsp:spPr>
        <a:xfrm>
          <a:off x="654024" y="336580"/>
          <a:ext cx="2684931" cy="2684931"/>
        </a:xfrm>
        <a:custGeom>
          <a:avLst/>
          <a:gdLst/>
          <a:ahLst/>
          <a:cxnLst/>
          <a:rect l="0" t="0" r="0" b="0"/>
          <a:pathLst>
            <a:path>
              <a:moveTo>
                <a:pt x="224422" y="2085562"/>
              </a:moveTo>
              <a:arcTo wR="1342465" hR="1342465" stAng="8783421" swAng="21970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8896D-6AD8-49C4-99DD-16BB81E60074}">
      <dsp:nvSpPr>
        <dsp:cNvPr id="0" name=""/>
        <dsp:cNvSpPr/>
      </dsp:nvSpPr>
      <dsp:spPr>
        <a:xfrm>
          <a:off x="203059" y="928366"/>
          <a:ext cx="1033339" cy="671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Calibri"/>
            </a:rPr>
            <a:t>Membership/Chapters</a:t>
          </a:r>
          <a:endParaRPr lang="en-US" sz="700" kern="1200"/>
        </a:p>
      </dsp:txBody>
      <dsp:txXfrm>
        <a:off x="235847" y="961154"/>
        <a:ext cx="967763" cy="606094"/>
      </dsp:txXfrm>
    </dsp:sp>
    <dsp:sp modelId="{3AE588BD-F751-4F6F-B44D-662D779CDDCA}">
      <dsp:nvSpPr>
        <dsp:cNvPr id="0" name=""/>
        <dsp:cNvSpPr/>
      </dsp:nvSpPr>
      <dsp:spPr>
        <a:xfrm>
          <a:off x="654024" y="336580"/>
          <a:ext cx="2684931" cy="2684931"/>
        </a:xfrm>
        <a:custGeom>
          <a:avLst/>
          <a:gdLst/>
          <a:ahLst/>
          <a:cxnLst/>
          <a:rect l="0" t="0" r="0" b="0"/>
          <a:pathLst>
            <a:path>
              <a:moveTo>
                <a:pt x="233827" y="585407"/>
              </a:moveTo>
              <a:arcTo wR="1342465" hR="1342465" stAng="12859684" swAng="19624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14:23:35.0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25268 2566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BA3E-A698-4FE8-B270-E55BA8F70976}" type="datetimeFigureOut"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D0115-32B6-4C3A-9E2F-A2FED8EBBB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8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5" y="5853"/>
            <a:ext cx="9123188" cy="51317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77648" y="2656152"/>
            <a:ext cx="3955487" cy="2048010"/>
          </a:xfrm>
        </p:spPr>
        <p:txBody>
          <a:bodyPr anchor="b" anchorCtr="0">
            <a:normAutofit/>
          </a:bodyPr>
          <a:lstStyle>
            <a:lvl1pPr algn="r">
              <a:defRPr sz="3200" b="1" i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42813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5" y="5853"/>
            <a:ext cx="9123188" cy="513179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9338" y="205979"/>
            <a:ext cx="8047462" cy="85725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9336" y="1200151"/>
            <a:ext cx="8047463" cy="3763366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3pPr>
            <a:lvl4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15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45" y="5852"/>
            <a:ext cx="9123188" cy="513179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6507" y="40974"/>
            <a:ext cx="8206236" cy="85725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6506" y="1035146"/>
            <a:ext cx="8206236" cy="3763366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3pPr>
            <a:lvl4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4pPr>
            <a:lvl5pPr>
              <a:defRPr sz="100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159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487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3" Type="http://schemas.openxmlformats.org/officeDocument/2006/relationships/hyperlink" Target="https://www.linkedin.com/showcase/apwagovaffairs" TargetMode="External"/><Relationship Id="rId7" Type="http://schemas.openxmlformats.org/officeDocument/2006/relationships/hyperlink" Target="https://www.apwa.org/government-affairs/us-government-affairs/us-advocacy-news/" TargetMode="External"/><Relationship Id="rId12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1.jpeg"/><Relationship Id="rId5" Type="http://schemas.openxmlformats.org/officeDocument/2006/relationships/hyperlink" Target="https://twitter.com/APWAGovAffairs" TargetMode="External"/><Relationship Id="rId15" Type="http://schemas.openxmlformats.org/officeDocument/2006/relationships/image" Target="../media/image280.png"/><Relationship Id="rId10" Type="http://schemas.openxmlformats.org/officeDocument/2006/relationships/image" Target="../media/image30.png"/><Relationship Id="rId4" Type="http://schemas.openxmlformats.org/officeDocument/2006/relationships/image" Target="../media/image27.jpeg"/><Relationship Id="rId9" Type="http://schemas.openxmlformats.org/officeDocument/2006/relationships/hyperlink" Target="https://www.apwa.org/government-affairs/us-government-affairs/us-infrastructure-law/" TargetMode="External"/><Relationship Id="rId1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s://www.dailymail.co.uk/wires/ap/article-11263113/States-spend-federal-COVID-aid-roads-buildings-seawalls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qJkh5rbFTQ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GqJkh5rbFTQ?feature=oembed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mailto:aeales@apwa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hyperlink" Target="mailto:mshade@apwa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www.apwa.org/wp-content/uploads/118th_Congress_Policy_Priorities_Water_Resiliency-1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pwa.org/wp-content/uploads/118CongressPolicyPriorities_Transportation-Final.pdf" TargetMode="External"/><Relationship Id="rId5" Type="http://schemas.openxmlformats.org/officeDocument/2006/relationships/hyperlink" Target="https://www.apwa.org/wp-content/uploads/118CongressPolicyPriorities_EmergMangmnt-Final.pdf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hOc0-SI1Pdc?feature=oembed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658" y="982401"/>
            <a:ext cx="4506693" cy="595319"/>
          </a:xfrm>
        </p:spPr>
        <p:txBody>
          <a:bodyPr>
            <a:normAutofit/>
          </a:bodyPr>
          <a:lstStyle/>
          <a:p>
            <a:pPr algn="l"/>
            <a:r>
              <a:rPr lang="en-US" sz="3000"/>
              <a:t>The Art of Speaking Up</a:t>
            </a:r>
          </a:p>
        </p:txBody>
      </p:sp>
    </p:spTree>
    <p:extLst>
      <p:ext uri="{BB962C8B-B14F-4D97-AF65-F5344CB8AC3E}">
        <p14:creationId xmlns:p14="http://schemas.microsoft.com/office/powerpoint/2010/main" val="18863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216E-E136-267D-38C8-791FB4FCB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7" y="296645"/>
            <a:ext cx="8206236" cy="857250"/>
          </a:xfrm>
        </p:spPr>
        <p:txBody>
          <a:bodyPr/>
          <a:lstStyle/>
          <a:p>
            <a:r>
              <a:rPr lang="en-US"/>
              <a:t>Advocacy Tools</a:t>
            </a:r>
          </a:p>
        </p:txBody>
      </p:sp>
      <p:pic>
        <p:nvPicPr>
          <p:cNvPr id="4" name="Picture 3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F461BE97-03A8-3FE6-033F-CEFBFC34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08" y="1163053"/>
            <a:ext cx="666750" cy="66675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3725CE4-C022-1C19-8868-50FB9E80A992}"/>
              </a:ext>
            </a:extLst>
          </p:cNvPr>
          <p:cNvSpPr txBox="1"/>
          <p:nvPr/>
        </p:nvSpPr>
        <p:spPr>
          <a:xfrm>
            <a:off x="1488906" y="1308434"/>
            <a:ext cx="51359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  <a:hlinkClick r:id="rId3"/>
              </a:rPr>
              <a:t>https://www.linkedin.com/showcase/apwagovaffairs</a:t>
            </a:r>
            <a:endParaRPr lang="en-US">
              <a:cs typeface="Calibri"/>
            </a:endParaRPr>
          </a:p>
        </p:txBody>
      </p:sp>
      <p:pic>
        <p:nvPicPr>
          <p:cNvPr id="7" name="Picture 6" descr="A blue bird and white letter x&#10;&#10;Description automatically generated">
            <a:extLst>
              <a:ext uri="{FF2B5EF4-FFF2-40B4-BE49-F238E27FC236}">
                <a16:creationId xmlns:a16="http://schemas.microsoft.com/office/drawing/2014/main" id="{95733AFE-6D0F-AEB7-2954-B3CA16ED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413" y="1791453"/>
            <a:ext cx="938464" cy="665748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73BFB7D3-E1B2-7D9A-704A-5D197B31D985}"/>
              </a:ext>
            </a:extLst>
          </p:cNvPr>
          <p:cNvSpPr txBox="1"/>
          <p:nvPr/>
        </p:nvSpPr>
        <p:spPr>
          <a:xfrm>
            <a:off x="2812380" y="1940091"/>
            <a:ext cx="359443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  <a:hlinkClick r:id="rId5"/>
              </a:rPr>
              <a:t>https://twitter.com/APWAGovAffairs</a:t>
            </a:r>
            <a:endParaRPr lang="en-US">
              <a:cs typeface="Calibri"/>
            </a:endParaRP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22181D25-32DF-C43A-553F-5146A12CD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73" y="2574006"/>
            <a:ext cx="1232235" cy="431633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F0F63CCA-D0C8-5C9B-B30C-A81996A4153C}"/>
              </a:ext>
            </a:extLst>
          </p:cNvPr>
          <p:cNvSpPr txBox="1"/>
          <p:nvPr/>
        </p:nvSpPr>
        <p:spPr>
          <a:xfrm>
            <a:off x="1684422" y="2624388"/>
            <a:ext cx="197769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002060"/>
                </a:solidFill>
                <a:latin typeface="Calibri"/>
                <a:ea typeface="Calibri"/>
                <a:cs typeface="Calibri"/>
                <a:hlinkClick r:id="rId7"/>
              </a:rPr>
              <a:t>Washington Report</a:t>
            </a:r>
            <a:endParaRPr lang="en-US" sz="160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10" name="Picture 9" descr="A green and white button with a hand and a dollar sign&#10;&#10;Description automatically generated">
            <a:extLst>
              <a:ext uri="{FF2B5EF4-FFF2-40B4-BE49-F238E27FC236}">
                <a16:creationId xmlns:a16="http://schemas.microsoft.com/office/drawing/2014/main" id="{40158D21-6D51-BF0C-B0F5-237C69C47C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16" y="3127208"/>
            <a:ext cx="714375" cy="72390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975CE196-932B-64D0-C1A4-29894402C41C}"/>
              </a:ext>
            </a:extLst>
          </p:cNvPr>
          <p:cNvSpPr txBox="1"/>
          <p:nvPr/>
        </p:nvSpPr>
        <p:spPr>
          <a:xfrm>
            <a:off x="1451309" y="3316204"/>
            <a:ext cx="2331118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Arial"/>
                <a:cs typeface="Calibri"/>
                <a:hlinkClick r:id="rId9"/>
              </a:rPr>
              <a:t>U.S. Infrastructure Law</a:t>
            </a:r>
            <a:endParaRPr lang="en-US">
              <a:cs typeface="Calibri"/>
            </a:endParaRPr>
          </a:p>
        </p:txBody>
      </p:sp>
      <p:pic>
        <p:nvPicPr>
          <p:cNvPr id="20" name="Picture 19" descr="A logo of a law firm&#10;&#10;Description automatically generated">
            <a:extLst>
              <a:ext uri="{FF2B5EF4-FFF2-40B4-BE49-F238E27FC236}">
                <a16:creationId xmlns:a16="http://schemas.microsoft.com/office/drawing/2014/main" id="{B13798E7-262F-34E5-75EE-B6BE71164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3683" y="398365"/>
            <a:ext cx="1697957" cy="8576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118831-D27C-0944-6B1B-1ED4A2FDA18A}"/>
              </a:ext>
            </a:extLst>
          </p:cNvPr>
          <p:cNvSpPr txBox="1"/>
          <p:nvPr/>
        </p:nvSpPr>
        <p:spPr>
          <a:xfrm>
            <a:off x="3804986" y="2654467"/>
            <a:ext cx="2255921" cy="2782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A2B233-0A0F-FC7B-B0B9-E75A06C9A1DB}"/>
              </a:ext>
            </a:extLst>
          </p:cNvPr>
          <p:cNvSpPr txBox="1"/>
          <p:nvPr/>
        </p:nvSpPr>
        <p:spPr>
          <a:xfrm>
            <a:off x="3744828" y="2624389"/>
            <a:ext cx="17520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solidFill>
                  <a:srgbClr val="0070C0"/>
                </a:solidFill>
                <a:ea typeface="Calibri"/>
                <a:cs typeface="Calibri"/>
              </a:rPr>
              <a:t>Advocacy Letters</a:t>
            </a:r>
          </a:p>
        </p:txBody>
      </p:sp>
      <p:pic>
        <p:nvPicPr>
          <p:cNvPr id="23" name="Picture 22" descr="Ampersand vector icon 554851 Vector Art at Vecteezy">
            <a:extLst>
              <a:ext uri="{FF2B5EF4-FFF2-40B4-BE49-F238E27FC236}">
                <a16:creationId xmlns:a16="http://schemas.microsoft.com/office/drawing/2014/main" id="{476DA939-8785-2218-A863-1D0CD3E7F9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472" y="2606341"/>
            <a:ext cx="389523" cy="374483"/>
          </a:xfrm>
          <a:prstGeom prst="rect">
            <a:avLst/>
          </a:prstGeom>
        </p:spPr>
      </p:pic>
      <p:pic>
        <p:nvPicPr>
          <p:cNvPr id="24" name="Picture 23" descr="A white text with black text&#10;&#10;Description automatically generated">
            <a:extLst>
              <a:ext uri="{FF2B5EF4-FFF2-40B4-BE49-F238E27FC236}">
                <a16:creationId xmlns:a16="http://schemas.microsoft.com/office/drawing/2014/main" id="{A4B826D9-4D70-B95D-F2C1-5CBA68920D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2912" y="2235868"/>
            <a:ext cx="2533650" cy="1905000"/>
          </a:xfrm>
          <a:prstGeom prst="rect">
            <a:avLst/>
          </a:prstGeom>
        </p:spPr>
      </p:pic>
      <p:pic>
        <p:nvPicPr>
          <p:cNvPr id="25" name="Picture 24" descr="A screenshot of a website&#10;&#10;Description automatically generated">
            <a:extLst>
              <a:ext uri="{FF2B5EF4-FFF2-40B4-BE49-F238E27FC236}">
                <a16:creationId xmlns:a16="http://schemas.microsoft.com/office/drawing/2014/main" id="{EB2A14DF-1397-CD85-EC3E-0B0C9D55CC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9912" y="3048000"/>
            <a:ext cx="2533650" cy="190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3F696BC-0AD8-8EF9-7808-735FFDC9C9E0}"/>
                  </a:ext>
                </a:extLst>
              </p14:cNvPr>
              <p14:cNvContentPartPr/>
              <p14:nvPr/>
            </p14:nvContentPartPr>
            <p14:xfrm>
              <a:off x="5464479" y="524527"/>
              <a:ext cx="7828" cy="7828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3F696BC-0AD8-8EF9-7808-735FFDC9C9E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90279" y="-1823873"/>
                <a:ext cx="2348400" cy="469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26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  <p:bldP spid="1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DD3C-B413-1803-C46C-5C97685F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7" y="274086"/>
            <a:ext cx="8206236" cy="857250"/>
          </a:xfrm>
        </p:spPr>
        <p:txBody>
          <a:bodyPr/>
          <a:lstStyle/>
          <a:p>
            <a:r>
              <a:rPr lang="en-US"/>
              <a:t>Does it Work?</a:t>
            </a:r>
          </a:p>
        </p:txBody>
      </p:sp>
      <p:pic>
        <p:nvPicPr>
          <p:cNvPr id="4" name="Picture 3" descr="Netflix What GIF by Jeff Dunham">
            <a:extLst>
              <a:ext uri="{FF2B5EF4-FFF2-40B4-BE49-F238E27FC236}">
                <a16:creationId xmlns:a16="http://schemas.microsoft.com/office/drawing/2014/main" id="{AF8836E0-ED99-1D14-6379-FE3D16FF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09" y="1215190"/>
            <a:ext cx="2284496" cy="2284496"/>
          </a:xfrm>
          <a:prstGeom prst="rect">
            <a:avLst/>
          </a:prstGeom>
        </p:spPr>
      </p:pic>
      <p:pic>
        <p:nvPicPr>
          <p:cNvPr id="6" name="Picture 5" descr="Close-up of sand in hourglass">
            <a:extLst>
              <a:ext uri="{FF2B5EF4-FFF2-40B4-BE49-F238E27FC236}">
                <a16:creationId xmlns:a16="http://schemas.microsoft.com/office/drawing/2014/main" id="{CE2DBABA-3526-FBBC-0A6A-5F411450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276" y="2725615"/>
            <a:ext cx="3534277" cy="1895552"/>
          </a:xfrm>
          <a:prstGeom prst="rect">
            <a:avLst/>
          </a:prstGeom>
        </p:spPr>
      </p:pic>
      <p:pic>
        <p:nvPicPr>
          <p:cNvPr id="5" name="Picture 4" descr="It's time to say &quot;yes&quot; - Breakthrough Marketing Secrets">
            <a:extLst>
              <a:ext uri="{FF2B5EF4-FFF2-40B4-BE49-F238E27FC236}">
                <a16:creationId xmlns:a16="http://schemas.microsoft.com/office/drawing/2014/main" id="{C2C00212-E808-3684-6F82-8F00774A6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625" y="1851107"/>
            <a:ext cx="3412456" cy="24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708E-843D-0434-E5C2-5BA79F1C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APWA Advocacy Success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D0A0D-C956-8340-6C8F-674A6D706C12}"/>
              </a:ext>
            </a:extLst>
          </p:cNvPr>
          <p:cNvSpPr txBox="1"/>
          <p:nvPr/>
        </p:nvSpPr>
        <p:spPr>
          <a:xfrm>
            <a:off x="1346033" y="917408"/>
            <a:ext cx="60985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  <a:hlinkClick r:id="rId2"/>
              </a:rPr>
              <a:t>“States spend federal COVID aid on roads, buildings, seawalls”</a:t>
            </a:r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12F5498-9D28-B6DD-6190-6CFF44E1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4" y="1247646"/>
            <a:ext cx="2947737" cy="647958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78C3C3E6-F40D-4A5E-09CF-5FD46B30B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178" y="1685169"/>
            <a:ext cx="2646947" cy="479768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8864D1C2-EE74-3C57-1ABC-6EB8CCA2D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75" y="1382126"/>
            <a:ext cx="1040732" cy="1040732"/>
          </a:xfrm>
          <a:prstGeom prst="rect">
            <a:avLst/>
          </a:prstGeom>
        </p:spPr>
      </p:pic>
      <p:pic>
        <p:nvPicPr>
          <p:cNvPr id="9" name="Picture 8" descr="A purple and black logo&#10;&#10;Description automatically generated">
            <a:extLst>
              <a:ext uri="{FF2B5EF4-FFF2-40B4-BE49-F238E27FC236}">
                <a16:creationId xmlns:a16="http://schemas.microsoft.com/office/drawing/2014/main" id="{C52C3201-D6BF-EF38-EE80-C0572D45B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1346" y="1954881"/>
            <a:ext cx="1851861" cy="790074"/>
          </a:xfrm>
          <a:prstGeom prst="rect">
            <a:avLst/>
          </a:prstGeom>
        </p:spPr>
      </p:pic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3AF5692B-E8D3-7801-6ECA-264617CE7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262" y="1310940"/>
            <a:ext cx="1849856" cy="1228224"/>
          </a:xfrm>
          <a:prstGeom prst="rect">
            <a:avLst/>
          </a:prstGeom>
        </p:spPr>
      </p:pic>
      <p:pic>
        <p:nvPicPr>
          <p:cNvPr id="5" name="Picture 4" descr="A red and white logo&#10;&#10;Description automatically generated">
            <a:extLst>
              <a:ext uri="{FF2B5EF4-FFF2-40B4-BE49-F238E27FC236}">
                <a16:creationId xmlns:a16="http://schemas.microsoft.com/office/drawing/2014/main" id="{B27DB021-A11E-1A17-79F6-23D9F3569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2210" y="1572627"/>
            <a:ext cx="1396666" cy="10432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C0F051-B893-AD90-BBF2-BC8BDF971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667" y="2389772"/>
            <a:ext cx="3374377" cy="24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4D63-8CE6-679B-93A0-3C911598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4" y="304165"/>
            <a:ext cx="8206236" cy="857250"/>
          </a:xfrm>
        </p:spPr>
        <p:txBody>
          <a:bodyPr/>
          <a:lstStyle/>
          <a:p>
            <a:r>
              <a:rPr lang="en-US"/>
              <a:t>APWA Advocacy Success Story - 2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AD17E3D-09C7-1CE8-E47D-30F9CB461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9" y="1129604"/>
            <a:ext cx="3413961" cy="1440503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519A496-5D2B-1001-BD45-866C8E702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11" y="3206564"/>
            <a:ext cx="4572000" cy="1467556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CA50BDB-E692-1573-FCD8-D48CF8D1A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53" y="2466241"/>
            <a:ext cx="4572000" cy="66220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8671780-4BFE-2A32-6132-02CD0CBC0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408" y="1012945"/>
            <a:ext cx="3759869" cy="1350474"/>
          </a:xfrm>
          <a:prstGeom prst="rect">
            <a:avLst/>
          </a:prstGeom>
        </p:spPr>
      </p:pic>
      <p:pic>
        <p:nvPicPr>
          <p:cNvPr id="8" name="Picture 7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56CE620C-1D7B-2FF8-BBDA-23E457C5C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07" y="2093661"/>
            <a:ext cx="4572000" cy="1497600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AFAE459-2F7F-0E16-D431-A05E81C50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743" y="3452289"/>
            <a:ext cx="4572000" cy="10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CC89-9339-71EB-9D88-104A3FBC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1" y="304165"/>
            <a:ext cx="8206236" cy="857250"/>
          </a:xfrm>
        </p:spPr>
        <p:txBody>
          <a:bodyPr/>
          <a:lstStyle/>
          <a:p>
            <a:r>
              <a:rPr lang="en-US"/>
              <a:t>APWA Advocacy Success Story – 3a/b</a:t>
            </a:r>
            <a:endParaRPr lang="en-US" b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D443-052C-37E0-CE20-EABA9DE2B12C}"/>
              </a:ext>
            </a:extLst>
          </p:cNvPr>
          <p:cNvSpPr txBox="1"/>
          <p:nvPr/>
        </p:nvSpPr>
        <p:spPr>
          <a:xfrm>
            <a:off x="1335505" y="3719261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hlinkClick r:id="rId3"/>
              </a:rPr>
              <a:t>https://www.youtube.com/watch?v=GqJkh5rbFTQ</a:t>
            </a:r>
            <a:r>
              <a:rPr lang="en-US" sz="800"/>
              <a:t> </a:t>
            </a:r>
            <a:endParaRPr lang="en-US"/>
          </a:p>
        </p:txBody>
      </p:sp>
      <p:pic>
        <p:nvPicPr>
          <p:cNvPr id="4" name="Picture 3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BC8930F8-36C7-658B-5465-4719C4FC5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564" y="1087104"/>
            <a:ext cx="2505075" cy="1525504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8829D976-C2FC-8939-AD05-787D176CD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721" y="1953628"/>
            <a:ext cx="1651900" cy="2755232"/>
          </a:xfrm>
          <a:prstGeom prst="rect">
            <a:avLst/>
          </a:prstGeom>
        </p:spPr>
      </p:pic>
      <p:pic>
        <p:nvPicPr>
          <p:cNvPr id="7" name="Online Media 6" title="Ciscomani Honors Tucson Boulevard Diversion Structure project on the House Floor">
            <a:hlinkClick r:id="" action="ppaction://media"/>
            <a:extLst>
              <a:ext uri="{FF2B5EF4-FFF2-40B4-BE49-F238E27FC236}">
                <a16:creationId xmlns:a16="http://schemas.microsoft.com/office/drawing/2014/main" id="{E19E3C8E-924B-C01A-A4F5-32F8E742A8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43046" y="1380457"/>
            <a:ext cx="3562684" cy="227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5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38C7-B2F3-32E3-B96F-CE8D3CD9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7" y="274086"/>
            <a:ext cx="8206236" cy="8572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APWA Advocacy Success Story – 4</a:t>
            </a:r>
          </a:p>
        </p:txBody>
      </p:sp>
      <p:pic>
        <p:nvPicPr>
          <p:cNvPr id="4" name="Picture 3" descr="A magazine with a snow plow&#10;&#10;Description automatically generated">
            <a:extLst>
              <a:ext uri="{FF2B5EF4-FFF2-40B4-BE49-F238E27FC236}">
                <a16:creationId xmlns:a16="http://schemas.microsoft.com/office/drawing/2014/main" id="{F0C8E3BD-7D29-E065-13FE-7695327FF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7" y="1282366"/>
            <a:ext cx="2562225" cy="1676400"/>
          </a:xfrm>
          <a:prstGeom prst="rect">
            <a:avLst/>
          </a:prstGeom>
        </p:spPr>
      </p:pic>
      <p:pic>
        <p:nvPicPr>
          <p:cNvPr id="5" name="Picture 4" descr="A group of people in reflective vests&#10;&#10;Description automatically generated">
            <a:extLst>
              <a:ext uri="{FF2B5EF4-FFF2-40B4-BE49-F238E27FC236}">
                <a16:creationId xmlns:a16="http://schemas.microsoft.com/office/drawing/2014/main" id="{95C46F58-DABE-3C88-E198-68078B13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757" y="1808497"/>
            <a:ext cx="1809750" cy="2428875"/>
          </a:xfrm>
          <a:prstGeom prst="rect">
            <a:avLst/>
          </a:prstGeom>
        </p:spPr>
      </p:pic>
      <p:pic>
        <p:nvPicPr>
          <p:cNvPr id="6" name="Picture 5" descr="A person giving a child a toy&#10;&#10;Description automatically generated">
            <a:extLst>
              <a:ext uri="{FF2B5EF4-FFF2-40B4-BE49-F238E27FC236}">
                <a16:creationId xmlns:a16="http://schemas.microsoft.com/office/drawing/2014/main" id="{8803BBB6-C407-E25E-2097-C3B95B3E9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32" y="2530392"/>
            <a:ext cx="1790700" cy="2428875"/>
          </a:xfrm>
          <a:prstGeom prst="rect">
            <a:avLst/>
          </a:prstGeom>
        </p:spPr>
      </p:pic>
      <p:pic>
        <p:nvPicPr>
          <p:cNvPr id="7" name="Picture 6" descr="A person pointing at the camera&#10;&#10;Description automatically generated">
            <a:extLst>
              <a:ext uri="{FF2B5EF4-FFF2-40B4-BE49-F238E27FC236}">
                <a16:creationId xmlns:a16="http://schemas.microsoft.com/office/drawing/2014/main" id="{1333C486-8EE9-6C40-A81B-46686EB36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127" y="3172578"/>
            <a:ext cx="1457325" cy="1971675"/>
          </a:xfrm>
          <a:prstGeom prst="rect">
            <a:avLst/>
          </a:prstGeom>
        </p:spPr>
      </p:pic>
      <p:pic>
        <p:nvPicPr>
          <p:cNvPr id="8" name="Picture 7" descr="A newspaper with a city in the background&#10;&#10;Description automatically generated">
            <a:extLst>
              <a:ext uri="{FF2B5EF4-FFF2-40B4-BE49-F238E27FC236}">
                <a16:creationId xmlns:a16="http://schemas.microsoft.com/office/drawing/2014/main" id="{A1EF9F1E-01A1-5E39-02A4-A92B8C60C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025" y="1130557"/>
            <a:ext cx="2743200" cy="1784504"/>
          </a:xfrm>
          <a:prstGeom prst="rect">
            <a:avLst/>
          </a:prstGeom>
        </p:spPr>
      </p:pic>
      <p:pic>
        <p:nvPicPr>
          <p:cNvPr id="10" name="Picture 9" descr="A group of people in a newspaper&#10;&#10;Description automatically generated">
            <a:extLst>
              <a:ext uri="{FF2B5EF4-FFF2-40B4-BE49-F238E27FC236}">
                <a16:creationId xmlns:a16="http://schemas.microsoft.com/office/drawing/2014/main" id="{2F761E1D-CC2B-246A-D662-DE9D53BD9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0617" y="1499826"/>
            <a:ext cx="2743200" cy="1812980"/>
          </a:xfrm>
          <a:prstGeom prst="rect">
            <a:avLst/>
          </a:prstGeom>
        </p:spPr>
      </p:pic>
      <p:pic>
        <p:nvPicPr>
          <p:cNvPr id="9" name="Picture 8" descr="A person holding a briefcase&#10;&#10;Description automatically generated">
            <a:extLst>
              <a:ext uri="{FF2B5EF4-FFF2-40B4-BE49-F238E27FC236}">
                <a16:creationId xmlns:a16="http://schemas.microsoft.com/office/drawing/2014/main" id="{367B079A-FFD0-2786-86D6-8A59BFA19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361" y="1462589"/>
            <a:ext cx="1800225" cy="2428875"/>
          </a:xfrm>
          <a:prstGeom prst="rect">
            <a:avLst/>
          </a:prstGeom>
        </p:spPr>
      </p:pic>
      <p:pic>
        <p:nvPicPr>
          <p:cNvPr id="11" name="Picture 10" descr="A close-up of a magazine&#10;&#10;Description automatically generated">
            <a:extLst>
              <a:ext uri="{FF2B5EF4-FFF2-40B4-BE49-F238E27FC236}">
                <a16:creationId xmlns:a16="http://schemas.microsoft.com/office/drawing/2014/main" id="{BC18C595-E3C0-2AB2-CAE5-6829D9EC0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459" y="2868418"/>
            <a:ext cx="2743200" cy="1812980"/>
          </a:xfrm>
          <a:prstGeom prst="rect">
            <a:avLst/>
          </a:prstGeom>
        </p:spPr>
      </p:pic>
      <p:pic>
        <p:nvPicPr>
          <p:cNvPr id="12" name="Picture 11" descr="A group of people standing in front of a newspaper&#10;&#10;Description automatically generated">
            <a:extLst>
              <a:ext uri="{FF2B5EF4-FFF2-40B4-BE49-F238E27FC236}">
                <a16:creationId xmlns:a16="http://schemas.microsoft.com/office/drawing/2014/main" id="{4E139737-F011-7F99-2E22-540B48AE6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2815" y="2083961"/>
            <a:ext cx="2743200" cy="1727552"/>
          </a:xfrm>
          <a:prstGeom prst="rect">
            <a:avLst/>
          </a:prstGeom>
        </p:spPr>
      </p:pic>
      <p:pic>
        <p:nvPicPr>
          <p:cNvPr id="13" name="Picture 12" descr="A collage of images of people and a person in safety vests&#10;&#10;Description automatically generated">
            <a:extLst>
              <a:ext uri="{FF2B5EF4-FFF2-40B4-BE49-F238E27FC236}">
                <a16:creationId xmlns:a16="http://schemas.microsoft.com/office/drawing/2014/main" id="{D40D08B8-96A0-4ECA-9308-182E3502A4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8959" y="3150592"/>
            <a:ext cx="2743200" cy="17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8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0665-9C2B-1E80-E752-7CD8E5965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65" y="274086"/>
            <a:ext cx="8206236" cy="8572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Thank You!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11356-4808-499F-D8D0-15901516B6DA}"/>
              </a:ext>
            </a:extLst>
          </p:cNvPr>
          <p:cNvSpPr txBox="1"/>
          <p:nvPr/>
        </p:nvSpPr>
        <p:spPr>
          <a:xfrm>
            <a:off x="2564229" y="1488907"/>
            <a:ext cx="527885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Andrea Eales</a:t>
            </a:r>
            <a:r>
              <a:rPr lang="en-US">
                <a:cs typeface="Calibri"/>
              </a:rPr>
              <a:t> -        @ajeales</a:t>
            </a:r>
          </a:p>
          <a:p>
            <a:r>
              <a:rPr lang="en-US">
                <a:cs typeface="Calibri"/>
              </a:rPr>
              <a:t>Director of Government &amp; Public Affairs</a:t>
            </a:r>
          </a:p>
          <a:p>
            <a:r>
              <a:rPr lang="en-US">
                <a:cs typeface="Calibri"/>
                <a:hlinkClick r:id="rId2"/>
              </a:rPr>
              <a:t>aeales@apwa.org</a:t>
            </a:r>
            <a:r>
              <a:rPr lang="en-US">
                <a:cs typeface="Calibri"/>
              </a:rPr>
              <a:t> </a:t>
            </a:r>
          </a:p>
        </p:txBody>
      </p:sp>
      <p:pic>
        <p:nvPicPr>
          <p:cNvPr id="7" name="Picture 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44D83A85-707A-7D7B-0E95-E5AF1E6CC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505" y="1555834"/>
            <a:ext cx="257175" cy="257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2C2E5D-6393-FB08-32C6-6563CA4E4E2A}"/>
              </a:ext>
            </a:extLst>
          </p:cNvPr>
          <p:cNvSpPr txBox="1"/>
          <p:nvPr/>
        </p:nvSpPr>
        <p:spPr>
          <a:xfrm>
            <a:off x="1323473" y="3218447"/>
            <a:ext cx="35568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Mark Shade</a:t>
            </a:r>
            <a:r>
              <a:rPr lang="en-US">
                <a:cs typeface="Calibri"/>
              </a:rPr>
              <a:t> -       @apwamarkshade</a:t>
            </a:r>
          </a:p>
          <a:p>
            <a:r>
              <a:rPr lang="en-US">
                <a:cs typeface="Calibri"/>
              </a:rPr>
              <a:t>Government Affairs Media Manager</a:t>
            </a:r>
          </a:p>
          <a:p>
            <a:r>
              <a:rPr lang="en-US">
                <a:cs typeface="Calibri"/>
                <a:hlinkClick r:id="rId4"/>
              </a:rPr>
              <a:t>mshade@apwa.org</a:t>
            </a:r>
            <a:r>
              <a:rPr lang="en-US">
                <a:cs typeface="Calibri"/>
              </a:rPr>
              <a:t> </a:t>
            </a:r>
          </a:p>
        </p:txBody>
      </p:sp>
      <p:pic>
        <p:nvPicPr>
          <p:cNvPr id="10" name="Picture 9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F88B987C-081A-49F3-9559-F8C74A5C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51" y="3270334"/>
            <a:ext cx="257175" cy="257175"/>
          </a:xfrm>
          <a:prstGeom prst="rect">
            <a:avLst/>
          </a:prstGeom>
        </p:spPr>
      </p:pic>
      <p:pic>
        <p:nvPicPr>
          <p:cNvPr id="3" name="Picture 2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0C19E1E2-0F4D-FF3C-4898-B2AF1420E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680" y="2908633"/>
            <a:ext cx="1299527" cy="1236246"/>
          </a:xfrm>
          <a:prstGeom prst="rect">
            <a:avLst/>
          </a:prstGeom>
        </p:spPr>
      </p:pic>
      <p:pic>
        <p:nvPicPr>
          <p:cNvPr id="6" name="Picture 5" descr="A person with curly hair wearing a black jacket and a necklace&#10;&#10;Description automatically generated">
            <a:extLst>
              <a:ext uri="{FF2B5EF4-FFF2-40B4-BE49-F238E27FC236}">
                <a16:creationId xmlns:a16="http://schemas.microsoft.com/office/drawing/2014/main" id="{CE97B7FE-EF59-EA79-C7CD-FB0CE7DB2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813" y="1337010"/>
            <a:ext cx="1269535" cy="12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7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 in field">
            <a:extLst>
              <a:ext uri="{FF2B5EF4-FFF2-40B4-BE49-F238E27FC236}">
                <a16:creationId xmlns:a16="http://schemas.microsoft.com/office/drawing/2014/main" id="{D33594A8-8284-AC10-7F8A-79D6BC57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46" y="435128"/>
            <a:ext cx="6429375" cy="4280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57C91-AD6C-18A9-4CC2-B65A90B0AF2E}"/>
              </a:ext>
            </a:extLst>
          </p:cNvPr>
          <p:cNvSpPr txBox="1"/>
          <p:nvPr/>
        </p:nvSpPr>
        <p:spPr>
          <a:xfrm>
            <a:off x="2037849" y="4000499"/>
            <a:ext cx="261686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u="sng">
                <a:solidFill>
                  <a:schemeClr val="bg1"/>
                </a:solidFill>
                <a:ea typeface="Calibri"/>
                <a:cs typeface="Calibri"/>
              </a:rPr>
              <a:t>Groundwork</a:t>
            </a:r>
            <a:endParaRPr lang="en-US" b="1" u="sng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442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73252E-08F3-B964-D928-C6491C66DC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590323"/>
              </p:ext>
            </p:extLst>
          </p:nvPr>
        </p:nvGraphicFramePr>
        <p:xfrm>
          <a:off x="4481764" y="1194134"/>
          <a:ext cx="3992980" cy="3146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3" name="TextBox 302">
            <a:extLst>
              <a:ext uri="{FF2B5EF4-FFF2-40B4-BE49-F238E27FC236}">
                <a16:creationId xmlns:a16="http://schemas.microsoft.com/office/drawing/2014/main" id="{8B8C71C0-4110-8728-EA84-BAD93DE67E06}"/>
              </a:ext>
            </a:extLst>
          </p:cNvPr>
          <p:cNvSpPr txBox="1"/>
          <p:nvPr/>
        </p:nvSpPr>
        <p:spPr>
          <a:xfrm>
            <a:off x="804611" y="421105"/>
            <a:ext cx="31958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/>
                <a:cs typeface="Calibri"/>
              </a:rPr>
              <a:t>Strategic Goals</a:t>
            </a:r>
            <a:endParaRPr lang="en-US" sz="3200" b="1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326" name="Picture 325">
            <a:extLst>
              <a:ext uri="{FF2B5EF4-FFF2-40B4-BE49-F238E27FC236}">
                <a16:creationId xmlns:a16="http://schemas.microsoft.com/office/drawing/2014/main" id="{CB8F0A70-F56E-EE7C-E2AC-25DCBEE3A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3" y="397042"/>
            <a:ext cx="4356935" cy="43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01E0-E33D-AABB-78AB-5EAE3741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85" y="296645"/>
            <a:ext cx="4799796" cy="8572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Public Policy Priorities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E094B-7DB2-A21B-5D97-1E2BE4D3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722" y="1156536"/>
            <a:ext cx="2384714" cy="3086100"/>
          </a:xfrm>
          <a:prstGeom prst="rect">
            <a:avLst/>
          </a:prstGeom>
        </p:spPr>
      </p:pic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7AEE415E-3EBB-9FBE-747C-5FD9AB69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099" y="1156536"/>
            <a:ext cx="2292315" cy="3086100"/>
          </a:xfrm>
          <a:prstGeom prst="rect">
            <a:avLst/>
          </a:prstGeom>
        </p:spPr>
      </p:pic>
      <p:pic>
        <p:nvPicPr>
          <p:cNvPr id="6" name="Picture 5" descr="A poster of a document&#10;&#10;Description automatically generated">
            <a:extLst>
              <a:ext uri="{FF2B5EF4-FFF2-40B4-BE49-F238E27FC236}">
                <a16:creationId xmlns:a16="http://schemas.microsoft.com/office/drawing/2014/main" id="{968CFB6F-CD46-6888-E2A9-DD0423C53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67" y="1156536"/>
            <a:ext cx="2384714" cy="308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3717F-D0BF-3DA6-C559-2E06D48D72FE}"/>
              </a:ext>
            </a:extLst>
          </p:cNvPr>
          <p:cNvSpPr txBox="1"/>
          <p:nvPr/>
        </p:nvSpPr>
        <p:spPr>
          <a:xfrm>
            <a:off x="413585" y="4421605"/>
            <a:ext cx="23461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ea typeface="+mn-lt"/>
                <a:cs typeface="+mn-lt"/>
                <a:hlinkClick r:id="rId5"/>
              </a:rPr>
              <a:t>https://www.apwa.org/wp-content/uploads/118CongressPolicyPriorities_EmergMangmnt-Final.pdf</a:t>
            </a:r>
            <a:r>
              <a:rPr lang="en-US" sz="600">
                <a:ea typeface="+mn-lt"/>
                <a:cs typeface="+mn-lt"/>
              </a:rPr>
              <a:t> </a:t>
            </a:r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635FB-6E9A-0C2F-CCB1-EF1F50279664}"/>
              </a:ext>
            </a:extLst>
          </p:cNvPr>
          <p:cNvSpPr txBox="1"/>
          <p:nvPr/>
        </p:nvSpPr>
        <p:spPr>
          <a:xfrm>
            <a:off x="3428998" y="4421605"/>
            <a:ext cx="23461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ea typeface="+mn-lt"/>
                <a:cs typeface="+mn-lt"/>
                <a:hlinkClick r:id="rId6"/>
              </a:rPr>
              <a:t>https://www.apwa.org/wp-content/uploads/118CongressPolicyPriorities_Transportation-Final.pdf</a:t>
            </a:r>
            <a:r>
              <a:rPr lang="en-US" sz="600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D8AF4-1AD8-B33D-F05C-99CDFE6045F1}"/>
              </a:ext>
            </a:extLst>
          </p:cNvPr>
          <p:cNvSpPr txBox="1"/>
          <p:nvPr/>
        </p:nvSpPr>
        <p:spPr>
          <a:xfrm>
            <a:off x="6444413" y="4353928"/>
            <a:ext cx="23461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ea typeface="+mn-lt"/>
                <a:cs typeface="+mn-lt"/>
                <a:hlinkClick r:id="rId7"/>
              </a:rPr>
              <a:t>https://www.apwa.org/wp-content/uploads/118th_Congress_Policy_Priorities_Water_Resiliency-1.pdf</a:t>
            </a:r>
            <a:r>
              <a:rPr lang="en-US" sz="600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riped red and white box filled with popcorn">
            <a:extLst>
              <a:ext uri="{FF2B5EF4-FFF2-40B4-BE49-F238E27FC236}">
                <a16:creationId xmlns:a16="http://schemas.microsoft.com/office/drawing/2014/main" id="{AE399EA3-B66B-FD9D-9F57-5523E47A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29" y="828675"/>
            <a:ext cx="1221206" cy="1831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664C43-991B-1A08-45F4-0A261FDCF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25" y="259046"/>
            <a:ext cx="8206236" cy="8572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Have Popcorn?</a:t>
            </a:r>
          </a:p>
        </p:txBody>
      </p:sp>
      <p:pic>
        <p:nvPicPr>
          <p:cNvPr id="6" name="Picture 5" descr="Striped red and white box filled with popcorn">
            <a:extLst>
              <a:ext uri="{FF2B5EF4-FFF2-40B4-BE49-F238E27FC236}">
                <a16:creationId xmlns:a16="http://schemas.microsoft.com/office/drawing/2014/main" id="{5A096C84-222E-E1EC-84C5-ED927F5C6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28" y="2535655"/>
            <a:ext cx="1221206" cy="1831808"/>
          </a:xfrm>
          <a:prstGeom prst="rect">
            <a:avLst/>
          </a:prstGeom>
        </p:spPr>
      </p:pic>
      <p:pic>
        <p:nvPicPr>
          <p:cNvPr id="8" name="Online Media 7" title="118th Public Policy Priorities">
            <a:hlinkClick r:id="" action="ppaction://media"/>
            <a:extLst>
              <a:ext uri="{FF2B5EF4-FFF2-40B4-BE49-F238E27FC236}">
                <a16:creationId xmlns:a16="http://schemas.microsoft.com/office/drawing/2014/main" id="{534D1F55-99B4-3062-8D56-74A22E4FFB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95810" y="1169904"/>
            <a:ext cx="5547893" cy="29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7" y="259046"/>
            <a:ext cx="8206236" cy="857250"/>
          </a:xfrm>
        </p:spPr>
        <p:txBody>
          <a:bodyPr/>
          <a:lstStyle/>
          <a:p>
            <a:r>
              <a:rPr lang="en-US"/>
              <a:t>It Starts with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3F324-F237-639A-4C19-2850D6BA0C9D}"/>
              </a:ext>
            </a:extLst>
          </p:cNvPr>
          <p:cNvSpPr txBox="1"/>
          <p:nvPr/>
        </p:nvSpPr>
        <p:spPr>
          <a:xfrm>
            <a:off x="789571" y="1203157"/>
            <a:ext cx="220016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u="sng">
                <a:ea typeface="Calibri"/>
                <a:cs typeface="Calibri"/>
              </a:rPr>
              <a:t>Identify Priorities</a:t>
            </a:r>
          </a:p>
        </p:txBody>
      </p:sp>
      <p:pic>
        <p:nvPicPr>
          <p:cNvPr id="3" name="Picture 2" descr="Binoculars and ocean">
            <a:extLst>
              <a:ext uri="{FF2B5EF4-FFF2-40B4-BE49-F238E27FC236}">
                <a16:creationId xmlns:a16="http://schemas.microsoft.com/office/drawing/2014/main" id="{ED48B122-A46F-32E2-E805-7EEB3360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417" y="1096843"/>
            <a:ext cx="1581688" cy="638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18F4FA-827A-50BD-92B0-9A8E4C92E78A}"/>
              </a:ext>
            </a:extLst>
          </p:cNvPr>
          <p:cNvSpPr txBox="1"/>
          <p:nvPr/>
        </p:nvSpPr>
        <p:spPr>
          <a:xfrm>
            <a:off x="3373006" y="2427603"/>
            <a:ext cx="73589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u="sng">
                <a:ea typeface="Calibri"/>
                <a:cs typeface="Calibri"/>
              </a:rPr>
              <a:t>Plan</a:t>
            </a:r>
          </a:p>
        </p:txBody>
      </p:sp>
      <p:pic>
        <p:nvPicPr>
          <p:cNvPr id="6" name="Picture 5" descr="Architects working on landscape plans, conceptual site plan, and architectural drawings on transparent paper">
            <a:extLst>
              <a:ext uri="{FF2B5EF4-FFF2-40B4-BE49-F238E27FC236}">
                <a16:creationId xmlns:a16="http://schemas.microsoft.com/office/drawing/2014/main" id="{5D2B81F2-15FA-173A-CE74-756806C7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49" y="2083064"/>
            <a:ext cx="1730464" cy="1112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7369E-E945-E5CB-363D-6E75F2C63BC2}"/>
              </a:ext>
            </a:extLst>
          </p:cNvPr>
          <p:cNvSpPr txBox="1"/>
          <p:nvPr/>
        </p:nvSpPr>
        <p:spPr>
          <a:xfrm>
            <a:off x="1171458" y="3736616"/>
            <a:ext cx="116868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u="sng">
                <a:ea typeface="Calibri"/>
                <a:cs typeface="Calibri"/>
              </a:rPr>
              <a:t>Partner</a:t>
            </a:r>
          </a:p>
        </p:txBody>
      </p:sp>
      <p:pic>
        <p:nvPicPr>
          <p:cNvPr id="8" name="Picture 7" descr="Final jigsaw puzzle piece fitting to complete the puzzle">
            <a:extLst>
              <a:ext uri="{FF2B5EF4-FFF2-40B4-BE49-F238E27FC236}">
                <a16:creationId xmlns:a16="http://schemas.microsoft.com/office/drawing/2014/main" id="{6F02585D-D976-0082-507C-790B6A9FD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843" y="3415444"/>
            <a:ext cx="1619287" cy="1076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FDABF-5125-A1E1-A04B-EC878F7131FB}"/>
              </a:ext>
            </a:extLst>
          </p:cNvPr>
          <p:cNvSpPr txBox="1"/>
          <p:nvPr/>
        </p:nvSpPr>
        <p:spPr>
          <a:xfrm>
            <a:off x="5444984" y="1116275"/>
            <a:ext cx="299817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Other APWA chapters</a:t>
            </a:r>
          </a:p>
          <a:p>
            <a:pPr marL="285750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Colleagues</a:t>
            </a:r>
          </a:p>
          <a:p>
            <a:pPr marL="285750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Like-minded groups</a:t>
            </a:r>
          </a:p>
          <a:p>
            <a:pPr marL="285750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Elected/appointed officials</a:t>
            </a:r>
          </a:p>
          <a:p>
            <a:pPr marL="742950" lvl="1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Local/state agency executives</a:t>
            </a:r>
          </a:p>
          <a:p>
            <a:pPr marL="285750" lvl="1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Media</a:t>
            </a:r>
          </a:p>
          <a:p>
            <a:pPr marL="742950" lvl="2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Newspaper</a:t>
            </a:r>
          </a:p>
          <a:p>
            <a:pPr marL="742950" lvl="2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Radio</a:t>
            </a:r>
          </a:p>
          <a:p>
            <a:pPr marL="742950" lvl="2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TV</a:t>
            </a:r>
          </a:p>
          <a:p>
            <a:pPr marL="742950" lvl="2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Podcast</a:t>
            </a:r>
          </a:p>
          <a:p>
            <a:pPr marL="742950" lvl="2" indent="-285750">
              <a:buFont typeface="Wingdings"/>
              <a:buChar char="ü"/>
            </a:pPr>
            <a:r>
              <a:rPr lang="en-US">
                <a:ea typeface="Calibri"/>
                <a:cs typeface="Calibri"/>
              </a:rPr>
              <a:t>PW influencers</a:t>
            </a:r>
          </a:p>
        </p:txBody>
      </p:sp>
    </p:spTree>
    <p:extLst>
      <p:ext uri="{BB962C8B-B14F-4D97-AF65-F5344CB8AC3E}">
        <p14:creationId xmlns:p14="http://schemas.microsoft.com/office/powerpoint/2010/main" val="11667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9B915-DBBE-B64B-6364-12459489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86" y="289125"/>
            <a:ext cx="8206236" cy="857250"/>
          </a:xfrm>
        </p:spPr>
        <p:txBody>
          <a:bodyPr/>
          <a:lstStyle/>
          <a:p>
            <a:r>
              <a:rPr lang="en-US"/>
              <a:t>APWA Government Affairs = Partner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5CF34-A471-C92B-8F94-EB2D30C0CF46}"/>
              </a:ext>
            </a:extLst>
          </p:cNvPr>
          <p:cNvSpPr txBox="1"/>
          <p:nvPr/>
        </p:nvSpPr>
        <p:spPr>
          <a:xfrm>
            <a:off x="751561" y="1283917"/>
            <a:ext cx="14483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Like you, we: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D8271-4742-988C-B900-A65C741F62D3}"/>
              </a:ext>
            </a:extLst>
          </p:cNvPr>
          <p:cNvSpPr txBox="1"/>
          <p:nvPr/>
        </p:nvSpPr>
        <p:spPr>
          <a:xfrm>
            <a:off x="1393520" y="1753644"/>
            <a:ext cx="5143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Advocate/educate </a:t>
            </a:r>
            <a:r>
              <a:rPr lang="en-US" err="1">
                <a:ea typeface="Calibri"/>
                <a:cs typeface="Calibri"/>
              </a:rPr>
              <a:t>electeds</a:t>
            </a:r>
            <a:r>
              <a:rPr lang="en-US">
                <a:ea typeface="Calibri"/>
                <a:cs typeface="Calibri"/>
              </a:rPr>
              <a:t>, policymakers, regulators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42CA4-0DE5-C38E-8202-65EAC4287374}"/>
              </a:ext>
            </a:extLst>
          </p:cNvPr>
          <p:cNvSpPr txBox="1"/>
          <p:nvPr/>
        </p:nvSpPr>
        <p:spPr>
          <a:xfrm>
            <a:off x="1393520" y="2254685"/>
            <a:ext cx="44623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Monitor regs and bills impacting public works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6518E-F1F7-217B-3EF3-930A7218C9C5}"/>
              </a:ext>
            </a:extLst>
          </p:cNvPr>
          <p:cNvSpPr txBox="1"/>
          <p:nvPr/>
        </p:nvSpPr>
        <p:spPr>
          <a:xfrm>
            <a:off x="1393521" y="2763554"/>
            <a:ext cx="43684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Speak up when proposals affect public works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2CBDF-6712-6F64-FF8C-02C76738ACBA}"/>
              </a:ext>
            </a:extLst>
          </p:cNvPr>
          <p:cNvSpPr txBox="1"/>
          <p:nvPr/>
        </p:nvSpPr>
        <p:spPr>
          <a:xfrm>
            <a:off x="751562" y="3295910"/>
            <a:ext cx="3421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APWA Government Affairs here to: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D2A46-92F3-3637-8B10-BAC23DCAD11D}"/>
              </a:ext>
            </a:extLst>
          </p:cNvPr>
          <p:cNvSpPr txBox="1"/>
          <p:nvPr/>
        </p:nvSpPr>
        <p:spPr>
          <a:xfrm>
            <a:off x="1393520" y="3796952"/>
            <a:ext cx="33428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Support chapter advocacy efforts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C66766-F90D-A1E7-6EE6-ADD81E31A534}"/>
              </a:ext>
            </a:extLst>
          </p:cNvPr>
          <p:cNvSpPr txBox="1"/>
          <p:nvPr/>
        </p:nvSpPr>
        <p:spPr>
          <a:xfrm>
            <a:off x="1393520" y="4266677"/>
            <a:ext cx="3272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Train virtually and in-person</a:t>
            </a:r>
          </a:p>
        </p:txBody>
      </p:sp>
      <p:pic>
        <p:nvPicPr>
          <p:cNvPr id="11" name="Graphic 10" descr="Girl holding a sign">
            <a:extLst>
              <a:ext uri="{FF2B5EF4-FFF2-40B4-BE49-F238E27FC236}">
                <a16:creationId xmlns:a16="http://schemas.microsoft.com/office/drawing/2014/main" id="{601B3CFE-DA81-241C-4112-16B478190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1748" y="1972849"/>
            <a:ext cx="1955627" cy="2974932"/>
          </a:xfrm>
          <a:prstGeom prst="rect">
            <a:avLst/>
          </a:prstGeom>
        </p:spPr>
      </p:pic>
      <p:pic>
        <p:nvPicPr>
          <p:cNvPr id="13" name="Picture 12" descr="Here To Help Stock Illustrations - 299 Here To Help Stock Illustrations ...">
            <a:extLst>
              <a:ext uri="{FF2B5EF4-FFF2-40B4-BE49-F238E27FC236}">
                <a16:creationId xmlns:a16="http://schemas.microsoft.com/office/drawing/2014/main" id="{30F01001-007B-7AE4-652F-4E383E753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324" y="2317644"/>
            <a:ext cx="1208762" cy="891822"/>
          </a:xfrm>
          <a:prstGeom prst="rect">
            <a:avLst/>
          </a:prstGeom>
        </p:spPr>
      </p:pic>
      <p:pic>
        <p:nvPicPr>
          <p:cNvPr id="3" name="Graphic 2" descr="Man with a mohawk">
            <a:extLst>
              <a:ext uri="{FF2B5EF4-FFF2-40B4-BE49-F238E27FC236}">
                <a16:creationId xmlns:a16="http://schemas.microsoft.com/office/drawing/2014/main" id="{200BBE84-272D-699A-745E-8ADF2284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52298" y="1444291"/>
            <a:ext cx="522873" cy="6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F92C-83DA-ED62-47D9-851BD27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7" y="257999"/>
            <a:ext cx="8206236" cy="85725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APWA GA Team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08EE1B8-C3DC-E0F7-E213-4E5A53EADDA1}"/>
              </a:ext>
            </a:extLst>
          </p:cNvPr>
          <p:cNvSpPr>
            <a:spLocks noGrp="1"/>
          </p:cNvSpPr>
          <p:nvPr/>
        </p:nvSpPr>
        <p:spPr>
          <a:xfrm>
            <a:off x="616352" y="1168617"/>
            <a:ext cx="8229600" cy="37241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A2F4B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1A2F4B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A2F4B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A2F4B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1A2F4B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r>
              <a:rPr lang="en-US" b="1">
                <a:solidFill>
                  <a:srgbClr val="002060"/>
                </a:solidFill>
              </a:rPr>
              <a:t>Andrea Eales -       @</a:t>
            </a:r>
            <a:r>
              <a:rPr lang="en-US"/>
              <a:t>ajeales</a:t>
            </a:r>
            <a:endParaRPr lang="en-US">
              <a:solidFill>
                <a:srgbClr val="002060"/>
              </a:solidFill>
            </a:endParaRPr>
          </a:p>
          <a:p>
            <a:pPr marL="914400" lvl="2" indent="0">
              <a:buNone/>
            </a:pPr>
            <a:r>
              <a:rPr lang="en-US">
                <a:solidFill>
                  <a:srgbClr val="002060"/>
                </a:solidFill>
              </a:rPr>
              <a:t>Director of Government &amp; Public Affairs</a:t>
            </a:r>
          </a:p>
          <a:p>
            <a:pPr marL="914400" lvl="2" indent="0">
              <a:buNone/>
            </a:pPr>
            <a:r>
              <a:rPr lang="en-US" b="1">
                <a:solidFill>
                  <a:srgbClr val="002060"/>
                </a:solidFill>
              </a:rPr>
              <a:t>    Jeff Finegan</a:t>
            </a:r>
          </a:p>
          <a:p>
            <a:pPr marL="914400" lvl="2" indent="0">
              <a:buNone/>
            </a:pPr>
            <a:r>
              <a:rPr lang="en-US">
                <a:solidFill>
                  <a:srgbClr val="002060"/>
                </a:solidFill>
              </a:rPr>
              <a:t>    Government Affairs Associate</a:t>
            </a:r>
          </a:p>
          <a:p>
            <a:pPr marL="914400" lvl="2" indent="0">
              <a:spcBef>
                <a:spcPts val="500"/>
              </a:spcBef>
              <a:buNone/>
            </a:pPr>
            <a:r>
              <a:rPr lang="en-US">
                <a:solidFill>
                  <a:srgbClr val="002060"/>
                </a:solidFill>
              </a:rPr>
              <a:t>        </a:t>
            </a:r>
            <a:r>
              <a:rPr lang="en-US" sz="2000" b="1">
                <a:solidFill>
                  <a:srgbClr val="002060"/>
                </a:solidFill>
              </a:rPr>
              <a:t>Ryan </a:t>
            </a:r>
            <a:r>
              <a:rPr lang="en-US" b="1">
                <a:solidFill>
                  <a:srgbClr val="002060"/>
                </a:solidFill>
              </a:rPr>
              <a:t>McManus -      @</a:t>
            </a:r>
            <a:r>
              <a:rPr lang="en-US">
                <a:solidFill>
                  <a:srgbClr val="002060"/>
                </a:solidFill>
              </a:rPr>
              <a:t>_Ryan_McManus_</a:t>
            </a:r>
          </a:p>
          <a:p>
            <a:pPr marL="914400" lvl="2" indent="0">
              <a:spcBef>
                <a:spcPts val="500"/>
              </a:spcBef>
              <a:buNone/>
            </a:pPr>
            <a:r>
              <a:rPr lang="en-US">
                <a:solidFill>
                  <a:srgbClr val="002060"/>
                </a:solidFill>
              </a:rPr>
              <a:t>        Government</a:t>
            </a:r>
            <a:r>
              <a:rPr lang="en-US" sz="2000">
                <a:solidFill>
                  <a:srgbClr val="002060"/>
                </a:solidFill>
              </a:rPr>
              <a:t> Affairs </a:t>
            </a:r>
            <a:r>
              <a:rPr lang="en-US">
                <a:solidFill>
                  <a:srgbClr val="002060"/>
                </a:solidFill>
              </a:rPr>
              <a:t>Manager</a:t>
            </a:r>
          </a:p>
          <a:p>
            <a:pPr marL="914400" lvl="2" indent="0">
              <a:spcBef>
                <a:spcPts val="500"/>
              </a:spcBef>
              <a:buNone/>
            </a:pPr>
            <a:r>
              <a:rPr lang="en-US">
                <a:solidFill>
                  <a:srgbClr val="002060"/>
                </a:solidFill>
              </a:rPr>
              <a:t>             </a:t>
            </a:r>
            <a:r>
              <a:rPr lang="en-US" b="1">
                <a:solidFill>
                  <a:srgbClr val="002060"/>
                </a:solidFill>
              </a:rPr>
              <a:t>Mark</a:t>
            </a:r>
            <a:r>
              <a:rPr lang="en-US" sz="2000" b="1">
                <a:solidFill>
                  <a:srgbClr val="002060"/>
                </a:solidFill>
              </a:rPr>
              <a:t> Shade</a:t>
            </a:r>
            <a:r>
              <a:rPr lang="en-US" b="1">
                <a:solidFill>
                  <a:srgbClr val="002060"/>
                </a:solidFill>
              </a:rPr>
              <a:t> -       @</a:t>
            </a:r>
            <a:r>
              <a:rPr lang="en-US">
                <a:solidFill>
                  <a:srgbClr val="002060"/>
                </a:solidFill>
              </a:rPr>
              <a:t>apwamarkshade</a:t>
            </a:r>
          </a:p>
          <a:p>
            <a:pPr marL="914400" lvl="2" indent="0">
              <a:spcBef>
                <a:spcPts val="500"/>
              </a:spcBef>
              <a:buNone/>
            </a:pPr>
            <a:r>
              <a:rPr lang="en-US">
                <a:solidFill>
                  <a:srgbClr val="002060"/>
                </a:solidFill>
              </a:rPr>
              <a:t>             </a:t>
            </a:r>
            <a:r>
              <a:rPr lang="en-US" sz="2000">
                <a:solidFill>
                  <a:srgbClr val="002060"/>
                </a:solidFill>
              </a:rPr>
              <a:t>Government Affairs Media Manager</a:t>
            </a:r>
            <a:endParaRPr lang="en-US">
              <a:solidFill>
                <a:srgbClr val="002060"/>
              </a:solidFill>
            </a:endParaRPr>
          </a:p>
          <a:p>
            <a:pPr marL="914400" lvl="2" indent="0">
              <a:buNone/>
            </a:pPr>
            <a:r>
              <a:rPr lang="en-US">
                <a:solidFill>
                  <a:srgbClr val="002060"/>
                </a:solidFill>
              </a:rPr>
              <a:t>                   </a:t>
            </a:r>
            <a:r>
              <a:rPr lang="en-US" sz="2000" b="1">
                <a:solidFill>
                  <a:srgbClr val="002060"/>
                </a:solidFill>
              </a:rPr>
              <a:t>Marty </a:t>
            </a:r>
            <a:r>
              <a:rPr lang="en-US" b="1">
                <a:solidFill>
                  <a:srgbClr val="002060"/>
                </a:solidFill>
              </a:rPr>
              <a:t>Williams -      @</a:t>
            </a:r>
            <a:r>
              <a:rPr lang="en-US">
                <a:solidFill>
                  <a:srgbClr val="002060"/>
                </a:solidFill>
              </a:rPr>
              <a:t>APWAMarty</a:t>
            </a:r>
          </a:p>
          <a:p>
            <a:pPr marL="914400" lvl="2" indent="0">
              <a:buNone/>
            </a:pPr>
            <a:r>
              <a:rPr lang="en-US">
                <a:solidFill>
                  <a:srgbClr val="002060"/>
                </a:solidFill>
              </a:rPr>
              <a:t>                   Government</a:t>
            </a:r>
            <a:r>
              <a:rPr lang="en-US" sz="2000">
                <a:solidFill>
                  <a:srgbClr val="002060"/>
                </a:solidFill>
              </a:rPr>
              <a:t> Affairs Manager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5" name="Picture 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E2A49655-5ACA-E64C-3E21-F539E01A8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05" y="1254286"/>
            <a:ext cx="293345" cy="276586"/>
          </a:xfrm>
          <a:prstGeom prst="rect">
            <a:avLst/>
          </a:prstGeom>
        </p:spPr>
      </p:pic>
      <p:pic>
        <p:nvPicPr>
          <p:cNvPr id="6" name="Picture 5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CC63C0B2-DA3C-C16E-D7A9-554F8CB35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27" y="2686653"/>
            <a:ext cx="293345" cy="276586"/>
          </a:xfrm>
          <a:prstGeom prst="rect">
            <a:avLst/>
          </a:prstGeom>
        </p:spPr>
      </p:pic>
      <p:pic>
        <p:nvPicPr>
          <p:cNvPr id="7" name="Picture 6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A1A85927-96C6-5368-F4C4-0345EA049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93" y="3395603"/>
            <a:ext cx="300580" cy="305523"/>
          </a:xfrm>
          <a:prstGeom prst="rect">
            <a:avLst/>
          </a:prstGeom>
        </p:spPr>
      </p:pic>
      <p:pic>
        <p:nvPicPr>
          <p:cNvPr id="8" name="Picture 7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AA58ACC2-DFCD-BD9C-67EC-6C109147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274" y="4133488"/>
            <a:ext cx="300580" cy="298289"/>
          </a:xfrm>
          <a:prstGeom prst="rect">
            <a:avLst/>
          </a:prstGeom>
        </p:spPr>
      </p:pic>
      <p:pic>
        <p:nvPicPr>
          <p:cNvPr id="3" name="Picture 2" descr="A person with curly hair wearing a black jacket and a necklace&#10;&#10;Description automatically generated">
            <a:extLst>
              <a:ext uri="{FF2B5EF4-FFF2-40B4-BE49-F238E27FC236}">
                <a16:creationId xmlns:a16="http://schemas.microsoft.com/office/drawing/2014/main" id="{3778DEAF-46B1-7AFF-4B6F-8CF88BB91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33" y="1143305"/>
            <a:ext cx="655772" cy="681783"/>
          </a:xfrm>
          <a:prstGeom prst="rect">
            <a:avLst/>
          </a:prstGeom>
        </p:spPr>
      </p:pic>
      <p:pic>
        <p:nvPicPr>
          <p:cNvPr id="9" name="Picture 8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CCFF999A-205B-8BF4-D693-6010D31CD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927" y="1851017"/>
            <a:ext cx="642048" cy="724903"/>
          </a:xfrm>
          <a:prstGeom prst="rect">
            <a:avLst/>
          </a:prstGeom>
        </p:spPr>
      </p:pic>
      <p:pic>
        <p:nvPicPr>
          <p:cNvPr id="11" name="Picture 10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7B8295A3-49D4-0C2D-C07B-33E306FB2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26" y="3369717"/>
            <a:ext cx="765625" cy="739943"/>
          </a:xfrm>
          <a:prstGeom prst="rect">
            <a:avLst/>
          </a:prstGeom>
        </p:spPr>
      </p:pic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496C0525-B39E-7C50-B19A-B27FCDFDB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207" y="2617458"/>
            <a:ext cx="623951" cy="711864"/>
          </a:xfrm>
          <a:prstGeom prst="rect">
            <a:avLst/>
          </a:prstGeom>
        </p:spPr>
      </p:pic>
      <p:pic>
        <p:nvPicPr>
          <p:cNvPr id="10" name="Picture 9" descr="A person in a suit smiling&#10;&#10;Description automatically generated">
            <a:extLst>
              <a:ext uri="{FF2B5EF4-FFF2-40B4-BE49-F238E27FC236}">
                <a16:creationId xmlns:a16="http://schemas.microsoft.com/office/drawing/2014/main" id="{472F6722-4899-28F3-42C5-59DB866B4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433" y="4128897"/>
            <a:ext cx="838702" cy="7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2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397D-9730-5CA9-C09A-86595536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83" y="251527"/>
            <a:ext cx="8206236" cy="857250"/>
          </a:xfrm>
        </p:spPr>
        <p:txBody>
          <a:bodyPr/>
          <a:lstStyle/>
          <a:p>
            <a:r>
              <a:rPr lang="en-US">
                <a:solidFill>
                  <a:srgbClr val="002060"/>
                </a:solidFill>
              </a:rPr>
              <a:t>Federal Peeps to Inform</a:t>
            </a:r>
            <a:endParaRPr lang="en-US"/>
          </a:p>
        </p:txBody>
      </p:sp>
      <p:pic>
        <p:nvPicPr>
          <p:cNvPr id="3" name="Picture 2" descr="Reserved For Office Staff Sign , SKU: K-8758">
            <a:extLst>
              <a:ext uri="{FF2B5EF4-FFF2-40B4-BE49-F238E27FC236}">
                <a16:creationId xmlns:a16="http://schemas.microsoft.com/office/drawing/2014/main" id="{D46E9736-15D4-4A5D-4A74-BE3381BDE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986" y="1162551"/>
            <a:ext cx="2743200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25D6FE-DDA1-5451-D9E8-1D91060CDA5B}"/>
              </a:ext>
            </a:extLst>
          </p:cNvPr>
          <p:cNvSpPr txBox="1"/>
          <p:nvPr/>
        </p:nvSpPr>
        <p:spPr>
          <a:xfrm>
            <a:off x="827170" y="1165558"/>
            <a:ext cx="924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cs typeface="Calibri"/>
              </a:rPr>
              <a:t>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BD70EC-60F4-7DE6-EAA6-ACB54E687082}"/>
              </a:ext>
            </a:extLst>
          </p:cNvPr>
          <p:cNvSpPr txBox="1"/>
          <p:nvPr/>
        </p:nvSpPr>
        <p:spPr>
          <a:xfrm>
            <a:off x="827169" y="1534025"/>
            <a:ext cx="16317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Chief of Staff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2B563-7DE5-684E-0913-FCA9B25BA8B7}"/>
              </a:ext>
            </a:extLst>
          </p:cNvPr>
          <p:cNvSpPr txBox="1"/>
          <p:nvPr/>
        </p:nvSpPr>
        <p:spPr>
          <a:xfrm>
            <a:off x="827169" y="1940091"/>
            <a:ext cx="1691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District Director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7BF34-7E61-3C20-2E05-65F63C2C9C79}"/>
              </a:ext>
            </a:extLst>
          </p:cNvPr>
          <p:cNvSpPr txBox="1"/>
          <p:nvPr/>
        </p:nvSpPr>
        <p:spPr>
          <a:xfrm>
            <a:off x="2458952" y="1571624"/>
            <a:ext cx="29176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Constituent Services Director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D9140E-2201-4566-1C55-A372C1A57122}"/>
              </a:ext>
            </a:extLst>
          </p:cNvPr>
          <p:cNvSpPr txBox="1"/>
          <p:nvPr/>
        </p:nvSpPr>
        <p:spPr>
          <a:xfrm>
            <a:off x="2458952" y="1940091"/>
            <a:ext cx="29176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Constituent Services Rep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9FAB3-EF6F-F9D0-56F9-6DCE6BD543B5}"/>
              </a:ext>
            </a:extLst>
          </p:cNvPr>
          <p:cNvSpPr txBox="1"/>
          <p:nvPr/>
        </p:nvSpPr>
        <p:spPr>
          <a:xfrm>
            <a:off x="827170" y="2722144"/>
            <a:ext cx="12181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cs typeface="Calibri"/>
              </a:rPr>
              <a:t>Capitol Hill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D67992-08D0-1D11-2510-059F46B43222}"/>
              </a:ext>
            </a:extLst>
          </p:cNvPr>
          <p:cNvSpPr txBox="1"/>
          <p:nvPr/>
        </p:nvSpPr>
        <p:spPr>
          <a:xfrm>
            <a:off x="827170" y="3150769"/>
            <a:ext cx="14137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Chief of Staff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C9757A-B87E-2306-B323-D959F2601010}"/>
              </a:ext>
            </a:extLst>
          </p:cNvPr>
          <p:cNvSpPr txBox="1"/>
          <p:nvPr/>
        </p:nvSpPr>
        <p:spPr>
          <a:xfrm>
            <a:off x="827169" y="3519236"/>
            <a:ext cx="20604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Legislative Director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782F4-EA79-5BFC-D979-2ED537B599E9}"/>
              </a:ext>
            </a:extLst>
          </p:cNvPr>
          <p:cNvSpPr txBox="1"/>
          <p:nvPr/>
        </p:nvSpPr>
        <p:spPr>
          <a:xfrm>
            <a:off x="827169" y="3925301"/>
            <a:ext cx="11279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Scheduler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F364E-6E21-6880-211B-9C633E421D00}"/>
              </a:ext>
            </a:extLst>
          </p:cNvPr>
          <p:cNvSpPr txBox="1"/>
          <p:nvPr/>
        </p:nvSpPr>
        <p:spPr>
          <a:xfrm>
            <a:off x="3083091" y="3150769"/>
            <a:ext cx="21957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Legislative Assistant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5A0F-43FA-DA92-4C0D-42845EA95C7C}"/>
              </a:ext>
            </a:extLst>
          </p:cNvPr>
          <p:cNvSpPr txBox="1"/>
          <p:nvPr/>
        </p:nvSpPr>
        <p:spPr>
          <a:xfrm>
            <a:off x="3083091" y="3474118"/>
            <a:ext cx="27071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Legislative Correspondent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62DA4-B143-4E42-C34C-4E036908470E}"/>
              </a:ext>
            </a:extLst>
          </p:cNvPr>
          <p:cNvSpPr txBox="1"/>
          <p:nvPr/>
        </p:nvSpPr>
        <p:spPr>
          <a:xfrm>
            <a:off x="3083092" y="4105776"/>
            <a:ext cx="16618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Press Secretary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54476F-B9D5-38FC-6D9A-C2398DFADECE}"/>
              </a:ext>
            </a:extLst>
          </p:cNvPr>
          <p:cNvSpPr txBox="1"/>
          <p:nvPr/>
        </p:nvSpPr>
        <p:spPr>
          <a:xfrm>
            <a:off x="3083092" y="3767387"/>
            <a:ext cx="1691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Comms Director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A378AE-FE4B-BFFC-FA90-75C7614D8C5A}"/>
              </a:ext>
            </a:extLst>
          </p:cNvPr>
          <p:cNvSpPr txBox="1"/>
          <p:nvPr/>
        </p:nvSpPr>
        <p:spPr>
          <a:xfrm>
            <a:off x="1699459" y="2308557"/>
            <a:ext cx="1631783" cy="3768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Press Secretary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5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On-screen Show (16:9)</PresentationFormat>
  <Paragraphs>82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The Art of Speaking Up</vt:lpstr>
      <vt:lpstr>PowerPoint Presentation</vt:lpstr>
      <vt:lpstr>PowerPoint Presentation</vt:lpstr>
      <vt:lpstr>Public Policy Priorities</vt:lpstr>
      <vt:lpstr>Have Popcorn?</vt:lpstr>
      <vt:lpstr>It Starts with You</vt:lpstr>
      <vt:lpstr>APWA Government Affairs = Partner</vt:lpstr>
      <vt:lpstr>APWA GA Team</vt:lpstr>
      <vt:lpstr>Federal Peeps to Inform</vt:lpstr>
      <vt:lpstr>Advocacy Tools</vt:lpstr>
      <vt:lpstr>Does it Work?</vt:lpstr>
      <vt:lpstr>APWA Advocacy Success Story</vt:lpstr>
      <vt:lpstr>APWA Advocacy Success Story - 2</vt:lpstr>
      <vt:lpstr>APWA Advocacy Success Story – 3a/b</vt:lpstr>
      <vt:lpstr>APWA Advocacy Success Story – 4</vt:lpstr>
      <vt:lpstr>Thank You!</vt:lpstr>
    </vt:vector>
  </TitlesOfParts>
  <Company>APWA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Thompson</dc:creator>
  <cp:lastModifiedBy>Jill Wilbeck</cp:lastModifiedBy>
  <cp:revision>31</cp:revision>
  <dcterms:created xsi:type="dcterms:W3CDTF">2020-07-02T12:41:49Z</dcterms:created>
  <dcterms:modified xsi:type="dcterms:W3CDTF">2023-10-16T13:43:00Z</dcterms:modified>
</cp:coreProperties>
</file>