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73" r:id="rId5"/>
    <p:sldId id="261" r:id="rId6"/>
    <p:sldId id="274" r:id="rId7"/>
    <p:sldId id="272" r:id="rId8"/>
    <p:sldId id="465" r:id="rId9"/>
    <p:sldId id="264" r:id="rId10"/>
    <p:sldId id="464" r:id="rId11"/>
    <p:sldId id="271" r:id="rId12"/>
    <p:sldId id="270" r:id="rId13"/>
    <p:sldId id="269" r:id="rId14"/>
    <p:sldId id="268" r:id="rId15"/>
    <p:sldId id="267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85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2" y="-6852"/>
            <a:ext cx="6843723" cy="1329344"/>
          </a:xfrm>
          <a:custGeom>
            <a:avLst/>
            <a:gdLst>
              <a:gd name="connsiteX0" fmla="*/ 4340145 w 6843723"/>
              <a:gd name="connsiteY0" fmla="*/ 1772459 h 1772459"/>
              <a:gd name="connsiteX1" fmla="*/ 6843723 w 6843723"/>
              <a:gd name="connsiteY1" fmla="*/ 0 h 1772459"/>
              <a:gd name="connsiteX2" fmla="*/ 0 w 6843723"/>
              <a:gd name="connsiteY2" fmla="*/ 0 h 1772459"/>
              <a:gd name="connsiteX3" fmla="*/ 0 w 6843723"/>
              <a:gd name="connsiteY3" fmla="*/ 1379594 h 1772459"/>
              <a:gd name="connsiteX4" fmla="*/ 4340145 w 6843723"/>
              <a:gd name="connsiteY4" fmla="*/ 1772459 h 177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723" h="1772459">
                <a:moveTo>
                  <a:pt x="4340145" y="1772459"/>
                </a:moveTo>
                <a:lnTo>
                  <a:pt x="6843723" y="0"/>
                </a:lnTo>
                <a:lnTo>
                  <a:pt x="0" y="0"/>
                </a:lnTo>
                <a:lnTo>
                  <a:pt x="0" y="1379594"/>
                </a:lnTo>
                <a:lnTo>
                  <a:pt x="4340145" y="1772459"/>
                </a:lnTo>
                <a:close/>
              </a:path>
            </a:pathLst>
          </a:custGeom>
          <a:solidFill>
            <a:srgbClr val="1D49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 userDrawn="1"/>
        </p:nvSpPr>
        <p:spPr>
          <a:xfrm>
            <a:off x="-27410" y="1055254"/>
            <a:ext cx="4294459" cy="582445"/>
          </a:xfrm>
          <a:custGeom>
            <a:avLst/>
            <a:gdLst>
              <a:gd name="connsiteX0" fmla="*/ 4294459 w 4294459"/>
              <a:gd name="connsiteY0" fmla="*/ 392865 h 776593"/>
              <a:gd name="connsiteX1" fmla="*/ 3965521 w 4294459"/>
              <a:gd name="connsiteY1" fmla="*/ 612138 h 776593"/>
              <a:gd name="connsiteX2" fmla="*/ 9137 w 4294459"/>
              <a:gd name="connsiteY2" fmla="*/ 776593 h 776593"/>
              <a:gd name="connsiteX3" fmla="*/ 0 w 4294459"/>
              <a:gd name="connsiteY3" fmla="*/ 0 h 776593"/>
              <a:gd name="connsiteX4" fmla="*/ 4294459 w 4294459"/>
              <a:gd name="connsiteY4" fmla="*/ 392865 h 7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459" h="776593">
                <a:moveTo>
                  <a:pt x="4294459" y="392865"/>
                </a:moveTo>
                <a:lnTo>
                  <a:pt x="3965521" y="612138"/>
                </a:lnTo>
                <a:lnTo>
                  <a:pt x="9137" y="776593"/>
                </a:lnTo>
                <a:lnTo>
                  <a:pt x="0" y="0"/>
                </a:lnTo>
                <a:lnTo>
                  <a:pt x="4294459" y="392865"/>
                </a:lnTo>
                <a:close/>
              </a:path>
            </a:pathLst>
          </a:custGeom>
          <a:solidFill>
            <a:srgbClr val="1D4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 userDrawn="1"/>
        </p:nvSpPr>
        <p:spPr>
          <a:xfrm>
            <a:off x="5436097" y="-6852"/>
            <a:ext cx="3744416" cy="1233412"/>
          </a:xfrm>
          <a:custGeom>
            <a:avLst/>
            <a:gdLst>
              <a:gd name="connsiteX0" fmla="*/ 0 w 3709681"/>
              <a:gd name="connsiteY0" fmla="*/ 1059820 h 1644549"/>
              <a:gd name="connsiteX1" fmla="*/ 3709681 w 3709681"/>
              <a:gd name="connsiteY1" fmla="*/ 1644549 h 1644549"/>
              <a:gd name="connsiteX2" fmla="*/ 3700544 w 3709681"/>
              <a:gd name="connsiteY2" fmla="*/ 0 h 1644549"/>
              <a:gd name="connsiteX3" fmla="*/ 1452806 w 3709681"/>
              <a:gd name="connsiteY3" fmla="*/ 0 h 1644549"/>
              <a:gd name="connsiteX4" fmla="*/ 0 w 3709681"/>
              <a:gd name="connsiteY4" fmla="*/ 1059820 h 16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681" h="1644549">
                <a:moveTo>
                  <a:pt x="0" y="1059820"/>
                </a:moveTo>
                <a:lnTo>
                  <a:pt x="3709681" y="1644549"/>
                </a:lnTo>
                <a:cubicBezTo>
                  <a:pt x="3706635" y="1096366"/>
                  <a:pt x="3703590" y="548183"/>
                  <a:pt x="3700544" y="0"/>
                </a:cubicBezTo>
                <a:lnTo>
                  <a:pt x="1452806" y="0"/>
                </a:lnTo>
                <a:lnTo>
                  <a:pt x="0" y="10598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6615701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apterservices@apwa.or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apterservices@apwa.org" TargetMode="External"/><Relationship Id="rId2" Type="http://schemas.openxmlformats.org/officeDocument/2006/relationships/hyperlink" Target="https://www.apwa.org/wp-content/uploads/Chapter_Roadeo_Information_Form_APWA_Branded_COMPLETED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Leader Resources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68" y="2500744"/>
            <a:ext cx="8047463" cy="158634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Monday, February 9, 2026</a:t>
            </a:r>
          </a:p>
          <a:p>
            <a:pPr marL="0" indent="0" algn="ctr">
              <a:buNone/>
            </a:pPr>
            <a:r>
              <a:rPr lang="en-US" b="1" dirty="0"/>
              <a:t>12 Noon Central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the phone&#10;&#10;Description automatically generated">
            <a:extLst>
              <a:ext uri="{FF2B5EF4-FFF2-40B4-BE49-F238E27FC236}">
                <a16:creationId xmlns:a16="http://schemas.microsoft.com/office/drawing/2014/main" id="{DC2617C0-EC8D-63A4-D31C-89A81127B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49632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4160-19B6-8BB6-BE9F-C0780E7F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E791-618E-ECFA-4BD6-6516753B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0222-74CD-3474-E21D-4FEE9FCC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erson holding mouse">
            <a:extLst>
              <a:ext uri="{FF2B5EF4-FFF2-40B4-BE49-F238E27FC236}">
                <a16:creationId xmlns:a16="http://schemas.microsoft.com/office/drawing/2014/main" id="{ED0F94EA-FF88-7A1F-E526-C7EAED1F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D69AD-7AFB-1E03-2091-4C03C6A9248D}"/>
              </a:ext>
            </a:extLst>
          </p:cNvPr>
          <p:cNvSpPr txBox="1"/>
          <p:nvPr/>
        </p:nvSpPr>
        <p:spPr>
          <a:xfrm>
            <a:off x="1614054" y="582753"/>
            <a:ext cx="525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0" u="sng" strike="noStrike" dirty="0">
                <a:solidFill>
                  <a:srgbClr val="FFFFFF"/>
                </a:solidFill>
                <a:effectLst/>
                <a:latin typeface="Calibri Light" panose="020F0302020204030204" pitchFamily="34" charset="0"/>
                <a:hlinkClick r:id="rId3"/>
              </a:rPr>
              <a:t>chapterservices@apwa.org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6455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04185-F695-CBEC-100B-F64E2EFB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6FABE86D-B698-61D2-9D0D-54AB94700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55" y="467014"/>
            <a:ext cx="6691489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6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BB327-568A-76D4-6424-B56ABCE2F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E8D6-3D31-128C-ADBB-3A3C55D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Services……..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2FB-FE53-4393-6731-C630047E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Executive Officers List</a:t>
            </a:r>
          </a:p>
          <a:p>
            <a:r>
              <a:rPr lang="en-US" dirty="0"/>
              <a:t>Insurance Requests</a:t>
            </a:r>
          </a:p>
          <a:p>
            <a:r>
              <a:rPr lang="en-US" dirty="0"/>
              <a:t>Contract Review</a:t>
            </a:r>
          </a:p>
          <a:p>
            <a:r>
              <a:rPr lang="en-US" dirty="0"/>
              <a:t>Chapter Minutes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Election Polls</a:t>
            </a:r>
          </a:p>
          <a:p>
            <a:r>
              <a:rPr lang="en-US" dirty="0"/>
              <a:t>APWA Videos</a:t>
            </a:r>
          </a:p>
          <a:p>
            <a:r>
              <a:rPr lang="en-US" dirty="0"/>
              <a:t>ALL OTHER REQUESTS</a:t>
            </a:r>
          </a:p>
        </p:txBody>
      </p:sp>
    </p:spTree>
    <p:extLst>
      <p:ext uri="{BB962C8B-B14F-4D97-AF65-F5344CB8AC3E}">
        <p14:creationId xmlns:p14="http://schemas.microsoft.com/office/powerpoint/2010/main" val="394165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26BB0-A395-FCB8-7025-D5072A8D4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139A-4C49-DCC2-59A4-1F8E7716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Fonteva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8CC04B-A8D4-31A7-3671-BA22EA2C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76" y="1018309"/>
            <a:ext cx="7774960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Build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Pull Event Registration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Pull Membership Reports</a:t>
            </a:r>
          </a:p>
          <a:p>
            <a:pPr marL="0" indent="0">
              <a:buNone/>
            </a:pP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6146" name="Picture 2" descr="A screenshot of a group of events">
            <a:extLst>
              <a:ext uri="{FF2B5EF4-FFF2-40B4-BE49-F238E27FC236}">
                <a16:creationId xmlns:a16="http://schemas.microsoft.com/office/drawing/2014/main" id="{5A1E5BE2-2B9A-0E3E-7BFE-18828483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203"/>
            <a:ext cx="9144000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1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4D32A-AA01-9B80-4D11-5026162AD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5730-A2F5-1E49-0D90-F74715A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Press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9C08C9-78AD-A7F0-6BB7-61ECE859E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58" y="898224"/>
            <a:ext cx="5768349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D883C-9167-39EB-B52B-23F61AD4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29DB3C3-D980-09A8-7763-3C6773C4F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14" y="564655"/>
            <a:ext cx="7086509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9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6" y="1565564"/>
            <a:ext cx="8206236" cy="323294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Understand where to locate APWA Chapter Leader Resources on the APWA website.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Understand where to access Fonteva to build an event, run event registration reports, and run membership reports.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Understand where to log into Word Press, to create and manage content for your chapter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764BC-1F29-D361-2C5E-D39782086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4F89-F00B-DF35-8D24-6FE5486A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49F9-87C5-2816-C503-EF818757E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4A776C-FC53-81B2-1E81-DA289EBC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2"/>
            <a:ext cx="9144000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8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ACB1B-1EBB-3FEB-4477-1279628F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0DAF79-CB8F-0BBD-7273-0FB4E43DA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99789"/>
            <a:ext cx="8205788" cy="34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4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55FD6-DBA2-276C-9C1E-94373A10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AB374-AD26-E166-2E80-8FD3E129D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161" y="663692"/>
            <a:ext cx="8205788" cy="35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screenshot of a newsletter&#10;&#10;AI-generated content may be incorrect.">
            <a:extLst>
              <a:ext uri="{FF2B5EF4-FFF2-40B4-BE49-F238E27FC236}">
                <a16:creationId xmlns:a16="http://schemas.microsoft.com/office/drawing/2014/main" id="{970FF8BA-85BD-C029-2FDD-9686D256F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57" y="689768"/>
            <a:ext cx="2761698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075CA-A951-8705-5557-96AFA4CD5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8C10-4952-9A15-85D3-F3BCAA5B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Insurance Update!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56604-9B22-0562-4334-8D4CFBEE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APWA has secured a blanket insurance policy covering </a:t>
            </a:r>
            <a:r>
              <a:rPr lang="en-US" dirty="0" err="1"/>
              <a:t>Roadeos</a:t>
            </a:r>
            <a:r>
              <a:rPr lang="en-US" dirty="0"/>
              <a:t> from January 15, 2026, through January 14, 2027.  </a:t>
            </a:r>
          </a:p>
          <a:p>
            <a:pPr fontAlgn="base"/>
            <a:r>
              <a:rPr lang="en-US" dirty="0"/>
              <a:t>We’ve negotiated a </a:t>
            </a:r>
            <a:r>
              <a:rPr lang="en-US" b="1" dirty="0"/>
              <a:t>low, flat cost of $960 per event</a:t>
            </a:r>
            <a:r>
              <a:rPr lang="en-US" dirty="0"/>
              <a:t>, providing protection for participants and peace of mind for your chapter. APWA will invoice the chapter/branch treasurer unless an alternate billing contact has been designated.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9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D7EE4-6163-223E-EE10-73219ED35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D716-94D0-5DE3-EA8F-C18A772F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Insurance Update!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651F-11C1-E75C-BCCF-DCDF10641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Here’s how it works:</a:t>
            </a:r>
            <a:r>
              <a:rPr lang="en-US" dirty="0"/>
              <a:t> </a:t>
            </a:r>
          </a:p>
          <a:p>
            <a:pPr fontAlgn="base"/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Fill out the </a:t>
            </a:r>
            <a:r>
              <a:rPr lang="en-US" u="sng" dirty="0">
                <a:hlinkClick r:id="rId2"/>
              </a:rPr>
              <a:t>Chapter/Branch </a:t>
            </a:r>
            <a:r>
              <a:rPr lang="en-US" u="sng" dirty="0" err="1">
                <a:hlinkClick r:id="rId2"/>
              </a:rPr>
              <a:t>Roadeo</a:t>
            </a:r>
            <a:r>
              <a:rPr lang="en-US" u="sng" dirty="0">
                <a:hlinkClick r:id="rId2"/>
              </a:rPr>
              <a:t> Information Form</a:t>
            </a:r>
            <a:r>
              <a:rPr lang="en-US" dirty="0"/>
              <a:t> at least </a:t>
            </a:r>
            <a:r>
              <a:rPr lang="en-US" b="1" dirty="0"/>
              <a:t>30 days prior</a:t>
            </a:r>
            <a:r>
              <a:rPr lang="en-US" dirty="0"/>
              <a:t> to your event.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Submit the form at least 30 days prior to your event start date to </a:t>
            </a:r>
            <a:r>
              <a:rPr lang="en-US" u="sng" dirty="0">
                <a:hlinkClick r:id="rId3"/>
              </a:rPr>
              <a:t>chapterservices@apwa.org</a:t>
            </a:r>
            <a:r>
              <a:rPr lang="en-US" dirty="0"/>
              <a:t>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You’ll receive a </a:t>
            </a:r>
            <a:r>
              <a:rPr lang="en-US" b="1" dirty="0"/>
              <a:t>certificate of insurance within 48 hours</a:t>
            </a:r>
            <a:r>
              <a:rPr lang="en-US" dirty="0"/>
              <a:t> of submission.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C7B74-DD0C-0BAA-3916-61E3AE49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2DA47F-F705-9C38-D6DD-1EF1F4E90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77" y="529359"/>
            <a:ext cx="4307646" cy="3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227</Words>
  <Application>Microsoft Office PowerPoint</Application>
  <PresentationFormat>On-screen Show (16:9)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Chapter Leader Resources 101</vt:lpstr>
      <vt:lpstr>Learning Objectives</vt:lpstr>
      <vt:lpstr>PowerPoint Presentation</vt:lpstr>
      <vt:lpstr>PowerPoint Presentation</vt:lpstr>
      <vt:lpstr>PowerPoint Presentation</vt:lpstr>
      <vt:lpstr>PowerPoint Presentation</vt:lpstr>
      <vt:lpstr>Insurance Update!</vt:lpstr>
      <vt:lpstr>Insurance Update!</vt:lpstr>
      <vt:lpstr>PowerPoint Presentation</vt:lpstr>
      <vt:lpstr>PowerPoint Presentation</vt:lpstr>
      <vt:lpstr>PowerPoint Presentation</vt:lpstr>
      <vt:lpstr>PowerPoint Presentation</vt:lpstr>
      <vt:lpstr>Chapter Services……..</vt:lpstr>
      <vt:lpstr>Fonteva</vt:lpstr>
      <vt:lpstr>Word Press</vt:lpstr>
      <vt:lpstr>PowerPoint Presentation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Jill Wilbeck</cp:lastModifiedBy>
  <cp:revision>13</cp:revision>
  <dcterms:created xsi:type="dcterms:W3CDTF">2020-07-02T12:41:49Z</dcterms:created>
  <dcterms:modified xsi:type="dcterms:W3CDTF">2026-02-09T15:16:45Z</dcterms:modified>
</cp:coreProperties>
</file>