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sldIdLst>
    <p:sldId id="266" r:id="rId5"/>
    <p:sldId id="258" r:id="rId6"/>
    <p:sldId id="260" r:id="rId7"/>
    <p:sldId id="268" r:id="rId8"/>
    <p:sldId id="269" r:id="rId9"/>
    <p:sldId id="270" r:id="rId10"/>
    <p:sldId id="271" r:id="rId11"/>
    <p:sldId id="272" r:id="rId12"/>
    <p:sldId id="273" r:id="rId13"/>
    <p:sldId id="274" r:id="rId14"/>
    <p:sldId id="275" r:id="rId15"/>
    <p:sldId id="277" r:id="rId16"/>
    <p:sldId id="276" r:id="rId17"/>
    <p:sldId id="263" r:id="rId18"/>
    <p:sldId id="267" r:id="rId19"/>
    <p:sldId id="262" r:id="rId20"/>
    <p:sldId id="264" r:id="rId21"/>
    <p:sldId id="259" r:id="rId2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6D0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4AFBCD-811E-CE52-400F-66E594F9A63F}" v="19" dt="2026-08-10T15:28:58.6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2DDB85-DB50-4F8A-9343-07D3775E3F54}" type="datetimeFigureOut">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29398A-FC0B-47BC-84D3-55FF5BBA5C8F}" type="slidenum">
              <a:t>‹#›</a:t>
            </a:fld>
            <a:endParaRPr lang="en-US"/>
          </a:p>
        </p:txBody>
      </p:sp>
    </p:spTree>
    <p:extLst>
      <p:ext uri="{BB962C8B-B14F-4D97-AF65-F5344CB8AC3E}">
        <p14:creationId xmlns:p14="http://schemas.microsoft.com/office/powerpoint/2010/main" val="2572455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Mark – 1min (1:03-1:04)</a:t>
            </a:r>
          </a:p>
        </p:txBody>
      </p:sp>
      <p:sp>
        <p:nvSpPr>
          <p:cNvPr id="4" name="Slide Number Placeholder 3"/>
          <p:cNvSpPr>
            <a:spLocks noGrp="1"/>
          </p:cNvSpPr>
          <p:nvPr>
            <p:ph type="sldNum" sz="quarter" idx="5"/>
          </p:nvPr>
        </p:nvSpPr>
        <p:spPr/>
        <p:txBody>
          <a:bodyPr/>
          <a:lstStyle/>
          <a:p>
            <a:fld id="{FA29398A-FC0B-47BC-84D3-55FF5BBA5C8F}" type="slidenum">
              <a:t>2</a:t>
            </a:fld>
            <a:endParaRPr lang="en-US"/>
          </a:p>
        </p:txBody>
      </p:sp>
    </p:spTree>
    <p:extLst>
      <p:ext uri="{BB962C8B-B14F-4D97-AF65-F5344CB8AC3E}">
        <p14:creationId xmlns:p14="http://schemas.microsoft.com/office/powerpoint/2010/main" val="3862844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Leah – Tee up and let them go (5min each; 1:25-1:37)</a:t>
            </a:r>
          </a:p>
          <a:p>
            <a:endParaRPr lang="en-US"/>
          </a:p>
          <a:p>
            <a:r>
              <a:rPr lang="en-US"/>
              <a:t>We will now here from two very special guests, Jim Phipps, an Advocacy Ambassador with the Central Pennsylvania Chapter to share his experience as an ambassador, followed by Chuck Denson of Goose Creek, South Carolina, who serves as a member of the GAC, as well as the South Carolina chapter’s ambassador Chuck will talk about the role of public works professionals as first responders</a:t>
            </a:r>
          </a:p>
        </p:txBody>
      </p:sp>
      <p:sp>
        <p:nvSpPr>
          <p:cNvPr id="4" name="Slide Number Placeholder 3"/>
          <p:cNvSpPr>
            <a:spLocks noGrp="1"/>
          </p:cNvSpPr>
          <p:nvPr>
            <p:ph type="sldNum" sz="quarter" idx="5"/>
          </p:nvPr>
        </p:nvSpPr>
        <p:spPr/>
        <p:txBody>
          <a:bodyPr/>
          <a:lstStyle/>
          <a:p>
            <a:fld id="{FA29398A-FC0B-47BC-84D3-55FF5BBA5C8F}" type="slidenum">
              <a:t>11</a:t>
            </a:fld>
            <a:endParaRPr lang="en-US"/>
          </a:p>
        </p:txBody>
      </p:sp>
    </p:spTree>
    <p:extLst>
      <p:ext uri="{BB962C8B-B14F-4D97-AF65-F5344CB8AC3E}">
        <p14:creationId xmlns:p14="http://schemas.microsoft.com/office/powerpoint/2010/main" val="3721439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83B2A-4F04-2EC5-C220-AD27715F43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F791CC-085E-19DE-6B68-8987E5607A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1E8712-AEDC-3FCB-AFC5-ED33DA0CB503}"/>
              </a:ext>
            </a:extLst>
          </p:cNvPr>
          <p:cNvSpPr>
            <a:spLocks noGrp="1"/>
          </p:cNvSpPr>
          <p:nvPr>
            <p:ph type="body" idx="1"/>
          </p:nvPr>
        </p:nvSpPr>
        <p:spPr/>
        <p:txBody>
          <a:bodyPr/>
          <a:lstStyle/>
          <a:p>
            <a:r>
              <a:rPr lang="en-US">
                <a:ea typeface="Calibri"/>
                <a:cs typeface="Calibri"/>
              </a:rPr>
              <a:t>Leah (30sec) (1:37-1:38)</a:t>
            </a:r>
            <a:endParaRPr lang="en-US"/>
          </a:p>
        </p:txBody>
      </p:sp>
      <p:sp>
        <p:nvSpPr>
          <p:cNvPr id="4" name="Slide Number Placeholder 3">
            <a:extLst>
              <a:ext uri="{FF2B5EF4-FFF2-40B4-BE49-F238E27FC236}">
                <a16:creationId xmlns:a16="http://schemas.microsoft.com/office/drawing/2014/main" id="{41982409-D3C1-48A0-A199-CACCECA58B6E}"/>
              </a:ext>
            </a:extLst>
          </p:cNvPr>
          <p:cNvSpPr>
            <a:spLocks noGrp="1"/>
          </p:cNvSpPr>
          <p:nvPr>
            <p:ph type="sldNum" sz="quarter" idx="5"/>
          </p:nvPr>
        </p:nvSpPr>
        <p:spPr/>
        <p:txBody>
          <a:bodyPr/>
          <a:lstStyle/>
          <a:p>
            <a:fld id="{FA29398A-FC0B-47BC-84D3-55FF5BBA5C8F}" type="slidenum">
              <a:t>12</a:t>
            </a:fld>
            <a:endParaRPr lang="en-US"/>
          </a:p>
        </p:txBody>
      </p:sp>
    </p:spTree>
    <p:extLst>
      <p:ext uri="{BB962C8B-B14F-4D97-AF65-F5344CB8AC3E}">
        <p14:creationId xmlns:p14="http://schemas.microsoft.com/office/powerpoint/2010/main" val="23329905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Leah cue (3min; 1:38-1:40) - </a:t>
            </a:r>
            <a:endParaRPr lang="en-US"/>
          </a:p>
          <a:p>
            <a:r>
              <a:rPr lang="en-US">
                <a:ea typeface="Calibri"/>
                <a:cs typeface="Calibri"/>
              </a:rPr>
              <a:t>Break out to talk about (1:40-1:50)</a:t>
            </a:r>
            <a:endParaRPr lang="en-US"/>
          </a:p>
          <a:p>
            <a:pPr marL="171450" indent="-171450">
              <a:buFont typeface="Calibri"/>
              <a:buChar char="-"/>
            </a:pPr>
            <a:r>
              <a:rPr lang="en-US">
                <a:ea typeface="Calibri"/>
                <a:cs typeface="Calibri"/>
              </a:rPr>
              <a:t>What your chapter is doing advocacy wise</a:t>
            </a:r>
          </a:p>
          <a:p>
            <a:pPr marL="171450" indent="-171450">
              <a:buFont typeface="Calibri"/>
              <a:buChar char="-"/>
            </a:pPr>
            <a:r>
              <a:rPr lang="en-US">
                <a:ea typeface="Calibri"/>
                <a:cs typeface="Calibri"/>
              </a:rPr>
              <a:t>If you're not doing anything – why not?</a:t>
            </a:r>
          </a:p>
          <a:p>
            <a:pPr marL="171450" indent="-171450">
              <a:buFont typeface="Calibri"/>
              <a:buChar char="-"/>
            </a:pPr>
            <a:r>
              <a:rPr lang="en-US">
                <a:ea typeface="Calibri"/>
                <a:cs typeface="Calibri"/>
              </a:rPr>
              <a:t>Barriers to advocacy</a:t>
            </a:r>
          </a:p>
          <a:p>
            <a:pPr marL="171450" indent="-171450">
              <a:buFont typeface="Calibri"/>
              <a:buChar char="-"/>
            </a:pPr>
            <a:r>
              <a:rPr lang="en-US">
                <a:ea typeface="Calibri"/>
                <a:cs typeface="Calibri"/>
              </a:rPr>
              <a:t>Best practices/how to get people involved</a:t>
            </a:r>
          </a:p>
          <a:p>
            <a:pPr marL="171450" indent="-171450">
              <a:buFont typeface="Calibri"/>
              <a:buChar char="-"/>
            </a:pPr>
            <a:endParaRPr lang="en-US">
              <a:ea typeface="Calibri"/>
              <a:cs typeface="Calibri"/>
            </a:endParaRPr>
          </a:p>
          <a:p>
            <a:r>
              <a:rPr lang="en-US">
                <a:ea typeface="Calibri"/>
                <a:cs typeface="Calibri"/>
              </a:rPr>
              <a:t>10min in breakout</a:t>
            </a:r>
          </a:p>
        </p:txBody>
      </p:sp>
      <p:sp>
        <p:nvSpPr>
          <p:cNvPr id="4" name="Slide Number Placeholder 3"/>
          <p:cNvSpPr>
            <a:spLocks noGrp="1"/>
          </p:cNvSpPr>
          <p:nvPr>
            <p:ph type="sldNum" sz="quarter" idx="5"/>
          </p:nvPr>
        </p:nvSpPr>
        <p:spPr/>
        <p:txBody>
          <a:bodyPr/>
          <a:lstStyle/>
          <a:p>
            <a:fld id="{FA29398A-FC0B-47BC-84D3-55FF5BBA5C8F}" type="slidenum">
              <a:t>13</a:t>
            </a:fld>
            <a:endParaRPr lang="en-US"/>
          </a:p>
        </p:txBody>
      </p:sp>
    </p:spTree>
    <p:extLst>
      <p:ext uri="{BB962C8B-B14F-4D97-AF65-F5344CB8AC3E}">
        <p14:creationId xmlns:p14="http://schemas.microsoft.com/office/powerpoint/2010/main" val="4058563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Andrea (1:50-end)</a:t>
            </a:r>
          </a:p>
          <a:p>
            <a:r>
              <a:rPr lang="en-US">
                <a:ea typeface="Calibri"/>
                <a:cs typeface="Calibri"/>
              </a:rPr>
              <a:t>4min – reporting from breakout (time permitting)</a:t>
            </a:r>
          </a:p>
          <a:p>
            <a:r>
              <a:rPr lang="en-US">
                <a:ea typeface="Calibri"/>
                <a:cs typeface="Calibri"/>
              </a:rPr>
              <a:t>10min – Q&amp;A</a:t>
            </a:r>
          </a:p>
        </p:txBody>
      </p:sp>
      <p:sp>
        <p:nvSpPr>
          <p:cNvPr id="4" name="Slide Number Placeholder 3"/>
          <p:cNvSpPr>
            <a:spLocks noGrp="1"/>
          </p:cNvSpPr>
          <p:nvPr>
            <p:ph type="sldNum" sz="quarter" idx="5"/>
          </p:nvPr>
        </p:nvSpPr>
        <p:spPr/>
        <p:txBody>
          <a:bodyPr/>
          <a:lstStyle/>
          <a:p>
            <a:fld id="{FA29398A-FC0B-47BC-84D3-55FF5BBA5C8F}" type="slidenum">
              <a:rPr lang="en-US"/>
              <a:t>17</a:t>
            </a:fld>
            <a:endParaRPr lang="en-US"/>
          </a:p>
        </p:txBody>
      </p:sp>
    </p:spTree>
    <p:extLst>
      <p:ext uri="{BB962C8B-B14F-4D97-AF65-F5344CB8AC3E}">
        <p14:creationId xmlns:p14="http://schemas.microsoft.com/office/powerpoint/2010/main" val="291610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Mark – 1min (1:04-1:05)</a:t>
            </a:r>
          </a:p>
        </p:txBody>
      </p:sp>
      <p:sp>
        <p:nvSpPr>
          <p:cNvPr id="4" name="Slide Number Placeholder 3"/>
          <p:cNvSpPr>
            <a:spLocks noGrp="1"/>
          </p:cNvSpPr>
          <p:nvPr>
            <p:ph type="sldNum" sz="quarter" idx="5"/>
          </p:nvPr>
        </p:nvSpPr>
        <p:spPr/>
        <p:txBody>
          <a:bodyPr/>
          <a:lstStyle/>
          <a:p>
            <a:fld id="{FA29398A-FC0B-47BC-84D3-55FF5BBA5C8F}" type="slidenum">
              <a:t>3</a:t>
            </a:fld>
            <a:endParaRPr lang="en-US"/>
          </a:p>
        </p:txBody>
      </p:sp>
    </p:spTree>
    <p:extLst>
      <p:ext uri="{BB962C8B-B14F-4D97-AF65-F5344CB8AC3E}">
        <p14:creationId xmlns:p14="http://schemas.microsoft.com/office/powerpoint/2010/main" val="3005090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Mark – 3min (1:05-1:08)</a:t>
            </a:r>
          </a:p>
        </p:txBody>
      </p:sp>
      <p:sp>
        <p:nvSpPr>
          <p:cNvPr id="4" name="Slide Number Placeholder 3"/>
          <p:cNvSpPr>
            <a:spLocks noGrp="1"/>
          </p:cNvSpPr>
          <p:nvPr>
            <p:ph type="sldNum" sz="quarter" idx="5"/>
          </p:nvPr>
        </p:nvSpPr>
        <p:spPr/>
        <p:txBody>
          <a:bodyPr/>
          <a:lstStyle/>
          <a:p>
            <a:fld id="{FA29398A-FC0B-47BC-84D3-55FF5BBA5C8F}" type="slidenum">
              <a:t>4</a:t>
            </a:fld>
            <a:endParaRPr lang="en-US"/>
          </a:p>
        </p:txBody>
      </p:sp>
    </p:spTree>
    <p:extLst>
      <p:ext uri="{BB962C8B-B14F-4D97-AF65-F5344CB8AC3E}">
        <p14:creationId xmlns:p14="http://schemas.microsoft.com/office/powerpoint/2010/main" val="3226335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Mark – 2min (1:08-1:10)</a:t>
            </a:r>
          </a:p>
        </p:txBody>
      </p:sp>
      <p:sp>
        <p:nvSpPr>
          <p:cNvPr id="4" name="Slide Number Placeholder 3"/>
          <p:cNvSpPr>
            <a:spLocks noGrp="1"/>
          </p:cNvSpPr>
          <p:nvPr>
            <p:ph type="sldNum" sz="quarter" idx="5"/>
          </p:nvPr>
        </p:nvSpPr>
        <p:spPr/>
        <p:txBody>
          <a:bodyPr/>
          <a:lstStyle/>
          <a:p>
            <a:fld id="{FA29398A-FC0B-47BC-84D3-55FF5BBA5C8F}" type="slidenum">
              <a:t>5</a:t>
            </a:fld>
            <a:endParaRPr lang="en-US"/>
          </a:p>
        </p:txBody>
      </p:sp>
    </p:spTree>
    <p:extLst>
      <p:ext uri="{BB962C8B-B14F-4D97-AF65-F5344CB8AC3E}">
        <p14:creationId xmlns:p14="http://schemas.microsoft.com/office/powerpoint/2010/main" val="1067595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Jeff – 3min (1:10-1:13)</a:t>
            </a:r>
            <a:endParaRPr lang="en-US"/>
          </a:p>
          <a:p>
            <a:endParaRPr lang="en-US"/>
          </a:p>
          <a:p>
            <a:r>
              <a:rPr lang="en-US"/>
              <a:t>https://www.apwa.org/government-affairs/legislative-action-center/</a:t>
            </a:r>
            <a:endParaRPr lang="en-US">
              <a:ea typeface="Calibri"/>
              <a:cs typeface="Calibri"/>
            </a:endParaRPr>
          </a:p>
        </p:txBody>
      </p:sp>
      <p:sp>
        <p:nvSpPr>
          <p:cNvPr id="4" name="Slide Number Placeholder 3"/>
          <p:cNvSpPr>
            <a:spLocks noGrp="1"/>
          </p:cNvSpPr>
          <p:nvPr>
            <p:ph type="sldNum" sz="quarter" idx="5"/>
          </p:nvPr>
        </p:nvSpPr>
        <p:spPr/>
        <p:txBody>
          <a:bodyPr/>
          <a:lstStyle/>
          <a:p>
            <a:fld id="{FA29398A-FC0B-47BC-84D3-55FF5BBA5C8F}" type="slidenum">
              <a:t>6</a:t>
            </a:fld>
            <a:endParaRPr lang="en-US"/>
          </a:p>
        </p:txBody>
      </p:sp>
    </p:spTree>
    <p:extLst>
      <p:ext uri="{BB962C8B-B14F-4D97-AF65-F5344CB8AC3E}">
        <p14:creationId xmlns:p14="http://schemas.microsoft.com/office/powerpoint/2010/main" val="2184487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Andrea-5 minutes (1:13-1:18)</a:t>
            </a:r>
          </a:p>
        </p:txBody>
      </p:sp>
      <p:sp>
        <p:nvSpPr>
          <p:cNvPr id="4" name="Slide Number Placeholder 3"/>
          <p:cNvSpPr>
            <a:spLocks noGrp="1"/>
          </p:cNvSpPr>
          <p:nvPr>
            <p:ph type="sldNum" sz="quarter" idx="5"/>
          </p:nvPr>
        </p:nvSpPr>
        <p:spPr/>
        <p:txBody>
          <a:bodyPr/>
          <a:lstStyle/>
          <a:p>
            <a:fld id="{FA29398A-FC0B-47BC-84D3-55FF5BBA5C8F}" type="slidenum">
              <a:t>7</a:t>
            </a:fld>
            <a:endParaRPr lang="en-US"/>
          </a:p>
        </p:txBody>
      </p:sp>
    </p:spTree>
    <p:extLst>
      <p:ext uri="{BB962C8B-B14F-4D97-AF65-F5344CB8AC3E}">
        <p14:creationId xmlns:p14="http://schemas.microsoft.com/office/powerpoint/2010/main" val="431667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Marty 2min (1:18-1:20)</a:t>
            </a:r>
            <a:endParaRPr lang="en-US"/>
          </a:p>
        </p:txBody>
      </p:sp>
      <p:sp>
        <p:nvSpPr>
          <p:cNvPr id="4" name="Slide Number Placeholder 3"/>
          <p:cNvSpPr>
            <a:spLocks noGrp="1"/>
          </p:cNvSpPr>
          <p:nvPr>
            <p:ph type="sldNum" sz="quarter" idx="5"/>
          </p:nvPr>
        </p:nvSpPr>
        <p:spPr/>
        <p:txBody>
          <a:bodyPr/>
          <a:lstStyle/>
          <a:p>
            <a:fld id="{FA29398A-FC0B-47BC-84D3-55FF5BBA5C8F}" type="slidenum">
              <a:t>8</a:t>
            </a:fld>
            <a:endParaRPr lang="en-US"/>
          </a:p>
        </p:txBody>
      </p:sp>
    </p:spTree>
    <p:extLst>
      <p:ext uri="{BB962C8B-B14F-4D97-AF65-F5344CB8AC3E}">
        <p14:creationId xmlns:p14="http://schemas.microsoft.com/office/powerpoint/2010/main" val="4293844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Marty 3min (1:20-1:23)</a:t>
            </a:r>
            <a:endParaRPr lang="en-US"/>
          </a:p>
        </p:txBody>
      </p:sp>
      <p:sp>
        <p:nvSpPr>
          <p:cNvPr id="4" name="Slide Number Placeholder 3"/>
          <p:cNvSpPr>
            <a:spLocks noGrp="1"/>
          </p:cNvSpPr>
          <p:nvPr>
            <p:ph type="sldNum" sz="quarter" idx="5"/>
          </p:nvPr>
        </p:nvSpPr>
        <p:spPr/>
        <p:txBody>
          <a:bodyPr/>
          <a:lstStyle/>
          <a:p>
            <a:fld id="{FA29398A-FC0B-47BC-84D3-55FF5BBA5C8F}" type="slidenum">
              <a:t>9</a:t>
            </a:fld>
            <a:endParaRPr lang="en-US"/>
          </a:p>
        </p:txBody>
      </p:sp>
    </p:spTree>
    <p:extLst>
      <p:ext uri="{BB962C8B-B14F-4D97-AF65-F5344CB8AC3E}">
        <p14:creationId xmlns:p14="http://schemas.microsoft.com/office/powerpoint/2010/main" val="2151391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Leah 2min (1:23-1:25)</a:t>
            </a:r>
            <a:endParaRPr lang="en-US"/>
          </a:p>
        </p:txBody>
      </p:sp>
      <p:sp>
        <p:nvSpPr>
          <p:cNvPr id="4" name="Slide Number Placeholder 3"/>
          <p:cNvSpPr>
            <a:spLocks noGrp="1"/>
          </p:cNvSpPr>
          <p:nvPr>
            <p:ph type="sldNum" sz="quarter" idx="5"/>
          </p:nvPr>
        </p:nvSpPr>
        <p:spPr/>
        <p:txBody>
          <a:bodyPr/>
          <a:lstStyle/>
          <a:p>
            <a:fld id="{FA29398A-FC0B-47BC-84D3-55FF5BBA5C8F}" type="slidenum">
              <a:t>10</a:t>
            </a:fld>
            <a:endParaRPr lang="en-US"/>
          </a:p>
        </p:txBody>
      </p:sp>
    </p:spTree>
    <p:extLst>
      <p:ext uri="{BB962C8B-B14F-4D97-AF65-F5344CB8AC3E}">
        <p14:creationId xmlns:p14="http://schemas.microsoft.com/office/powerpoint/2010/main" val="37700485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srcRect/>
          <a:stretch/>
        </p:blipFill>
        <p:spPr>
          <a:xfrm>
            <a:off x="6345" y="5853"/>
            <a:ext cx="9123188" cy="5131793"/>
          </a:xfrm>
          <a:prstGeom prst="rect">
            <a:avLst/>
          </a:prstGeom>
        </p:spPr>
      </p:pic>
      <p:sp>
        <p:nvSpPr>
          <p:cNvPr id="9" name="Title 1"/>
          <p:cNvSpPr>
            <a:spLocks noGrp="1"/>
          </p:cNvSpPr>
          <p:nvPr>
            <p:ph type="title" hasCustomPrompt="1"/>
          </p:nvPr>
        </p:nvSpPr>
        <p:spPr>
          <a:xfrm>
            <a:off x="4677648" y="2656152"/>
            <a:ext cx="3955487" cy="2048010"/>
          </a:xfrm>
        </p:spPr>
        <p:txBody>
          <a:bodyPr anchor="b" anchorCtr="0">
            <a:normAutofit/>
          </a:bodyPr>
          <a:lstStyle>
            <a:lvl1pPr algn="r">
              <a:defRPr sz="3200" b="1" i="0">
                <a:solidFill>
                  <a:schemeClr val="tx2">
                    <a:lumMod val="75000"/>
                  </a:schemeClr>
                </a:solidFill>
                <a:latin typeface="Arial"/>
                <a:cs typeface="Arial"/>
              </a:defRPr>
            </a:lvl1pPr>
          </a:lstStyle>
          <a:p>
            <a:r>
              <a:rPr lang="en-US"/>
              <a:t>Click to edit </a:t>
            </a:r>
            <a:br>
              <a:rPr lang="en-US"/>
            </a:br>
            <a:r>
              <a:rPr lang="en-US"/>
              <a:t>Master title</a:t>
            </a:r>
          </a:p>
        </p:txBody>
      </p:sp>
    </p:spTree>
    <p:extLst>
      <p:ext uri="{BB962C8B-B14F-4D97-AF65-F5344CB8AC3E}">
        <p14:creationId xmlns:p14="http://schemas.microsoft.com/office/powerpoint/2010/main" val="428138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rcRect/>
          <a:stretch/>
        </p:blipFill>
        <p:spPr>
          <a:xfrm>
            <a:off x="6345" y="5853"/>
            <a:ext cx="9123188" cy="5131793"/>
          </a:xfrm>
          <a:prstGeom prst="rect">
            <a:avLst/>
          </a:prstGeom>
        </p:spPr>
      </p:pic>
      <p:sp>
        <p:nvSpPr>
          <p:cNvPr id="3" name="Title 1"/>
          <p:cNvSpPr>
            <a:spLocks noGrp="1"/>
          </p:cNvSpPr>
          <p:nvPr>
            <p:ph type="title"/>
          </p:nvPr>
        </p:nvSpPr>
        <p:spPr>
          <a:xfrm>
            <a:off x="639338" y="205979"/>
            <a:ext cx="8047462" cy="857250"/>
          </a:xfrm>
        </p:spPr>
        <p:txBody>
          <a:bodyPr>
            <a:normAutofit/>
          </a:bodyPr>
          <a:lstStyle>
            <a:lvl1pPr algn="l">
              <a:defRPr sz="3200" b="1">
                <a:solidFill>
                  <a:schemeClr val="tx2">
                    <a:lumMod val="75000"/>
                  </a:schemeClr>
                </a:solidFill>
                <a:latin typeface="Arial"/>
                <a:cs typeface="Arial"/>
              </a:defRPr>
            </a:lvl1pPr>
          </a:lstStyle>
          <a:p>
            <a:r>
              <a:rPr lang="en-US"/>
              <a:t>Click to edit Master title style</a:t>
            </a:r>
          </a:p>
        </p:txBody>
      </p:sp>
      <p:sp>
        <p:nvSpPr>
          <p:cNvPr id="4" name="Content Placeholder 2"/>
          <p:cNvSpPr>
            <a:spLocks noGrp="1"/>
          </p:cNvSpPr>
          <p:nvPr>
            <p:ph idx="1"/>
          </p:nvPr>
        </p:nvSpPr>
        <p:spPr>
          <a:xfrm>
            <a:off x="639336" y="1200151"/>
            <a:ext cx="8047463" cy="3763366"/>
          </a:xfrm>
        </p:spPr>
        <p:txBody>
          <a:bodyPr/>
          <a:lstStyle>
            <a:lvl1pPr>
              <a:defRPr sz="2400">
                <a:solidFill>
                  <a:schemeClr val="tx2">
                    <a:lumMod val="50000"/>
                  </a:schemeClr>
                </a:solidFill>
                <a:latin typeface="Arial"/>
                <a:cs typeface="Arial"/>
              </a:defRPr>
            </a:lvl1pPr>
            <a:lvl2pPr>
              <a:defRPr sz="2000">
                <a:solidFill>
                  <a:schemeClr val="tx2">
                    <a:lumMod val="50000"/>
                  </a:schemeClr>
                </a:solidFill>
                <a:latin typeface="Arial"/>
                <a:cs typeface="Arial"/>
              </a:defRPr>
            </a:lvl2pPr>
            <a:lvl3pPr>
              <a:defRPr sz="1800">
                <a:solidFill>
                  <a:schemeClr val="tx2">
                    <a:lumMod val="50000"/>
                  </a:schemeClr>
                </a:solidFill>
                <a:latin typeface="Arial"/>
                <a:cs typeface="Arial"/>
              </a:defRPr>
            </a:lvl3pPr>
            <a:lvl4pPr>
              <a:defRPr sz="1000">
                <a:solidFill>
                  <a:schemeClr val="tx2">
                    <a:lumMod val="50000"/>
                  </a:schemeClr>
                </a:solidFill>
                <a:latin typeface="Arial"/>
                <a:cs typeface="Arial"/>
              </a:defRPr>
            </a:lvl4pPr>
            <a:lvl5pPr>
              <a:defRPr sz="1000">
                <a:solidFill>
                  <a:schemeClr val="tx2">
                    <a:lumMod val="50000"/>
                  </a:schemeClr>
                </a:solidFill>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7156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rcRect/>
          <a:stretch/>
        </p:blipFill>
        <p:spPr>
          <a:xfrm>
            <a:off x="6345" y="5852"/>
            <a:ext cx="9123188" cy="5131793"/>
          </a:xfrm>
          <a:prstGeom prst="rect">
            <a:avLst/>
          </a:prstGeom>
        </p:spPr>
      </p:pic>
      <p:sp>
        <p:nvSpPr>
          <p:cNvPr id="4" name="Title 1"/>
          <p:cNvSpPr>
            <a:spLocks noGrp="1"/>
          </p:cNvSpPr>
          <p:nvPr>
            <p:ph type="title"/>
          </p:nvPr>
        </p:nvSpPr>
        <p:spPr>
          <a:xfrm>
            <a:off x="676507" y="40974"/>
            <a:ext cx="8206236" cy="857250"/>
          </a:xfrm>
        </p:spPr>
        <p:txBody>
          <a:bodyPr>
            <a:normAutofit/>
          </a:bodyPr>
          <a:lstStyle>
            <a:lvl1pPr algn="l">
              <a:defRPr sz="3200" b="1">
                <a:solidFill>
                  <a:schemeClr val="tx2">
                    <a:lumMod val="75000"/>
                  </a:schemeClr>
                </a:solidFill>
                <a:latin typeface="Arial"/>
                <a:cs typeface="Arial"/>
              </a:defRPr>
            </a:lvl1pPr>
          </a:lstStyle>
          <a:p>
            <a:r>
              <a:rPr lang="en-US"/>
              <a:t>Click to edit Master title style</a:t>
            </a:r>
          </a:p>
        </p:txBody>
      </p:sp>
      <p:sp>
        <p:nvSpPr>
          <p:cNvPr id="5" name="Content Placeholder 2"/>
          <p:cNvSpPr>
            <a:spLocks noGrp="1"/>
          </p:cNvSpPr>
          <p:nvPr>
            <p:ph idx="1"/>
          </p:nvPr>
        </p:nvSpPr>
        <p:spPr>
          <a:xfrm>
            <a:off x="676506" y="1035146"/>
            <a:ext cx="8206236" cy="3763366"/>
          </a:xfrm>
        </p:spPr>
        <p:txBody>
          <a:bodyPr/>
          <a:lstStyle>
            <a:lvl1pPr>
              <a:defRPr sz="2400">
                <a:solidFill>
                  <a:schemeClr val="tx2">
                    <a:lumMod val="50000"/>
                  </a:schemeClr>
                </a:solidFill>
                <a:latin typeface="Arial"/>
                <a:cs typeface="Arial"/>
              </a:defRPr>
            </a:lvl1pPr>
            <a:lvl2pPr>
              <a:defRPr sz="2000">
                <a:solidFill>
                  <a:schemeClr val="tx2">
                    <a:lumMod val="50000"/>
                  </a:schemeClr>
                </a:solidFill>
                <a:latin typeface="Arial"/>
                <a:cs typeface="Arial"/>
              </a:defRPr>
            </a:lvl2pPr>
            <a:lvl3pPr>
              <a:defRPr sz="1800">
                <a:solidFill>
                  <a:schemeClr val="tx2">
                    <a:lumMod val="50000"/>
                  </a:schemeClr>
                </a:solidFill>
                <a:latin typeface="Arial"/>
                <a:cs typeface="Arial"/>
              </a:defRPr>
            </a:lvl3pPr>
            <a:lvl4pPr>
              <a:defRPr sz="1000">
                <a:solidFill>
                  <a:schemeClr val="tx2">
                    <a:lumMod val="50000"/>
                  </a:schemeClr>
                </a:solidFill>
                <a:latin typeface="Arial"/>
                <a:cs typeface="Arial"/>
              </a:defRPr>
            </a:lvl4pPr>
            <a:lvl5pPr>
              <a:defRPr sz="1000">
                <a:solidFill>
                  <a:schemeClr val="tx2">
                    <a:lumMod val="50000"/>
                  </a:schemeClr>
                </a:solidFill>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15910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48768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jpeg"/><Relationship Id="rId3" Type="http://schemas.openxmlformats.org/officeDocument/2006/relationships/image" Target="../media/image47.jpeg"/><Relationship Id="rId7" Type="http://schemas.openxmlformats.org/officeDocument/2006/relationships/image" Target="../media/image51.jpeg"/><Relationship Id="rId12" Type="http://schemas.openxmlformats.org/officeDocument/2006/relationships/image" Target="../media/image56.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jpeg"/><Relationship Id="rId10" Type="http://schemas.openxmlformats.org/officeDocument/2006/relationships/image" Target="../media/image54.jpeg"/><Relationship Id="rId4" Type="http://schemas.openxmlformats.org/officeDocument/2006/relationships/image" Target="../media/image48.jpeg"/><Relationship Id="rId9" Type="http://schemas.openxmlformats.org/officeDocument/2006/relationships/image" Target="../media/image53.jpeg"/></Relationships>
</file>

<file path=ppt/slides/_rels/slide1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1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ideo" Target="https://www.youtube.com/embed/IIOJdMdS56k?feature=oembed" TargetMode="External"/><Relationship Id="rId5" Type="http://schemas.openxmlformats.org/officeDocument/2006/relationships/image" Target="../media/image65.svg"/><Relationship Id="rId4" Type="http://schemas.openxmlformats.org/officeDocument/2006/relationships/image" Target="../media/image6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66.png"/><Relationship Id="rId4"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video" Target="../media/media4.mp4"/><Relationship Id="rId13" Type="http://schemas.openxmlformats.org/officeDocument/2006/relationships/hyperlink" Target="mailto:aeales@apwa.org" TargetMode="External"/><Relationship Id="rId18" Type="http://schemas.openxmlformats.org/officeDocument/2006/relationships/image" Target="../media/image4.png"/><Relationship Id="rId3" Type="http://schemas.openxmlformats.org/officeDocument/2006/relationships/video" Target="NULL" TargetMode="External"/><Relationship Id="rId21" Type="http://schemas.openxmlformats.org/officeDocument/2006/relationships/image" Target="../media/image7.png"/><Relationship Id="rId7" Type="http://schemas.microsoft.com/office/2007/relationships/media" Target="../media/media4.mp4"/><Relationship Id="rId12" Type="http://schemas.openxmlformats.org/officeDocument/2006/relationships/notesSlide" Target="../notesSlides/notesSlide2.xml"/><Relationship Id="rId17" Type="http://schemas.openxmlformats.org/officeDocument/2006/relationships/hyperlink" Target="mailto:mshade@apwa.org" TargetMode="External"/><Relationship Id="rId2" Type="http://schemas.openxmlformats.org/officeDocument/2006/relationships/video" Target="../media/media1.mp4"/><Relationship Id="rId16" Type="http://schemas.openxmlformats.org/officeDocument/2006/relationships/hyperlink" Target="mailto:jfinegan@apwa.org" TargetMode="External"/><Relationship Id="rId20" Type="http://schemas.openxmlformats.org/officeDocument/2006/relationships/image" Target="../media/image6.png"/><Relationship Id="rId1" Type="http://schemas.microsoft.com/office/2007/relationships/media" Target="../media/media1.mp4"/><Relationship Id="rId6" Type="http://schemas.openxmlformats.org/officeDocument/2006/relationships/video" Target="../media/media3.mp4"/><Relationship Id="rId11" Type="http://schemas.openxmlformats.org/officeDocument/2006/relationships/slideLayout" Target="../slideLayouts/slideLayout3.xml"/><Relationship Id="rId5" Type="http://schemas.microsoft.com/office/2007/relationships/media" Target="../media/media3.mp4"/><Relationship Id="rId15" Type="http://schemas.openxmlformats.org/officeDocument/2006/relationships/hyperlink" Target="mailto:lharnish@apwa.org" TargetMode="External"/><Relationship Id="rId10" Type="http://schemas.openxmlformats.org/officeDocument/2006/relationships/video" Target="../media/media5.mp4"/><Relationship Id="rId19" Type="http://schemas.openxmlformats.org/officeDocument/2006/relationships/image" Target="../media/image5.png"/><Relationship Id="rId4" Type="http://schemas.microsoft.com/office/2007/relationships/media" Target="../media/media2.mp4"/><Relationship Id="rId9" Type="http://schemas.microsoft.com/office/2007/relationships/media" Target="../media/media5.mp4"/><Relationship Id="rId14" Type="http://schemas.openxmlformats.org/officeDocument/2006/relationships/hyperlink" Target="mailto:mwilliams@apwa.org" TargetMode="External"/><Relationship Id="rId22"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BSBPpevL4-g?feature=oembed" TargetMode="Externa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8.jpeg"/><Relationship Id="rId3" Type="http://schemas.openxmlformats.org/officeDocument/2006/relationships/slideLayout" Target="../slideLayouts/slideLayout2.xml"/><Relationship Id="rId7" Type="http://schemas.openxmlformats.org/officeDocument/2006/relationships/image" Target="../media/image12.png"/><Relationship Id="rId12" Type="http://schemas.openxmlformats.org/officeDocument/2006/relationships/image" Target="../media/image17.jpeg"/><Relationship Id="rId2" Type="http://schemas.openxmlformats.org/officeDocument/2006/relationships/video" Target="../media/media6.mp4"/><Relationship Id="rId16" Type="http://schemas.openxmlformats.org/officeDocument/2006/relationships/image" Target="../media/image21.jpeg"/><Relationship Id="rId1" Type="http://schemas.microsoft.com/office/2007/relationships/media" Target="../media/media6.mp4"/><Relationship Id="rId6" Type="http://schemas.openxmlformats.org/officeDocument/2006/relationships/image" Target="../media/image11.png"/><Relationship Id="rId11" Type="http://schemas.openxmlformats.org/officeDocument/2006/relationships/image" Target="../media/image16.jpeg"/><Relationship Id="rId5" Type="http://schemas.openxmlformats.org/officeDocument/2006/relationships/image" Target="../media/image10.png"/><Relationship Id="rId15" Type="http://schemas.openxmlformats.org/officeDocument/2006/relationships/image" Target="../media/image20.jpeg"/><Relationship Id="rId10" Type="http://schemas.openxmlformats.org/officeDocument/2006/relationships/image" Target="../media/image15.jpeg"/><Relationship Id="rId4" Type="http://schemas.openxmlformats.org/officeDocument/2006/relationships/notesSlide" Target="../notesSlides/notesSlide4.xml"/><Relationship Id="rId9" Type="http://schemas.openxmlformats.org/officeDocument/2006/relationships/image" Target="../media/image14.png"/><Relationship Id="rId1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eg"/><Relationship Id="rId7" Type="http://schemas.openxmlformats.org/officeDocument/2006/relationships/image" Target="../media/image26.png"/><Relationship Id="rId12"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29.jpeg"/><Relationship Id="rId5" Type="http://schemas.openxmlformats.org/officeDocument/2006/relationships/image" Target="../media/image24.jpeg"/><Relationship Id="rId10" Type="http://schemas.openxmlformats.org/officeDocument/2006/relationships/hyperlink" Target="https://www.apwa.org/government-affairs/legislative-action-center/" TargetMode="External"/><Relationship Id="rId4" Type="http://schemas.openxmlformats.org/officeDocument/2006/relationships/image" Target="../media/image23.png"/><Relationship Id="rId9" Type="http://schemas.openxmlformats.org/officeDocument/2006/relationships/image" Target="../media/image28.jpeg"/></Relationships>
</file>

<file path=ppt/slides/_rels/slide7.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4.jpeg"/><Relationship Id="rId11" Type="http://schemas.openxmlformats.org/officeDocument/2006/relationships/image" Target="../media/image39.jpeg"/><Relationship Id="rId5" Type="http://schemas.openxmlformats.org/officeDocument/2006/relationships/image" Target="../media/image33.png"/><Relationship Id="rId10" Type="http://schemas.openxmlformats.org/officeDocument/2006/relationships/image" Target="../media/image38.jpeg"/><Relationship Id="rId4" Type="http://schemas.openxmlformats.org/officeDocument/2006/relationships/image" Target="../media/image32.jpeg"/><Relationship Id="rId9" Type="http://schemas.openxmlformats.org/officeDocument/2006/relationships/image" Target="../media/image37.jpeg"/></Relationships>
</file>

<file path=ppt/slides/_rels/slide8.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png"/><Relationship Id="rId7" Type="http://schemas.openxmlformats.org/officeDocument/2006/relationships/image" Target="../media/image4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41.jpeg"/></Relationships>
</file>

<file path=ppt/slides/_rels/slide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apwa.org/resource/advocacy-ambassado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9F40BE9-F508-E9F2-D820-8B469B843806}"/>
              </a:ext>
            </a:extLst>
          </p:cNvPr>
          <p:cNvSpPr txBox="1"/>
          <p:nvPr/>
        </p:nvSpPr>
        <p:spPr>
          <a:xfrm>
            <a:off x="4302125" y="468312"/>
            <a:ext cx="4024312" cy="12144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8" name="TextBox 7">
            <a:extLst>
              <a:ext uri="{FF2B5EF4-FFF2-40B4-BE49-F238E27FC236}">
                <a16:creationId xmlns:a16="http://schemas.microsoft.com/office/drawing/2014/main" id="{E2DBC54B-A367-C6C2-E80C-115BC628E9CB}"/>
              </a:ext>
            </a:extLst>
          </p:cNvPr>
          <p:cNvSpPr txBox="1"/>
          <p:nvPr/>
        </p:nvSpPr>
        <p:spPr>
          <a:xfrm>
            <a:off x="4225470" y="1006701"/>
            <a:ext cx="3786187"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500" b="1">
                <a:solidFill>
                  <a:schemeClr val="tx2">
                    <a:lumMod val="76000"/>
                  </a:schemeClr>
                </a:solidFill>
                <a:latin typeface="Arial"/>
                <a:ea typeface="+mn-lt"/>
                <a:cs typeface="Arial"/>
              </a:rPr>
              <a:t>Advocacy Starts with Chapters</a:t>
            </a:r>
            <a:endParaRPr lang="en-US" sz="3500" b="1">
              <a:solidFill>
                <a:schemeClr val="tx2">
                  <a:lumMod val="76000"/>
                </a:schemeClr>
              </a:solidFill>
              <a:latin typeface="Arial"/>
              <a:ea typeface="Calibri"/>
              <a:cs typeface="Arial"/>
            </a:endParaRPr>
          </a:p>
        </p:txBody>
      </p:sp>
      <p:sp>
        <p:nvSpPr>
          <p:cNvPr id="9" name="TextBox 8">
            <a:extLst>
              <a:ext uri="{FF2B5EF4-FFF2-40B4-BE49-F238E27FC236}">
                <a16:creationId xmlns:a16="http://schemas.microsoft.com/office/drawing/2014/main" id="{2998F267-3093-E1A5-CB7A-FC2CB2B107A8}"/>
              </a:ext>
            </a:extLst>
          </p:cNvPr>
          <p:cNvSpPr txBox="1"/>
          <p:nvPr/>
        </p:nvSpPr>
        <p:spPr>
          <a:xfrm>
            <a:off x="4726213" y="3156630"/>
            <a:ext cx="3786187"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i="1">
                <a:solidFill>
                  <a:schemeClr val="tx2">
                    <a:lumMod val="76000"/>
                  </a:schemeClr>
                </a:solidFill>
                <a:latin typeface="Arial"/>
                <a:ea typeface="+mn-lt"/>
                <a:cs typeface="Arial"/>
              </a:rPr>
              <a:t>Building a Stronger Voice for Public Works</a:t>
            </a:r>
            <a:endParaRPr lang="en-US" sz="2800" i="1">
              <a:solidFill>
                <a:schemeClr val="tx2">
                  <a:lumMod val="76000"/>
                </a:schemeClr>
              </a:solidFill>
              <a:latin typeface="Arial"/>
              <a:cs typeface="Arial"/>
            </a:endParaRPr>
          </a:p>
        </p:txBody>
      </p:sp>
    </p:spTree>
    <p:extLst>
      <p:ext uri="{BB962C8B-B14F-4D97-AF65-F5344CB8AC3E}">
        <p14:creationId xmlns:p14="http://schemas.microsoft.com/office/powerpoint/2010/main" val="1427478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C41E4-6332-E42E-3AB2-91ED47A116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21954C-E609-7EEE-9481-58E499798C20}"/>
              </a:ext>
            </a:extLst>
          </p:cNvPr>
          <p:cNvSpPr>
            <a:spLocks noGrp="1"/>
          </p:cNvSpPr>
          <p:nvPr>
            <p:ph type="title"/>
          </p:nvPr>
        </p:nvSpPr>
        <p:spPr>
          <a:xfrm>
            <a:off x="2282993" y="141292"/>
            <a:ext cx="3620100" cy="857250"/>
          </a:xfrm>
        </p:spPr>
        <p:txBody>
          <a:bodyPr>
            <a:normAutofit/>
          </a:bodyPr>
          <a:lstStyle/>
          <a:p>
            <a:r>
              <a:rPr lang="en-US">
                <a:solidFill>
                  <a:schemeClr val="tx2">
                    <a:lumMod val="76000"/>
                  </a:schemeClr>
                </a:solidFill>
              </a:rPr>
              <a:t>APWA GA Travels</a:t>
            </a:r>
          </a:p>
        </p:txBody>
      </p:sp>
      <p:pic>
        <p:nvPicPr>
          <p:cNvPr id="5" name="Picture 4">
            <a:extLst>
              <a:ext uri="{FF2B5EF4-FFF2-40B4-BE49-F238E27FC236}">
                <a16:creationId xmlns:a16="http://schemas.microsoft.com/office/drawing/2014/main" id="{E180A233-D890-0348-B5F3-8C6D59AEB8AA}"/>
              </a:ext>
            </a:extLst>
          </p:cNvPr>
          <p:cNvPicPr>
            <a:picLocks noChangeAspect="1"/>
          </p:cNvPicPr>
          <p:nvPr/>
        </p:nvPicPr>
        <p:blipFill>
          <a:blip r:embed="rId3"/>
          <a:stretch>
            <a:fillRect/>
          </a:stretch>
        </p:blipFill>
        <p:spPr>
          <a:xfrm>
            <a:off x="784592" y="973260"/>
            <a:ext cx="2055813" cy="1539875"/>
          </a:xfrm>
          <a:prstGeom prst="rect">
            <a:avLst/>
          </a:prstGeom>
        </p:spPr>
      </p:pic>
      <p:pic>
        <p:nvPicPr>
          <p:cNvPr id="6" name="Picture 5">
            <a:extLst>
              <a:ext uri="{FF2B5EF4-FFF2-40B4-BE49-F238E27FC236}">
                <a16:creationId xmlns:a16="http://schemas.microsoft.com/office/drawing/2014/main" id="{7E55BAD6-2E6B-F22F-E331-8CCE4E903125}"/>
              </a:ext>
            </a:extLst>
          </p:cNvPr>
          <p:cNvPicPr>
            <a:picLocks noChangeAspect="1"/>
          </p:cNvPicPr>
          <p:nvPr/>
        </p:nvPicPr>
        <p:blipFill>
          <a:blip r:embed="rId4"/>
          <a:stretch>
            <a:fillRect/>
          </a:stretch>
        </p:blipFill>
        <p:spPr>
          <a:xfrm>
            <a:off x="2687282" y="1425697"/>
            <a:ext cx="1965182" cy="2174875"/>
          </a:xfrm>
          <a:prstGeom prst="rect">
            <a:avLst/>
          </a:prstGeom>
        </p:spPr>
      </p:pic>
      <p:pic>
        <p:nvPicPr>
          <p:cNvPr id="7" name="Picture 6">
            <a:extLst>
              <a:ext uri="{FF2B5EF4-FFF2-40B4-BE49-F238E27FC236}">
                <a16:creationId xmlns:a16="http://schemas.microsoft.com/office/drawing/2014/main" id="{BF386AA5-5902-F23B-7B06-A9BBE3EB2F6F}"/>
              </a:ext>
            </a:extLst>
          </p:cNvPr>
          <p:cNvPicPr>
            <a:picLocks noChangeAspect="1"/>
          </p:cNvPicPr>
          <p:nvPr/>
        </p:nvPicPr>
        <p:blipFill>
          <a:blip r:embed="rId5"/>
          <a:stretch>
            <a:fillRect/>
          </a:stretch>
        </p:blipFill>
        <p:spPr>
          <a:xfrm>
            <a:off x="4572000" y="825500"/>
            <a:ext cx="2230438" cy="1690688"/>
          </a:xfrm>
          <a:prstGeom prst="rect">
            <a:avLst/>
          </a:prstGeom>
        </p:spPr>
      </p:pic>
      <p:pic>
        <p:nvPicPr>
          <p:cNvPr id="3" name="Picture 2">
            <a:extLst>
              <a:ext uri="{FF2B5EF4-FFF2-40B4-BE49-F238E27FC236}">
                <a16:creationId xmlns:a16="http://schemas.microsoft.com/office/drawing/2014/main" id="{28C4558B-FBAA-ECB1-4496-A850587461B1}"/>
              </a:ext>
            </a:extLst>
          </p:cNvPr>
          <p:cNvPicPr>
            <a:picLocks noChangeAspect="1"/>
          </p:cNvPicPr>
          <p:nvPr/>
        </p:nvPicPr>
        <p:blipFill>
          <a:blip r:embed="rId6"/>
          <a:stretch>
            <a:fillRect/>
          </a:stretch>
        </p:blipFill>
        <p:spPr>
          <a:xfrm>
            <a:off x="1033462" y="2457816"/>
            <a:ext cx="2505075" cy="1590675"/>
          </a:xfrm>
          <a:prstGeom prst="rect">
            <a:avLst/>
          </a:prstGeom>
        </p:spPr>
      </p:pic>
      <p:pic>
        <p:nvPicPr>
          <p:cNvPr id="4" name="Picture 3">
            <a:extLst>
              <a:ext uri="{FF2B5EF4-FFF2-40B4-BE49-F238E27FC236}">
                <a16:creationId xmlns:a16="http://schemas.microsoft.com/office/drawing/2014/main" id="{DD7E8608-3CDE-8912-49A1-AB60EAD00854}"/>
              </a:ext>
            </a:extLst>
          </p:cNvPr>
          <p:cNvPicPr>
            <a:picLocks noChangeAspect="1"/>
          </p:cNvPicPr>
          <p:nvPr/>
        </p:nvPicPr>
        <p:blipFill>
          <a:blip r:embed="rId7"/>
          <a:stretch>
            <a:fillRect/>
          </a:stretch>
        </p:blipFill>
        <p:spPr>
          <a:xfrm>
            <a:off x="5905500" y="1898899"/>
            <a:ext cx="2688981" cy="1411646"/>
          </a:xfrm>
          <a:prstGeom prst="rect">
            <a:avLst/>
          </a:prstGeom>
        </p:spPr>
      </p:pic>
      <p:pic>
        <p:nvPicPr>
          <p:cNvPr id="8" name="Picture 7">
            <a:extLst>
              <a:ext uri="{FF2B5EF4-FFF2-40B4-BE49-F238E27FC236}">
                <a16:creationId xmlns:a16="http://schemas.microsoft.com/office/drawing/2014/main" id="{9C94D26A-C29C-7A6C-1755-E90883D2D27A}"/>
              </a:ext>
            </a:extLst>
          </p:cNvPr>
          <p:cNvPicPr>
            <a:picLocks noChangeAspect="1"/>
          </p:cNvPicPr>
          <p:nvPr/>
        </p:nvPicPr>
        <p:blipFill>
          <a:blip r:embed="rId8"/>
          <a:stretch>
            <a:fillRect/>
          </a:stretch>
        </p:blipFill>
        <p:spPr>
          <a:xfrm>
            <a:off x="2403230" y="3769565"/>
            <a:ext cx="2278674" cy="732964"/>
          </a:xfrm>
          <a:prstGeom prst="rect">
            <a:avLst/>
          </a:prstGeom>
        </p:spPr>
      </p:pic>
      <p:pic>
        <p:nvPicPr>
          <p:cNvPr id="9" name="Picture 8">
            <a:extLst>
              <a:ext uri="{FF2B5EF4-FFF2-40B4-BE49-F238E27FC236}">
                <a16:creationId xmlns:a16="http://schemas.microsoft.com/office/drawing/2014/main" id="{3242F359-0162-5B7B-131E-0F8E78569B78}"/>
              </a:ext>
            </a:extLst>
          </p:cNvPr>
          <p:cNvPicPr>
            <a:picLocks noChangeAspect="1"/>
          </p:cNvPicPr>
          <p:nvPr/>
        </p:nvPicPr>
        <p:blipFill>
          <a:blip r:embed="rId9"/>
          <a:stretch>
            <a:fillRect/>
          </a:stretch>
        </p:blipFill>
        <p:spPr>
          <a:xfrm>
            <a:off x="4651837" y="2227385"/>
            <a:ext cx="1584133" cy="2168770"/>
          </a:xfrm>
          <a:prstGeom prst="rect">
            <a:avLst/>
          </a:prstGeom>
        </p:spPr>
      </p:pic>
      <p:pic>
        <p:nvPicPr>
          <p:cNvPr id="10" name="Picture 9">
            <a:extLst>
              <a:ext uri="{FF2B5EF4-FFF2-40B4-BE49-F238E27FC236}">
                <a16:creationId xmlns:a16="http://schemas.microsoft.com/office/drawing/2014/main" id="{6DFD3B9D-9888-6A81-B4F0-B7A423E7086A}"/>
              </a:ext>
            </a:extLst>
          </p:cNvPr>
          <p:cNvPicPr>
            <a:picLocks noChangeAspect="1"/>
          </p:cNvPicPr>
          <p:nvPr/>
        </p:nvPicPr>
        <p:blipFill>
          <a:blip r:embed="rId10"/>
          <a:stretch>
            <a:fillRect/>
          </a:stretch>
        </p:blipFill>
        <p:spPr>
          <a:xfrm>
            <a:off x="5905133" y="3168527"/>
            <a:ext cx="2323368" cy="1334233"/>
          </a:xfrm>
          <a:prstGeom prst="rect">
            <a:avLst/>
          </a:prstGeom>
        </p:spPr>
      </p:pic>
      <p:pic>
        <p:nvPicPr>
          <p:cNvPr id="11" name="Picture 10">
            <a:extLst>
              <a:ext uri="{FF2B5EF4-FFF2-40B4-BE49-F238E27FC236}">
                <a16:creationId xmlns:a16="http://schemas.microsoft.com/office/drawing/2014/main" id="{02F58379-0CC2-B5CB-7863-C4E7CAC7D6E9}"/>
              </a:ext>
            </a:extLst>
          </p:cNvPr>
          <p:cNvPicPr>
            <a:picLocks noChangeAspect="1"/>
          </p:cNvPicPr>
          <p:nvPr/>
        </p:nvPicPr>
        <p:blipFill>
          <a:blip r:embed="rId11"/>
          <a:stretch>
            <a:fillRect/>
          </a:stretch>
        </p:blipFill>
        <p:spPr>
          <a:xfrm>
            <a:off x="152104" y="3055327"/>
            <a:ext cx="1139195" cy="1824404"/>
          </a:xfrm>
          <a:prstGeom prst="rect">
            <a:avLst/>
          </a:prstGeom>
        </p:spPr>
      </p:pic>
      <p:pic>
        <p:nvPicPr>
          <p:cNvPr id="13" name="Picture 12">
            <a:extLst>
              <a:ext uri="{FF2B5EF4-FFF2-40B4-BE49-F238E27FC236}">
                <a16:creationId xmlns:a16="http://schemas.microsoft.com/office/drawing/2014/main" id="{C4B99A30-3E96-D591-3B96-88D02B2185CA}"/>
              </a:ext>
            </a:extLst>
          </p:cNvPr>
          <p:cNvPicPr>
            <a:picLocks noChangeAspect="1"/>
          </p:cNvPicPr>
          <p:nvPr/>
        </p:nvPicPr>
        <p:blipFill>
          <a:blip r:embed="rId12"/>
          <a:stretch>
            <a:fillRect/>
          </a:stretch>
        </p:blipFill>
        <p:spPr>
          <a:xfrm>
            <a:off x="7063155" y="584688"/>
            <a:ext cx="1928446" cy="1415561"/>
          </a:xfrm>
          <a:prstGeom prst="rect">
            <a:avLst/>
          </a:prstGeom>
        </p:spPr>
      </p:pic>
      <p:pic>
        <p:nvPicPr>
          <p:cNvPr id="12" name="Picture 11">
            <a:extLst>
              <a:ext uri="{FF2B5EF4-FFF2-40B4-BE49-F238E27FC236}">
                <a16:creationId xmlns:a16="http://schemas.microsoft.com/office/drawing/2014/main" id="{D208315E-EAC5-2D19-6B02-9BED67EE6301}"/>
              </a:ext>
            </a:extLst>
          </p:cNvPr>
          <p:cNvPicPr>
            <a:picLocks noChangeAspect="1"/>
          </p:cNvPicPr>
          <p:nvPr/>
        </p:nvPicPr>
        <p:blipFill>
          <a:blip r:embed="rId13"/>
          <a:stretch>
            <a:fillRect/>
          </a:stretch>
        </p:blipFill>
        <p:spPr>
          <a:xfrm>
            <a:off x="523124" y="249655"/>
            <a:ext cx="898860" cy="1044743"/>
          </a:xfrm>
          <a:prstGeom prst="rect">
            <a:avLst/>
          </a:prstGeom>
        </p:spPr>
      </p:pic>
    </p:spTree>
    <p:extLst>
      <p:ext uri="{BB962C8B-B14F-4D97-AF65-F5344CB8AC3E}">
        <p14:creationId xmlns:p14="http://schemas.microsoft.com/office/powerpoint/2010/main" val="3020498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713E7-05DA-7806-806E-596D52F657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5BAE15-5809-0D4D-3D06-E162347CCE1D}"/>
              </a:ext>
            </a:extLst>
          </p:cNvPr>
          <p:cNvSpPr>
            <a:spLocks noGrp="1"/>
          </p:cNvSpPr>
          <p:nvPr>
            <p:ph type="title"/>
          </p:nvPr>
        </p:nvSpPr>
        <p:spPr>
          <a:xfrm>
            <a:off x="2960001" y="255592"/>
            <a:ext cx="3224447" cy="857250"/>
          </a:xfrm>
        </p:spPr>
        <p:txBody>
          <a:bodyPr>
            <a:normAutofit/>
          </a:bodyPr>
          <a:lstStyle/>
          <a:p>
            <a:r>
              <a:rPr lang="en-US">
                <a:solidFill>
                  <a:schemeClr val="tx2">
                    <a:lumMod val="76000"/>
                  </a:schemeClr>
                </a:solidFill>
              </a:rPr>
              <a:t>Special Guests</a:t>
            </a:r>
          </a:p>
        </p:txBody>
      </p:sp>
      <p:pic>
        <p:nvPicPr>
          <p:cNvPr id="11" name="Picture 10">
            <a:extLst>
              <a:ext uri="{FF2B5EF4-FFF2-40B4-BE49-F238E27FC236}">
                <a16:creationId xmlns:a16="http://schemas.microsoft.com/office/drawing/2014/main" id="{9911B1DF-803C-F367-4A91-27179731F732}"/>
              </a:ext>
            </a:extLst>
          </p:cNvPr>
          <p:cNvPicPr>
            <a:picLocks noChangeAspect="1"/>
          </p:cNvPicPr>
          <p:nvPr/>
        </p:nvPicPr>
        <p:blipFill>
          <a:blip r:embed="rId3"/>
          <a:stretch>
            <a:fillRect/>
          </a:stretch>
        </p:blipFill>
        <p:spPr>
          <a:xfrm>
            <a:off x="2303585" y="1279281"/>
            <a:ext cx="2268416" cy="2268416"/>
          </a:xfrm>
          <a:prstGeom prst="rect">
            <a:avLst/>
          </a:prstGeom>
        </p:spPr>
      </p:pic>
      <p:pic>
        <p:nvPicPr>
          <p:cNvPr id="12" name="Picture 11">
            <a:extLst>
              <a:ext uri="{FF2B5EF4-FFF2-40B4-BE49-F238E27FC236}">
                <a16:creationId xmlns:a16="http://schemas.microsoft.com/office/drawing/2014/main" id="{14B16D37-C5FE-0B32-E497-C5446C7DF91E}"/>
              </a:ext>
            </a:extLst>
          </p:cNvPr>
          <p:cNvPicPr>
            <a:picLocks noChangeAspect="1"/>
          </p:cNvPicPr>
          <p:nvPr/>
        </p:nvPicPr>
        <p:blipFill>
          <a:blip r:embed="rId4"/>
          <a:stretch>
            <a:fillRect/>
          </a:stretch>
        </p:blipFill>
        <p:spPr>
          <a:xfrm>
            <a:off x="4803783" y="1125416"/>
            <a:ext cx="2200505" cy="2576147"/>
          </a:xfrm>
          <a:prstGeom prst="rect">
            <a:avLst/>
          </a:prstGeom>
        </p:spPr>
      </p:pic>
      <p:sp>
        <p:nvSpPr>
          <p:cNvPr id="13" name="TextBox 12">
            <a:extLst>
              <a:ext uri="{FF2B5EF4-FFF2-40B4-BE49-F238E27FC236}">
                <a16:creationId xmlns:a16="http://schemas.microsoft.com/office/drawing/2014/main" id="{C1BDC467-7E08-A4D1-4074-7690267412F5}"/>
              </a:ext>
            </a:extLst>
          </p:cNvPr>
          <p:cNvSpPr txBox="1"/>
          <p:nvPr/>
        </p:nvSpPr>
        <p:spPr>
          <a:xfrm>
            <a:off x="2558562" y="3692768"/>
            <a:ext cx="176725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Jim Phipps, PE APWA Central PA</a:t>
            </a:r>
            <a:endParaRPr lang="en-US"/>
          </a:p>
        </p:txBody>
      </p:sp>
      <p:sp>
        <p:nvSpPr>
          <p:cNvPr id="14" name="TextBox 13">
            <a:extLst>
              <a:ext uri="{FF2B5EF4-FFF2-40B4-BE49-F238E27FC236}">
                <a16:creationId xmlns:a16="http://schemas.microsoft.com/office/drawing/2014/main" id="{C6D44E69-034E-D067-BC6D-CCCAF2BAF2B1}"/>
              </a:ext>
            </a:extLst>
          </p:cNvPr>
          <p:cNvSpPr txBox="1"/>
          <p:nvPr/>
        </p:nvSpPr>
        <p:spPr>
          <a:xfrm>
            <a:off x="4800599" y="3833445"/>
            <a:ext cx="220686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Chuck Denson</a:t>
            </a:r>
          </a:p>
          <a:p>
            <a:r>
              <a:rPr lang="en-US">
                <a:ea typeface="Calibri"/>
                <a:cs typeface="Calibri"/>
              </a:rPr>
              <a:t>APWA South Carolina</a:t>
            </a:r>
          </a:p>
        </p:txBody>
      </p:sp>
    </p:spTree>
    <p:extLst>
      <p:ext uri="{BB962C8B-B14F-4D97-AF65-F5344CB8AC3E}">
        <p14:creationId xmlns:p14="http://schemas.microsoft.com/office/powerpoint/2010/main" val="3239956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51A4C-E7E6-7417-4F16-31AA9CEE0D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43FEEA-ACC1-EBD7-3E21-AE43373E1D87}"/>
              </a:ext>
            </a:extLst>
          </p:cNvPr>
          <p:cNvSpPr>
            <a:spLocks noGrp="1"/>
          </p:cNvSpPr>
          <p:nvPr>
            <p:ph type="title"/>
          </p:nvPr>
        </p:nvSpPr>
        <p:spPr>
          <a:xfrm>
            <a:off x="2397294" y="264384"/>
            <a:ext cx="4349862" cy="857250"/>
          </a:xfrm>
        </p:spPr>
        <p:txBody>
          <a:bodyPr>
            <a:normAutofit/>
          </a:bodyPr>
          <a:lstStyle/>
          <a:p>
            <a:r>
              <a:rPr lang="en-US">
                <a:solidFill>
                  <a:schemeClr val="tx2">
                    <a:lumMod val="76000"/>
                  </a:schemeClr>
                </a:solidFill>
              </a:rPr>
              <a:t>3X to Join Us at PWX</a:t>
            </a:r>
          </a:p>
        </p:txBody>
      </p:sp>
      <p:pic>
        <p:nvPicPr>
          <p:cNvPr id="3" name="Picture 2">
            <a:extLst>
              <a:ext uri="{FF2B5EF4-FFF2-40B4-BE49-F238E27FC236}">
                <a16:creationId xmlns:a16="http://schemas.microsoft.com/office/drawing/2014/main" id="{CD8F5471-D499-B27E-E4D5-6DFF03C97A17}"/>
              </a:ext>
            </a:extLst>
          </p:cNvPr>
          <p:cNvPicPr>
            <a:picLocks noChangeAspect="1"/>
          </p:cNvPicPr>
          <p:nvPr/>
        </p:nvPicPr>
        <p:blipFill>
          <a:blip r:embed="rId3"/>
          <a:stretch>
            <a:fillRect/>
          </a:stretch>
        </p:blipFill>
        <p:spPr>
          <a:xfrm>
            <a:off x="696790" y="1125415"/>
            <a:ext cx="1200150" cy="800100"/>
          </a:xfrm>
          <a:prstGeom prst="rect">
            <a:avLst/>
          </a:prstGeom>
        </p:spPr>
      </p:pic>
      <p:pic>
        <p:nvPicPr>
          <p:cNvPr id="4" name="Picture 3">
            <a:extLst>
              <a:ext uri="{FF2B5EF4-FFF2-40B4-BE49-F238E27FC236}">
                <a16:creationId xmlns:a16="http://schemas.microsoft.com/office/drawing/2014/main" id="{2C4AD82F-15BD-4C7D-45BE-41B98D46E4A4}"/>
              </a:ext>
            </a:extLst>
          </p:cNvPr>
          <p:cNvPicPr>
            <a:picLocks noChangeAspect="1"/>
          </p:cNvPicPr>
          <p:nvPr/>
        </p:nvPicPr>
        <p:blipFill>
          <a:blip r:embed="rId4"/>
          <a:stretch>
            <a:fillRect/>
          </a:stretch>
        </p:blipFill>
        <p:spPr>
          <a:xfrm>
            <a:off x="695284" y="2250830"/>
            <a:ext cx="1203166" cy="800101"/>
          </a:xfrm>
          <a:prstGeom prst="rect">
            <a:avLst/>
          </a:prstGeom>
        </p:spPr>
      </p:pic>
      <p:pic>
        <p:nvPicPr>
          <p:cNvPr id="5" name="Picture 4">
            <a:extLst>
              <a:ext uri="{FF2B5EF4-FFF2-40B4-BE49-F238E27FC236}">
                <a16:creationId xmlns:a16="http://schemas.microsoft.com/office/drawing/2014/main" id="{10F3420F-1CC9-2A40-82B3-A13FECA3287F}"/>
              </a:ext>
            </a:extLst>
          </p:cNvPr>
          <p:cNvPicPr>
            <a:picLocks noChangeAspect="1"/>
          </p:cNvPicPr>
          <p:nvPr/>
        </p:nvPicPr>
        <p:blipFill>
          <a:blip r:embed="rId5"/>
          <a:stretch>
            <a:fillRect/>
          </a:stretch>
        </p:blipFill>
        <p:spPr>
          <a:xfrm>
            <a:off x="696414" y="3367453"/>
            <a:ext cx="1200904" cy="800101"/>
          </a:xfrm>
          <a:prstGeom prst="rect">
            <a:avLst/>
          </a:prstGeom>
        </p:spPr>
      </p:pic>
      <p:sp>
        <p:nvSpPr>
          <p:cNvPr id="6" name="TextBox 5">
            <a:extLst>
              <a:ext uri="{FF2B5EF4-FFF2-40B4-BE49-F238E27FC236}">
                <a16:creationId xmlns:a16="http://schemas.microsoft.com/office/drawing/2014/main" id="{061E7467-BC48-56F5-9B7F-AAAA6E35E357}"/>
              </a:ext>
            </a:extLst>
          </p:cNvPr>
          <p:cNvSpPr txBox="1"/>
          <p:nvPr/>
        </p:nvSpPr>
        <p:spPr>
          <a:xfrm>
            <a:off x="2198077" y="1283677"/>
            <a:ext cx="459837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Aug. 31 @ 8a: Annual Legislative Update</a:t>
            </a:r>
            <a:endParaRPr lang="en-US"/>
          </a:p>
        </p:txBody>
      </p:sp>
      <p:sp>
        <p:nvSpPr>
          <p:cNvPr id="7" name="TextBox 6">
            <a:extLst>
              <a:ext uri="{FF2B5EF4-FFF2-40B4-BE49-F238E27FC236}">
                <a16:creationId xmlns:a16="http://schemas.microsoft.com/office/drawing/2014/main" id="{C385DF3D-84AE-6947-BF55-6B9B704DAF80}"/>
              </a:ext>
            </a:extLst>
          </p:cNvPr>
          <p:cNvSpPr txBox="1"/>
          <p:nvPr/>
        </p:nvSpPr>
        <p:spPr>
          <a:xfrm>
            <a:off x="2198076" y="2470638"/>
            <a:ext cx="459837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Aug. 31 @ 4p: GAC Happy Hour Jam</a:t>
            </a:r>
            <a:endParaRPr lang="en-US"/>
          </a:p>
        </p:txBody>
      </p:sp>
      <p:sp>
        <p:nvSpPr>
          <p:cNvPr id="8" name="TextBox 7">
            <a:extLst>
              <a:ext uri="{FF2B5EF4-FFF2-40B4-BE49-F238E27FC236}">
                <a16:creationId xmlns:a16="http://schemas.microsoft.com/office/drawing/2014/main" id="{C7005B4E-A6A3-ABFE-E6BD-CDEBFBC3173E}"/>
              </a:ext>
            </a:extLst>
          </p:cNvPr>
          <p:cNvSpPr txBox="1"/>
          <p:nvPr/>
        </p:nvSpPr>
        <p:spPr>
          <a:xfrm>
            <a:off x="2198076" y="3578468"/>
            <a:ext cx="459837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Sept. 1 @ 10a: Regulatory Roundup</a:t>
            </a:r>
            <a:endParaRPr lang="en-US"/>
          </a:p>
        </p:txBody>
      </p:sp>
      <p:pic>
        <p:nvPicPr>
          <p:cNvPr id="9" name="Picture 8">
            <a:extLst>
              <a:ext uri="{FF2B5EF4-FFF2-40B4-BE49-F238E27FC236}">
                <a16:creationId xmlns:a16="http://schemas.microsoft.com/office/drawing/2014/main" id="{F38EC08F-F509-0CC3-26E0-BD152497F655}"/>
              </a:ext>
            </a:extLst>
          </p:cNvPr>
          <p:cNvPicPr>
            <a:picLocks noChangeAspect="1"/>
          </p:cNvPicPr>
          <p:nvPr/>
        </p:nvPicPr>
        <p:blipFill>
          <a:blip r:embed="rId6"/>
          <a:stretch>
            <a:fillRect/>
          </a:stretch>
        </p:blipFill>
        <p:spPr>
          <a:xfrm>
            <a:off x="7402930" y="633914"/>
            <a:ext cx="1176087" cy="1288883"/>
          </a:xfrm>
          <a:prstGeom prst="rect">
            <a:avLst/>
          </a:prstGeom>
        </p:spPr>
      </p:pic>
    </p:spTree>
    <p:extLst>
      <p:ext uri="{BB962C8B-B14F-4D97-AF65-F5344CB8AC3E}">
        <p14:creationId xmlns:p14="http://schemas.microsoft.com/office/powerpoint/2010/main" val="1419086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9CC1B-A57D-B517-48C9-DACAADA6C3F6}"/>
            </a:ext>
          </a:extLst>
        </p:cNvPr>
        <p:cNvGrpSpPr/>
        <p:nvPr/>
      </p:nvGrpSpPr>
      <p:grpSpPr>
        <a:xfrm>
          <a:off x="0" y="0"/>
          <a:ext cx="0" cy="0"/>
          <a:chOff x="0" y="0"/>
          <a:chExt cx="0" cy="0"/>
        </a:xfrm>
      </p:grpSpPr>
      <p:pic>
        <p:nvPicPr>
          <p:cNvPr id="3" name="Online Media 2" title="Swing Out Sister - Breakout (Official Music Video)">
            <a:hlinkClick r:id="" action="ppaction://noaction"/>
            <a:extLst>
              <a:ext uri="{FF2B5EF4-FFF2-40B4-BE49-F238E27FC236}">
                <a16:creationId xmlns:a16="http://schemas.microsoft.com/office/drawing/2014/main" id="{32A850A9-6715-55CE-F5B9-3A08C5F18666}"/>
              </a:ext>
            </a:extLst>
          </p:cNvPr>
          <p:cNvPicPr>
            <a:picLocks noRot="1" noChangeAspect="1"/>
          </p:cNvPicPr>
          <p:nvPr>
            <a:videoFile r:link="rId1"/>
          </p:nvPr>
        </p:nvPicPr>
        <p:blipFill>
          <a:blip r:embed="rId4"/>
          <a:stretch>
            <a:fillRect/>
          </a:stretch>
        </p:blipFill>
        <p:spPr>
          <a:xfrm>
            <a:off x="0" y="-910003"/>
            <a:ext cx="9143999" cy="6787660"/>
          </a:xfrm>
          <a:prstGeom prst="rect">
            <a:avLst/>
          </a:prstGeom>
        </p:spPr>
      </p:pic>
      <p:sp>
        <p:nvSpPr>
          <p:cNvPr id="2" name="Title 1">
            <a:extLst>
              <a:ext uri="{FF2B5EF4-FFF2-40B4-BE49-F238E27FC236}">
                <a16:creationId xmlns:a16="http://schemas.microsoft.com/office/drawing/2014/main" id="{2922F956-D6A2-4272-DBFD-40C3DC66C01E}"/>
              </a:ext>
            </a:extLst>
          </p:cNvPr>
          <p:cNvSpPr>
            <a:spLocks noGrp="1"/>
          </p:cNvSpPr>
          <p:nvPr>
            <p:ph type="title"/>
          </p:nvPr>
        </p:nvSpPr>
        <p:spPr>
          <a:xfrm>
            <a:off x="929672" y="2119"/>
            <a:ext cx="3224447" cy="857250"/>
          </a:xfrm>
        </p:spPr>
        <p:txBody>
          <a:bodyPr>
            <a:normAutofit/>
          </a:bodyPr>
          <a:lstStyle/>
          <a:p>
            <a:r>
              <a:rPr lang="en-US">
                <a:solidFill>
                  <a:schemeClr val="bg1"/>
                </a:solidFill>
              </a:rPr>
              <a:t>Time to … </a:t>
            </a:r>
          </a:p>
        </p:txBody>
      </p:sp>
      <p:pic>
        <p:nvPicPr>
          <p:cNvPr id="4" name="Graphic 3">
            <a:extLst>
              <a:ext uri="{FF2B5EF4-FFF2-40B4-BE49-F238E27FC236}">
                <a16:creationId xmlns:a16="http://schemas.microsoft.com/office/drawing/2014/main" id="{9C70A166-43A4-493F-FBFD-3E7E9AFE842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054516" y="1504"/>
            <a:ext cx="628651" cy="703847"/>
          </a:xfrm>
          <a:prstGeom prst="rect">
            <a:avLst/>
          </a:prstGeom>
        </p:spPr>
      </p:pic>
    </p:spTree>
    <p:extLst>
      <p:ext uri="{BB962C8B-B14F-4D97-AF65-F5344CB8AC3E}">
        <p14:creationId xmlns:p14="http://schemas.microsoft.com/office/powerpoint/2010/main" val="2383246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5D43452-B821-66D3-1D62-EFA926C8A5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6909F5-6ED2-BA19-5351-541298B698D7}"/>
              </a:ext>
            </a:extLst>
          </p:cNvPr>
          <p:cNvSpPr>
            <a:spLocks noGrp="1"/>
          </p:cNvSpPr>
          <p:nvPr>
            <p:ph type="title"/>
          </p:nvPr>
        </p:nvSpPr>
        <p:spPr/>
        <p:txBody>
          <a:bodyPr/>
          <a:lstStyle/>
          <a:p>
            <a:r>
              <a:rPr lang="en-US"/>
              <a:t>Jim/Chuck (10min)</a:t>
            </a:r>
          </a:p>
        </p:txBody>
      </p:sp>
      <p:sp>
        <p:nvSpPr>
          <p:cNvPr id="3" name="Content Placeholder 2">
            <a:extLst>
              <a:ext uri="{FF2B5EF4-FFF2-40B4-BE49-F238E27FC236}">
                <a16:creationId xmlns:a16="http://schemas.microsoft.com/office/drawing/2014/main" id="{34055A7B-30B1-8B53-45FD-6B0C86621516}"/>
              </a:ext>
            </a:extLst>
          </p:cNvPr>
          <p:cNvSpPr>
            <a:spLocks noGrp="1"/>
          </p:cNvSpPr>
          <p:nvPr>
            <p:ph idx="1"/>
          </p:nvPr>
        </p:nvSpPr>
        <p:spPr/>
        <p:txBody>
          <a:bodyPr vert="horz" lIns="91440" tIns="45720" rIns="91440" bIns="45720" rtlCol="0" anchor="t">
            <a:normAutofit/>
          </a:bodyPr>
          <a:lstStyle/>
          <a:p>
            <a:r>
              <a:rPr lang="en-US"/>
              <a:t>Chuck – first responder engagement</a:t>
            </a:r>
          </a:p>
          <a:p>
            <a:r>
              <a:rPr lang="en-US"/>
              <a:t>Jim – engaging with elected officials</a:t>
            </a:r>
          </a:p>
        </p:txBody>
      </p:sp>
    </p:spTree>
    <p:extLst>
      <p:ext uri="{BB962C8B-B14F-4D97-AF65-F5344CB8AC3E}">
        <p14:creationId xmlns:p14="http://schemas.microsoft.com/office/powerpoint/2010/main" val="3290727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9F1E982-CC7A-14FB-EB94-1DF4F5F341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ED06DA-43AF-F489-E250-A0FD3D984CD4}"/>
              </a:ext>
            </a:extLst>
          </p:cNvPr>
          <p:cNvSpPr>
            <a:spLocks noGrp="1"/>
          </p:cNvSpPr>
          <p:nvPr>
            <p:ph type="title"/>
          </p:nvPr>
        </p:nvSpPr>
        <p:spPr/>
        <p:txBody>
          <a:bodyPr/>
          <a:lstStyle/>
          <a:p>
            <a:r>
              <a:rPr lang="en-US"/>
              <a:t>Breakout (10min)</a:t>
            </a:r>
          </a:p>
        </p:txBody>
      </p:sp>
      <p:sp>
        <p:nvSpPr>
          <p:cNvPr id="3" name="Content Placeholder 2">
            <a:extLst>
              <a:ext uri="{FF2B5EF4-FFF2-40B4-BE49-F238E27FC236}">
                <a16:creationId xmlns:a16="http://schemas.microsoft.com/office/drawing/2014/main" id="{06473D5B-D168-A399-560F-ADDFFA2CB13C}"/>
              </a:ext>
            </a:extLst>
          </p:cNvPr>
          <p:cNvSpPr>
            <a:spLocks noGrp="1"/>
          </p:cNvSpPr>
          <p:nvPr>
            <p:ph idx="1"/>
          </p:nvPr>
        </p:nvSpPr>
        <p:spPr/>
        <p:txBody>
          <a:bodyPr vert="horz" lIns="91440" tIns="45720" rIns="91440" bIns="45720" rtlCol="0" anchor="t">
            <a:normAutofit/>
          </a:bodyPr>
          <a:lstStyle/>
          <a:p>
            <a:r>
              <a:rPr lang="en-US"/>
              <a:t>Talk about and share what they're doing advocacy wise and what they're interested in doing</a:t>
            </a:r>
          </a:p>
          <a:p>
            <a:r>
              <a:rPr lang="en-US"/>
              <a:t>5 breakout rooms (goal – one of us per)</a:t>
            </a:r>
          </a:p>
          <a:p>
            <a:pPr lvl="1">
              <a:buFont typeface="Courier New"/>
              <a:buChar char="o"/>
            </a:pPr>
            <a:r>
              <a:rPr lang="en-US"/>
              <a:t>7 min room</a:t>
            </a:r>
          </a:p>
          <a:p>
            <a:pPr lvl="1">
              <a:buFont typeface="Courier New"/>
              <a:buChar char="o"/>
            </a:pPr>
            <a:r>
              <a:rPr lang="en-US"/>
              <a:t>3 min report out of what people are working on</a:t>
            </a:r>
          </a:p>
          <a:p>
            <a:pPr lvl="1">
              <a:buFont typeface="Courier New"/>
              <a:buChar char="o"/>
            </a:pPr>
            <a:endParaRPr lang="en-US"/>
          </a:p>
          <a:p>
            <a:pPr lvl="1">
              <a:buFont typeface="Courier New"/>
              <a:buChar char="o"/>
            </a:pPr>
            <a:r>
              <a:rPr lang="en-US"/>
              <a:t>Jill/Alice will put a 1min warning before ends</a:t>
            </a:r>
          </a:p>
        </p:txBody>
      </p:sp>
    </p:spTree>
    <p:extLst>
      <p:ext uri="{BB962C8B-B14F-4D97-AF65-F5344CB8AC3E}">
        <p14:creationId xmlns:p14="http://schemas.microsoft.com/office/powerpoint/2010/main" val="211534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A1CDB32-2EB0-3C6E-1AEA-2029259417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7876C9-6DCB-AA4F-28C3-521B7CCFE5B7}"/>
              </a:ext>
            </a:extLst>
          </p:cNvPr>
          <p:cNvSpPr>
            <a:spLocks noGrp="1"/>
          </p:cNvSpPr>
          <p:nvPr>
            <p:ph type="title"/>
          </p:nvPr>
        </p:nvSpPr>
        <p:spPr/>
        <p:txBody>
          <a:bodyPr>
            <a:normAutofit fontScale="90000"/>
          </a:bodyPr>
          <a:lstStyle/>
          <a:p>
            <a:r>
              <a:rPr lang="en-US"/>
              <a:t>What does GA do – special programs (10min)</a:t>
            </a:r>
          </a:p>
        </p:txBody>
      </p:sp>
      <p:sp>
        <p:nvSpPr>
          <p:cNvPr id="3" name="Content Placeholder 2">
            <a:extLst>
              <a:ext uri="{FF2B5EF4-FFF2-40B4-BE49-F238E27FC236}">
                <a16:creationId xmlns:a16="http://schemas.microsoft.com/office/drawing/2014/main" id="{A15F1946-EC9B-2252-3968-4D8ADE0B0F51}"/>
              </a:ext>
            </a:extLst>
          </p:cNvPr>
          <p:cNvSpPr>
            <a:spLocks noGrp="1"/>
          </p:cNvSpPr>
          <p:nvPr>
            <p:ph idx="1"/>
          </p:nvPr>
        </p:nvSpPr>
        <p:spPr/>
        <p:txBody>
          <a:bodyPr vert="horz" lIns="91440" tIns="45720" rIns="91440" bIns="45720" rtlCol="0" anchor="t">
            <a:normAutofit/>
          </a:bodyPr>
          <a:lstStyle/>
          <a:p>
            <a:r>
              <a:rPr lang="en-US"/>
              <a:t>How do we engage with members/empower chapters to be our grassroots advocate</a:t>
            </a:r>
          </a:p>
          <a:p>
            <a:pPr lvl="1">
              <a:buFont typeface="Courier New"/>
              <a:buChar char="o"/>
            </a:pPr>
            <a:r>
              <a:rPr lang="en-US"/>
              <a:t>GAC/Policy priorities/policy resources (Andrea-5min)</a:t>
            </a:r>
          </a:p>
          <a:p>
            <a:pPr lvl="1">
              <a:buFont typeface="Courier New"/>
              <a:buChar char="o"/>
            </a:pPr>
            <a:r>
              <a:rPr lang="en-US"/>
              <a:t>First responder program (Marty - 2min)</a:t>
            </a:r>
          </a:p>
          <a:p>
            <a:pPr lvl="1">
              <a:buFont typeface="Courier New"/>
              <a:buChar char="o"/>
            </a:pPr>
            <a:r>
              <a:rPr lang="en-US"/>
              <a:t>Advocacy ambassador program (Marty - 3min)</a:t>
            </a:r>
          </a:p>
          <a:p>
            <a:pPr lvl="1">
              <a:buFont typeface="Courier New"/>
              <a:buChar char="o"/>
            </a:pPr>
            <a:r>
              <a:rPr lang="en-US"/>
              <a:t>Chapter visits (Leah - 2min)</a:t>
            </a:r>
          </a:p>
          <a:p>
            <a:pPr lvl="1">
              <a:buFont typeface="Courier New"/>
              <a:buChar char="o"/>
            </a:pPr>
            <a:r>
              <a:rPr lang="en-US"/>
              <a:t>Tee up Chuck/Jim (Leah – 30sec)</a:t>
            </a:r>
          </a:p>
        </p:txBody>
      </p:sp>
    </p:spTree>
    <p:extLst>
      <p:ext uri="{BB962C8B-B14F-4D97-AF65-F5344CB8AC3E}">
        <p14:creationId xmlns:p14="http://schemas.microsoft.com/office/powerpoint/2010/main" val="27734391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CB068-AA4A-D9E3-4F90-F1A471D50049}"/>
            </a:ext>
          </a:extLst>
        </p:cNvPr>
        <p:cNvGrpSpPr/>
        <p:nvPr/>
      </p:nvGrpSpPr>
      <p:grpSpPr>
        <a:xfrm>
          <a:off x="0" y="0"/>
          <a:ext cx="0" cy="0"/>
          <a:chOff x="0" y="0"/>
          <a:chExt cx="0" cy="0"/>
        </a:xfrm>
      </p:grpSpPr>
      <p:pic>
        <p:nvPicPr>
          <p:cNvPr id="6" name="Question mark speech bubbles" descr="Question mark speech bubbles">
            <a:hlinkClick r:id="" action="ppaction://media"/>
            <a:extLst>
              <a:ext uri="{FF2B5EF4-FFF2-40B4-BE49-F238E27FC236}">
                <a16:creationId xmlns:a16="http://schemas.microsoft.com/office/drawing/2014/main" id="{F0AB18F1-5CF0-BA1F-6A02-5DF8C3410EB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88" y="-1587"/>
            <a:ext cx="9140824" cy="5146674"/>
          </a:xfrm>
          <a:prstGeom prst="rect">
            <a:avLst/>
          </a:prstGeom>
        </p:spPr>
      </p:pic>
    </p:spTree>
    <p:extLst>
      <p:ext uri="{BB962C8B-B14F-4D97-AF65-F5344CB8AC3E}">
        <p14:creationId xmlns:p14="http://schemas.microsoft.com/office/powerpoint/2010/main" val="2459992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mute="1">
                <p:cTn id="7" repeatCount="indefinite" fill="hold" display="0">
                  <p:stCondLst>
                    <p:cond delay="indefinite"/>
                  </p:stCondLst>
                </p:cTn>
                <p:tgtEl>
                  <p:spTgt spid="6"/>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a:t>
            </a:r>
          </a:p>
        </p:txBody>
      </p:sp>
      <p:sp>
        <p:nvSpPr>
          <p:cNvPr id="3" name="Content Placeholder 2"/>
          <p:cNvSpPr>
            <a:spLocks noGrp="1"/>
          </p:cNvSpPr>
          <p:nvPr>
            <p:ph idx="1"/>
          </p:nvPr>
        </p:nvSpPr>
        <p:spPr>
          <a:xfrm>
            <a:off x="121335" y="757561"/>
            <a:ext cx="8941021" cy="4209679"/>
          </a:xfrm>
        </p:spPr>
        <p:txBody>
          <a:bodyPr vert="horz" lIns="91440" tIns="45720" rIns="91440" bIns="45720" rtlCol="0" anchor="t">
            <a:normAutofit fontScale="92500" lnSpcReduction="10000"/>
          </a:bodyPr>
          <a:lstStyle/>
          <a:p>
            <a:r>
              <a:rPr lang="en-US"/>
              <a:t>1pm – 2pm</a:t>
            </a:r>
          </a:p>
          <a:p>
            <a:pPr lvl="1">
              <a:buFont typeface="Courier New"/>
              <a:buChar char="o"/>
            </a:pPr>
            <a:r>
              <a:rPr lang="en-US"/>
              <a:t>Who is the GA team (5min)</a:t>
            </a:r>
          </a:p>
          <a:p>
            <a:pPr lvl="1">
              <a:buFont typeface="Courier New"/>
              <a:buChar char="o"/>
            </a:pPr>
            <a:r>
              <a:rPr lang="en-US"/>
              <a:t>What do we do (15min)</a:t>
            </a:r>
          </a:p>
          <a:p>
            <a:pPr lvl="2">
              <a:buFont typeface="Wingdings"/>
              <a:buChar char="§"/>
            </a:pPr>
            <a:r>
              <a:rPr lang="en-US"/>
              <a:t>Pub affairs</a:t>
            </a:r>
          </a:p>
          <a:p>
            <a:pPr lvl="2">
              <a:buFont typeface="Wingdings"/>
              <a:buChar char="§"/>
            </a:pPr>
            <a:r>
              <a:rPr lang="en-US"/>
              <a:t>Policy areas we cover (come to PWX session for policy updates)</a:t>
            </a:r>
          </a:p>
          <a:p>
            <a:pPr lvl="2">
              <a:buFont typeface="Wingdings"/>
              <a:buChar char="§"/>
            </a:pPr>
            <a:r>
              <a:rPr lang="en-US"/>
              <a:t>Resources (Jeff)</a:t>
            </a:r>
          </a:p>
          <a:p>
            <a:pPr lvl="1">
              <a:buFont typeface="Courier New"/>
              <a:buChar char="o"/>
            </a:pPr>
            <a:r>
              <a:rPr lang="en-US"/>
              <a:t>Special programs</a:t>
            </a:r>
          </a:p>
          <a:p>
            <a:pPr lvl="2">
              <a:buFont typeface="Wingdings"/>
              <a:buChar char="§"/>
            </a:pPr>
            <a:r>
              <a:rPr lang="en-US"/>
              <a:t>Tell your story</a:t>
            </a:r>
          </a:p>
          <a:p>
            <a:pPr lvl="2">
              <a:buFont typeface="Wingdings"/>
              <a:buChar char="§"/>
            </a:pPr>
            <a:r>
              <a:rPr lang="en-US"/>
              <a:t>Action alerts</a:t>
            </a:r>
          </a:p>
          <a:p>
            <a:pPr lvl="2">
              <a:buFont typeface="Wingdings"/>
              <a:buChar char="§"/>
            </a:pPr>
            <a:r>
              <a:rPr lang="en-US"/>
              <a:t>Attend chapter meetings</a:t>
            </a:r>
          </a:p>
          <a:p>
            <a:pPr lvl="2">
              <a:buFont typeface="Wingdings"/>
              <a:buChar char="§"/>
            </a:pPr>
            <a:r>
              <a:rPr lang="en-US"/>
              <a:t>Roadshows</a:t>
            </a:r>
          </a:p>
          <a:p>
            <a:pPr lvl="2">
              <a:buFont typeface="Wingdings"/>
              <a:buChar char="§"/>
            </a:pPr>
            <a:r>
              <a:rPr lang="en-US"/>
              <a:t>Advocacy ambassador program</a:t>
            </a:r>
          </a:p>
          <a:p>
            <a:pPr lvl="1">
              <a:buFont typeface="Courier New"/>
              <a:buChar char="o"/>
            </a:pPr>
            <a:r>
              <a:rPr lang="en-US"/>
              <a:t>Chuck (First Responder) and Jim (Advocacy Ambassador program) speak (10min)</a:t>
            </a:r>
          </a:p>
        </p:txBody>
      </p:sp>
    </p:spTree>
    <p:extLst>
      <p:ext uri="{BB962C8B-B14F-4D97-AF65-F5344CB8AC3E}">
        <p14:creationId xmlns:p14="http://schemas.microsoft.com/office/powerpoint/2010/main" val="1166793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5675" y="100681"/>
            <a:ext cx="3785077" cy="857250"/>
          </a:xfrm>
        </p:spPr>
        <p:txBody>
          <a:bodyPr>
            <a:normAutofit fontScale="90000"/>
          </a:bodyPr>
          <a:lstStyle/>
          <a:p>
            <a:r>
              <a:rPr lang="en-US" sz="3100"/>
              <a:t>Learning Objectives</a:t>
            </a:r>
            <a:endParaRPr lang="en-US"/>
          </a:p>
        </p:txBody>
      </p:sp>
      <p:sp>
        <p:nvSpPr>
          <p:cNvPr id="3" name="Content Placeholder 2"/>
          <p:cNvSpPr>
            <a:spLocks noGrp="1"/>
          </p:cNvSpPr>
          <p:nvPr>
            <p:ph idx="1"/>
          </p:nvPr>
        </p:nvSpPr>
        <p:spPr>
          <a:xfrm>
            <a:off x="639336" y="961292"/>
            <a:ext cx="7982148" cy="3120483"/>
          </a:xfrm>
        </p:spPr>
        <p:txBody>
          <a:bodyPr vert="horz" lIns="91440" tIns="45720" rIns="91440" bIns="45720" rtlCol="0" anchor="t">
            <a:normAutofit/>
          </a:bodyPr>
          <a:lstStyle/>
          <a:p>
            <a:r>
              <a:rPr lang="en-US" sz="2000" b="1"/>
              <a:t>Learn </a:t>
            </a:r>
            <a:r>
              <a:rPr lang="en-US" sz="2000"/>
              <a:t>why engaging in public works advocacy through APWA’s chapter grassroots network is essential</a:t>
            </a:r>
            <a:endParaRPr lang="en-US"/>
          </a:p>
          <a:p>
            <a:pPr marL="0" indent="0">
              <a:buNone/>
            </a:pPr>
            <a:endParaRPr lang="en-US" sz="2000"/>
          </a:p>
          <a:p>
            <a:r>
              <a:rPr lang="en-US" sz="2000" b="1"/>
              <a:t>Use </a:t>
            </a:r>
            <a:r>
              <a:rPr lang="en-US" sz="2000"/>
              <a:t>APWA Government Affairs resources to support chapter advocacy activities and association policy initiatives</a:t>
            </a:r>
            <a:endParaRPr lang="en-US"/>
          </a:p>
          <a:p>
            <a:pPr marL="0" indent="0">
              <a:buNone/>
            </a:pPr>
            <a:endParaRPr lang="en-US" sz="2000"/>
          </a:p>
          <a:p>
            <a:r>
              <a:rPr lang="en-US" sz="2000" b="1"/>
              <a:t>Connect </a:t>
            </a:r>
            <a:r>
              <a:rPr lang="en-US" sz="2000"/>
              <a:t>with peers and APWA Government Affairs on key advocacy initiatives and increase public works storytelling</a:t>
            </a:r>
            <a:endParaRPr lang="en-US"/>
          </a:p>
          <a:p>
            <a:endParaRPr lang="en-US" sz="2000"/>
          </a:p>
          <a:p>
            <a:pPr lvl="0"/>
            <a:endParaRPr lang="en-US"/>
          </a:p>
        </p:txBody>
      </p:sp>
    </p:spTree>
    <p:extLst>
      <p:ext uri="{BB962C8B-B14F-4D97-AF65-F5344CB8AC3E}">
        <p14:creationId xmlns:p14="http://schemas.microsoft.com/office/powerpoint/2010/main" val="4166162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E5332-1F1D-FC33-3572-EDB5199433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EE5DB6-1B85-F76F-D210-2130177D9870}"/>
              </a:ext>
            </a:extLst>
          </p:cNvPr>
          <p:cNvSpPr>
            <a:spLocks noGrp="1"/>
          </p:cNvSpPr>
          <p:nvPr>
            <p:ph type="title"/>
          </p:nvPr>
        </p:nvSpPr>
        <p:spPr>
          <a:xfrm>
            <a:off x="1803178" y="95403"/>
            <a:ext cx="5533794" cy="884464"/>
          </a:xfrm>
        </p:spPr>
        <p:txBody>
          <a:bodyPr/>
          <a:lstStyle/>
          <a:p>
            <a:r>
              <a:rPr lang="en-US"/>
              <a:t>APWA Government Affairs</a:t>
            </a:r>
          </a:p>
        </p:txBody>
      </p:sp>
      <p:sp>
        <p:nvSpPr>
          <p:cNvPr id="11" name="TextBox 10">
            <a:extLst>
              <a:ext uri="{FF2B5EF4-FFF2-40B4-BE49-F238E27FC236}">
                <a16:creationId xmlns:a16="http://schemas.microsoft.com/office/drawing/2014/main" id="{50F29081-90B4-ADE2-C193-6A1F9006DEB5}"/>
              </a:ext>
            </a:extLst>
          </p:cNvPr>
          <p:cNvSpPr txBox="1"/>
          <p:nvPr/>
        </p:nvSpPr>
        <p:spPr>
          <a:xfrm>
            <a:off x="1898650" y="978126"/>
            <a:ext cx="351631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Dir. Government &amp; Public Affairs </a:t>
            </a:r>
            <a:r>
              <a:rPr lang="en-US" b="1">
                <a:ea typeface="Calibri"/>
                <a:cs typeface="Calibri"/>
                <a:hlinkClick r:id="rId13"/>
              </a:rPr>
              <a:t>Andrea Eales</a:t>
            </a:r>
            <a:endParaRPr lang="en-US" b="1"/>
          </a:p>
        </p:txBody>
      </p:sp>
      <p:sp>
        <p:nvSpPr>
          <p:cNvPr id="12" name="TextBox 11">
            <a:extLst>
              <a:ext uri="{FF2B5EF4-FFF2-40B4-BE49-F238E27FC236}">
                <a16:creationId xmlns:a16="http://schemas.microsoft.com/office/drawing/2014/main" id="{414D89E1-416D-9D5E-B8EA-16165214E589}"/>
              </a:ext>
            </a:extLst>
          </p:cNvPr>
          <p:cNvSpPr txBox="1"/>
          <p:nvPr/>
        </p:nvSpPr>
        <p:spPr>
          <a:xfrm>
            <a:off x="1898649" y="1990497"/>
            <a:ext cx="351631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Sr. Government Affairs Manager </a:t>
            </a:r>
            <a:r>
              <a:rPr lang="en-US" b="1">
                <a:ea typeface="Calibri"/>
                <a:cs typeface="Calibri"/>
                <a:hlinkClick r:id="rId14"/>
              </a:rPr>
              <a:t>Marty Williams</a:t>
            </a:r>
            <a:endParaRPr lang="en-US" b="1">
              <a:ea typeface="Calibri"/>
              <a:cs typeface="Calibri"/>
            </a:endParaRPr>
          </a:p>
        </p:txBody>
      </p:sp>
      <p:sp>
        <p:nvSpPr>
          <p:cNvPr id="13" name="TextBox 12">
            <a:extLst>
              <a:ext uri="{FF2B5EF4-FFF2-40B4-BE49-F238E27FC236}">
                <a16:creationId xmlns:a16="http://schemas.microsoft.com/office/drawing/2014/main" id="{971A8E92-13D1-8431-7A35-D2E14FF96639}"/>
              </a:ext>
            </a:extLst>
          </p:cNvPr>
          <p:cNvSpPr txBox="1"/>
          <p:nvPr/>
        </p:nvSpPr>
        <p:spPr>
          <a:xfrm>
            <a:off x="1898649" y="2970211"/>
            <a:ext cx="351631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Government Affairs Manager </a:t>
            </a:r>
          </a:p>
          <a:p>
            <a:r>
              <a:rPr lang="en-US" b="1">
                <a:ea typeface="Calibri"/>
                <a:cs typeface="Calibri"/>
                <a:hlinkClick r:id="rId15"/>
              </a:rPr>
              <a:t>Leah Harnish</a:t>
            </a:r>
          </a:p>
        </p:txBody>
      </p:sp>
      <p:sp>
        <p:nvSpPr>
          <p:cNvPr id="14" name="TextBox 13">
            <a:extLst>
              <a:ext uri="{FF2B5EF4-FFF2-40B4-BE49-F238E27FC236}">
                <a16:creationId xmlns:a16="http://schemas.microsoft.com/office/drawing/2014/main" id="{513D4696-AB50-4BCA-1660-C88E3F51F2F0}"/>
              </a:ext>
            </a:extLst>
          </p:cNvPr>
          <p:cNvSpPr txBox="1"/>
          <p:nvPr/>
        </p:nvSpPr>
        <p:spPr>
          <a:xfrm>
            <a:off x="1898649" y="3966254"/>
            <a:ext cx="351631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Government Affairs Specialist </a:t>
            </a:r>
            <a:endParaRPr lang="en-US"/>
          </a:p>
          <a:p>
            <a:r>
              <a:rPr lang="en-US" b="1">
                <a:ea typeface="Calibri"/>
                <a:cs typeface="Calibri"/>
                <a:hlinkClick r:id="rId16"/>
              </a:rPr>
              <a:t>Jeff Finegan</a:t>
            </a:r>
          </a:p>
        </p:txBody>
      </p:sp>
      <p:sp>
        <p:nvSpPr>
          <p:cNvPr id="15" name="TextBox 14">
            <a:extLst>
              <a:ext uri="{FF2B5EF4-FFF2-40B4-BE49-F238E27FC236}">
                <a16:creationId xmlns:a16="http://schemas.microsoft.com/office/drawing/2014/main" id="{70AC4242-1823-AFDD-3B51-1D4624F23742}"/>
              </a:ext>
            </a:extLst>
          </p:cNvPr>
          <p:cNvSpPr txBox="1"/>
          <p:nvPr/>
        </p:nvSpPr>
        <p:spPr>
          <a:xfrm>
            <a:off x="6242050" y="2398711"/>
            <a:ext cx="275431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Chief PowerPoint Designer </a:t>
            </a:r>
            <a:r>
              <a:rPr lang="en-US" b="1">
                <a:ea typeface="Calibri"/>
                <a:cs typeface="Calibri"/>
                <a:hlinkClick r:id="rId17"/>
              </a:rPr>
              <a:t>Mark Shade</a:t>
            </a:r>
            <a:endParaRPr lang="en-US" b="1"/>
          </a:p>
        </p:txBody>
      </p:sp>
      <p:pic>
        <p:nvPicPr>
          <p:cNvPr id="3" name="Staring Cat" descr="Staring Cat">
            <a:hlinkClick r:id="" action="ppaction://media"/>
            <a:extLst>
              <a:ext uri="{FF2B5EF4-FFF2-40B4-BE49-F238E27FC236}">
                <a16:creationId xmlns:a16="http://schemas.microsoft.com/office/drawing/2014/main" id="{B08085EC-55CA-4387-78D4-E38227DCEF12}"/>
              </a:ext>
            </a:extLst>
          </p:cNvPr>
          <p:cNvPicPr>
            <a:picLocks noChangeAspect="1"/>
          </p:cNvPicPr>
          <p:nvPr>
            <a:videoFile r:link="rId2"/>
            <p:extLst>
              <p:ext uri="{DAA4B4D4-6D71-4841-9C94-3DE7FCFB9230}">
                <p14:media xmlns:p14="http://schemas.microsoft.com/office/powerpoint/2010/main" r:embed="rId1"/>
              </p:ext>
            </p:extLst>
          </p:nvPr>
        </p:nvPicPr>
        <p:blipFill>
          <a:blip r:embed="rId18"/>
          <a:stretch>
            <a:fillRect/>
          </a:stretch>
        </p:blipFill>
        <p:spPr>
          <a:xfrm>
            <a:off x="576942" y="976991"/>
            <a:ext cx="1224644" cy="707572"/>
          </a:xfrm>
          <a:prstGeom prst="rect">
            <a:avLst/>
          </a:prstGeom>
        </p:spPr>
      </p:pic>
      <p:pic>
        <p:nvPicPr>
          <p:cNvPr id="4" name="Walking Turtle" descr="Walking Turtle">
            <a:hlinkClick r:id="" action="ppaction://media"/>
            <a:extLst>
              <a:ext uri="{FF2B5EF4-FFF2-40B4-BE49-F238E27FC236}">
                <a16:creationId xmlns:a16="http://schemas.microsoft.com/office/drawing/2014/main" id="{37B32AA7-0988-B76F-F94E-47BAF9792F62}"/>
              </a:ext>
            </a:extLst>
          </p:cNvPr>
          <p:cNvPicPr>
            <a:picLocks noChangeAspect="1"/>
          </p:cNvPicPr>
          <p:nvPr>
            <a:videoFile r:link="rId3"/>
            <p:extLst>
              <p:ext uri="{DAA4B4D4-6D71-4841-9C94-3DE7FCFB9230}">
                <p14:media xmlns:p14="http://schemas.microsoft.com/office/powerpoint/2010/main" r:embed="rId4">
                  <p14:trim st="2404"/>
                </p14:media>
              </p:ext>
            </p:extLst>
          </p:nvPr>
        </p:nvPicPr>
        <p:blipFill>
          <a:blip r:embed="rId19"/>
          <a:stretch>
            <a:fillRect/>
          </a:stretch>
        </p:blipFill>
        <p:spPr>
          <a:xfrm>
            <a:off x="576942" y="1989363"/>
            <a:ext cx="1230087" cy="702129"/>
          </a:xfrm>
          <a:prstGeom prst="rect">
            <a:avLst/>
          </a:prstGeom>
        </p:spPr>
      </p:pic>
      <p:pic>
        <p:nvPicPr>
          <p:cNvPr id="5" name="Tiger Blinking" descr="Tiger Blinking">
            <a:hlinkClick r:id="" action="ppaction://media"/>
            <a:extLst>
              <a:ext uri="{FF2B5EF4-FFF2-40B4-BE49-F238E27FC236}">
                <a16:creationId xmlns:a16="http://schemas.microsoft.com/office/drawing/2014/main" id="{0DD27A62-C782-2EF7-0028-89BF0EA84691}"/>
              </a:ext>
            </a:extLst>
          </p:cNvPr>
          <p:cNvPicPr>
            <a:picLocks noChangeAspect="1"/>
          </p:cNvPicPr>
          <p:nvPr>
            <a:videoFile r:link="rId6"/>
            <p:extLst>
              <p:ext uri="{DAA4B4D4-6D71-4841-9C94-3DE7FCFB9230}">
                <p14:media xmlns:p14="http://schemas.microsoft.com/office/powerpoint/2010/main" r:embed="rId5"/>
              </p:ext>
            </p:extLst>
          </p:nvPr>
        </p:nvPicPr>
        <p:blipFill>
          <a:blip r:embed="rId20"/>
          <a:stretch>
            <a:fillRect/>
          </a:stretch>
        </p:blipFill>
        <p:spPr>
          <a:xfrm>
            <a:off x="571499" y="2936421"/>
            <a:ext cx="1230088" cy="707572"/>
          </a:xfrm>
          <a:prstGeom prst="rect">
            <a:avLst/>
          </a:prstGeom>
        </p:spPr>
      </p:pic>
      <p:pic>
        <p:nvPicPr>
          <p:cNvPr id="16" name="Leopard hair slow motion" descr="Leopard hair slow motion">
            <a:hlinkClick r:id="" action="ppaction://media"/>
            <a:extLst>
              <a:ext uri="{FF2B5EF4-FFF2-40B4-BE49-F238E27FC236}">
                <a16:creationId xmlns:a16="http://schemas.microsoft.com/office/drawing/2014/main" id="{0B6D7517-8131-BDAE-6D2F-B0FE39F2705D}"/>
              </a:ext>
            </a:extLst>
          </p:cNvPr>
          <p:cNvPicPr>
            <a:picLocks noChangeAspect="1"/>
          </p:cNvPicPr>
          <p:nvPr>
            <a:videoFile r:link="rId8"/>
            <p:extLst>
              <p:ext uri="{DAA4B4D4-6D71-4841-9C94-3DE7FCFB9230}">
                <p14:media xmlns:p14="http://schemas.microsoft.com/office/powerpoint/2010/main" r:embed="rId7"/>
              </p:ext>
            </p:extLst>
          </p:nvPr>
        </p:nvPicPr>
        <p:blipFill>
          <a:blip r:embed="rId21"/>
          <a:stretch>
            <a:fillRect/>
          </a:stretch>
        </p:blipFill>
        <p:spPr>
          <a:xfrm>
            <a:off x="571501" y="3927022"/>
            <a:ext cx="1235529" cy="718457"/>
          </a:xfrm>
          <a:prstGeom prst="rect">
            <a:avLst/>
          </a:prstGeom>
        </p:spPr>
      </p:pic>
      <p:pic>
        <p:nvPicPr>
          <p:cNvPr id="6" name="Koala Haning On A Branch" descr="Koala Haning On A Branch">
            <a:hlinkClick r:id="" action="ppaction://media"/>
            <a:extLst>
              <a:ext uri="{FF2B5EF4-FFF2-40B4-BE49-F238E27FC236}">
                <a16:creationId xmlns:a16="http://schemas.microsoft.com/office/drawing/2014/main" id="{21FE5568-1466-22F4-BF8F-F6C8BEA81FA8}"/>
              </a:ext>
            </a:extLst>
          </p:cNvPr>
          <p:cNvPicPr>
            <a:picLocks noChangeAspect="1"/>
          </p:cNvPicPr>
          <p:nvPr>
            <a:videoFile r:link="rId10"/>
            <p:extLst>
              <p:ext uri="{DAA4B4D4-6D71-4841-9C94-3DE7FCFB9230}">
                <p14:media xmlns:p14="http://schemas.microsoft.com/office/powerpoint/2010/main" r:embed="rId9"/>
              </p:ext>
            </p:extLst>
          </p:nvPr>
        </p:nvPicPr>
        <p:blipFill>
          <a:blip r:embed="rId22"/>
          <a:stretch>
            <a:fillRect/>
          </a:stretch>
        </p:blipFill>
        <p:spPr>
          <a:xfrm>
            <a:off x="4909456" y="2397577"/>
            <a:ext cx="1333502" cy="696688"/>
          </a:xfrm>
          <a:prstGeom prst="rect">
            <a:avLst/>
          </a:prstGeom>
        </p:spPr>
      </p:pic>
    </p:spTree>
    <p:extLst>
      <p:ext uri="{BB962C8B-B14F-4D97-AF65-F5344CB8AC3E}">
        <p14:creationId xmlns:p14="http://schemas.microsoft.com/office/powerpoint/2010/main" val="4101223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mute="1">
                <p:cTn id="20" repeatCount="indefinite" fill="hold" display="0">
                  <p:stCondLst>
                    <p:cond delay="indefinite"/>
                  </p:stCondLst>
                </p:cTn>
                <p:tgtEl>
                  <p:spTgt spid="3"/>
                </p:tgtEl>
              </p:cMediaNode>
            </p:video>
            <p:video>
              <p:cMediaNode mute="1">
                <p:cTn id="21" repeatCount="indefinite" fill="hold" display="0">
                  <p:stCondLst>
                    <p:cond delay="indefinite"/>
                  </p:stCondLst>
                </p:cTn>
                <p:tgtEl>
                  <p:spTgt spid="4"/>
                </p:tgtEl>
              </p:cMediaNode>
            </p:video>
            <p:video>
              <p:cMediaNode mute="1">
                <p:cTn id="22" repeatCount="indefinite" fill="hold" display="0">
                  <p:stCondLst>
                    <p:cond delay="indefinite"/>
                  </p:stCondLst>
                </p:cTn>
                <p:tgtEl>
                  <p:spTgt spid="5"/>
                </p:tgtEl>
              </p:cMediaNode>
            </p:video>
            <p:video>
              <p:cMediaNode mute="1">
                <p:cTn id="23" repeatCount="indefinite" fill="hold" display="0">
                  <p:stCondLst>
                    <p:cond delay="indefinite"/>
                  </p:stCondLst>
                </p:cTn>
                <p:tgtEl>
                  <p:spTgt spid="16"/>
                </p:tgtEl>
              </p:cMediaNode>
            </p:video>
            <p:video>
              <p:cMediaNode mute="1">
                <p:cTn id="24" repeatCount="indefinite" fill="hold" display="0">
                  <p:stCondLst>
                    <p:cond delay="indefinite"/>
                  </p:stCondLst>
                </p:cTn>
                <p:tgtEl>
                  <p:spTgt spid="6"/>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APWA Government Affairs | Delivering Results for Public Works">
            <a:hlinkClick r:id="" action="ppaction://noaction"/>
            <a:extLst>
              <a:ext uri="{FF2B5EF4-FFF2-40B4-BE49-F238E27FC236}">
                <a16:creationId xmlns:a16="http://schemas.microsoft.com/office/drawing/2014/main" id="{E7B6ABAE-B813-3960-8D02-55D513E7615E}"/>
              </a:ext>
            </a:extLst>
          </p:cNvPr>
          <p:cNvPicPr>
            <a:picLocks noRot="1" noChangeAspect="1"/>
          </p:cNvPicPr>
          <p:nvPr>
            <a:videoFile r:link="rId1"/>
          </p:nvPr>
        </p:nvPicPr>
        <p:blipFill>
          <a:blip r:embed="rId4"/>
          <a:stretch>
            <a:fillRect/>
          </a:stretch>
        </p:blipFill>
        <p:spPr>
          <a:xfrm>
            <a:off x="-451" y="-2721"/>
            <a:ext cx="9144902" cy="5154385"/>
          </a:xfrm>
          <a:prstGeom prst="rect">
            <a:avLst/>
          </a:prstGeom>
        </p:spPr>
      </p:pic>
    </p:spTree>
    <p:extLst>
      <p:ext uri="{BB962C8B-B14F-4D97-AF65-F5344CB8AC3E}">
        <p14:creationId xmlns:p14="http://schemas.microsoft.com/office/powerpoint/2010/main" val="2541342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D7698-EEAB-F43F-BB78-9C342BC2B90F}"/>
              </a:ext>
            </a:extLst>
          </p:cNvPr>
          <p:cNvSpPr>
            <a:spLocks noGrp="1"/>
          </p:cNvSpPr>
          <p:nvPr>
            <p:ph type="title"/>
          </p:nvPr>
        </p:nvSpPr>
        <p:spPr>
          <a:xfrm>
            <a:off x="867938" y="189650"/>
            <a:ext cx="7405205" cy="857250"/>
          </a:xfrm>
        </p:spPr>
        <p:txBody>
          <a:bodyPr/>
          <a:lstStyle/>
          <a:p>
            <a:r>
              <a:rPr lang="en-US"/>
              <a:t>How We Partner with Chapters Today</a:t>
            </a:r>
          </a:p>
        </p:txBody>
      </p:sp>
      <p:pic>
        <p:nvPicPr>
          <p:cNvPr id="9" name="Rotating gears background" descr="Rotating gears background">
            <a:hlinkClick r:id="" action="ppaction://media"/>
            <a:extLst>
              <a:ext uri="{FF2B5EF4-FFF2-40B4-BE49-F238E27FC236}">
                <a16:creationId xmlns:a16="http://schemas.microsoft.com/office/drawing/2014/main" id="{36577047-9D66-34B7-E4CA-EA05C90FE3B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330045" y="1042306"/>
            <a:ext cx="2454729" cy="1377044"/>
          </a:xfrm>
          <a:prstGeom prst="rect">
            <a:avLst/>
          </a:prstGeom>
        </p:spPr>
      </p:pic>
      <p:sp>
        <p:nvSpPr>
          <p:cNvPr id="10" name="TextBox 9">
            <a:extLst>
              <a:ext uri="{FF2B5EF4-FFF2-40B4-BE49-F238E27FC236}">
                <a16:creationId xmlns:a16="http://schemas.microsoft.com/office/drawing/2014/main" id="{7E4BE68C-8422-C8A5-7783-99EFA27DE642}"/>
              </a:ext>
            </a:extLst>
          </p:cNvPr>
          <p:cNvSpPr txBox="1"/>
          <p:nvPr/>
        </p:nvSpPr>
        <p:spPr>
          <a:xfrm>
            <a:off x="646444" y="1101132"/>
            <a:ext cx="16383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FF0000"/>
                </a:solidFill>
                <a:latin typeface="Arial"/>
                <a:ea typeface="Calibri"/>
                <a:cs typeface="Arial"/>
              </a:rPr>
              <a:t>Social media</a:t>
            </a:r>
            <a:endParaRPr lang="en-US" b="1">
              <a:solidFill>
                <a:srgbClr val="FF0000"/>
              </a:solidFill>
              <a:latin typeface="Arial"/>
              <a:cs typeface="Arial"/>
            </a:endParaRPr>
          </a:p>
        </p:txBody>
      </p:sp>
      <p:pic>
        <p:nvPicPr>
          <p:cNvPr id="11" name="Picture 10">
            <a:extLst>
              <a:ext uri="{FF2B5EF4-FFF2-40B4-BE49-F238E27FC236}">
                <a16:creationId xmlns:a16="http://schemas.microsoft.com/office/drawing/2014/main" id="{576CD667-F162-834F-49DA-8610B926E841}"/>
              </a:ext>
            </a:extLst>
          </p:cNvPr>
          <p:cNvPicPr>
            <a:picLocks noChangeAspect="1"/>
          </p:cNvPicPr>
          <p:nvPr/>
        </p:nvPicPr>
        <p:blipFill>
          <a:blip r:embed="rId6"/>
          <a:stretch>
            <a:fillRect/>
          </a:stretch>
        </p:blipFill>
        <p:spPr>
          <a:xfrm>
            <a:off x="2598964" y="1481138"/>
            <a:ext cx="3483429" cy="994683"/>
          </a:xfrm>
          <a:prstGeom prst="rect">
            <a:avLst/>
          </a:prstGeom>
        </p:spPr>
      </p:pic>
      <p:pic>
        <p:nvPicPr>
          <p:cNvPr id="14" name="Picture 13">
            <a:extLst>
              <a:ext uri="{FF2B5EF4-FFF2-40B4-BE49-F238E27FC236}">
                <a16:creationId xmlns:a16="http://schemas.microsoft.com/office/drawing/2014/main" id="{0CD16236-119C-BE45-7442-E97D5366254A}"/>
              </a:ext>
            </a:extLst>
          </p:cNvPr>
          <p:cNvPicPr>
            <a:picLocks noChangeAspect="1"/>
          </p:cNvPicPr>
          <p:nvPr/>
        </p:nvPicPr>
        <p:blipFill>
          <a:blip r:embed="rId7"/>
          <a:stretch>
            <a:fillRect/>
          </a:stretch>
        </p:blipFill>
        <p:spPr>
          <a:xfrm>
            <a:off x="584766" y="1480457"/>
            <a:ext cx="708253" cy="713015"/>
          </a:xfrm>
          <a:prstGeom prst="rect">
            <a:avLst/>
          </a:prstGeom>
        </p:spPr>
      </p:pic>
      <p:pic>
        <p:nvPicPr>
          <p:cNvPr id="15" name="Picture 14">
            <a:extLst>
              <a:ext uri="{FF2B5EF4-FFF2-40B4-BE49-F238E27FC236}">
                <a16:creationId xmlns:a16="http://schemas.microsoft.com/office/drawing/2014/main" id="{F3F4A6BC-E7FC-F806-6977-2AF8521F4ABA}"/>
              </a:ext>
            </a:extLst>
          </p:cNvPr>
          <p:cNvPicPr>
            <a:picLocks noChangeAspect="1"/>
          </p:cNvPicPr>
          <p:nvPr/>
        </p:nvPicPr>
        <p:blipFill>
          <a:blip r:embed="rId8"/>
          <a:stretch>
            <a:fillRect/>
          </a:stretch>
        </p:blipFill>
        <p:spPr>
          <a:xfrm>
            <a:off x="1515836" y="1469571"/>
            <a:ext cx="767444" cy="723901"/>
          </a:xfrm>
          <a:prstGeom prst="rect">
            <a:avLst/>
          </a:prstGeom>
        </p:spPr>
      </p:pic>
      <p:pic>
        <p:nvPicPr>
          <p:cNvPr id="17" name="Picture 16">
            <a:extLst>
              <a:ext uri="{FF2B5EF4-FFF2-40B4-BE49-F238E27FC236}">
                <a16:creationId xmlns:a16="http://schemas.microsoft.com/office/drawing/2014/main" id="{DA12B2C8-E3EC-C08A-9F5E-BAEAE404F467}"/>
              </a:ext>
            </a:extLst>
          </p:cNvPr>
          <p:cNvPicPr>
            <a:picLocks noChangeAspect="1"/>
          </p:cNvPicPr>
          <p:nvPr/>
        </p:nvPicPr>
        <p:blipFill>
          <a:blip r:embed="rId9"/>
          <a:stretch>
            <a:fillRect/>
          </a:stretch>
        </p:blipFill>
        <p:spPr>
          <a:xfrm>
            <a:off x="647423" y="2574471"/>
            <a:ext cx="1393928" cy="1817915"/>
          </a:xfrm>
          <a:prstGeom prst="rect">
            <a:avLst/>
          </a:prstGeom>
        </p:spPr>
      </p:pic>
      <p:pic>
        <p:nvPicPr>
          <p:cNvPr id="3" name="Picture 2">
            <a:extLst>
              <a:ext uri="{FF2B5EF4-FFF2-40B4-BE49-F238E27FC236}">
                <a16:creationId xmlns:a16="http://schemas.microsoft.com/office/drawing/2014/main" id="{A7374132-5DEB-5DC0-C69D-EC1F6DAE6C35}"/>
              </a:ext>
            </a:extLst>
          </p:cNvPr>
          <p:cNvPicPr>
            <a:picLocks noChangeAspect="1"/>
          </p:cNvPicPr>
          <p:nvPr/>
        </p:nvPicPr>
        <p:blipFill>
          <a:blip r:embed="rId10"/>
          <a:stretch>
            <a:fillRect/>
          </a:stretch>
        </p:blipFill>
        <p:spPr>
          <a:xfrm>
            <a:off x="1345593" y="2574471"/>
            <a:ext cx="1390956" cy="1817914"/>
          </a:xfrm>
          <a:prstGeom prst="rect">
            <a:avLst/>
          </a:prstGeom>
        </p:spPr>
      </p:pic>
      <p:pic>
        <p:nvPicPr>
          <p:cNvPr id="4" name="Picture 3">
            <a:extLst>
              <a:ext uri="{FF2B5EF4-FFF2-40B4-BE49-F238E27FC236}">
                <a16:creationId xmlns:a16="http://schemas.microsoft.com/office/drawing/2014/main" id="{E8420AC6-5D85-C3AA-C228-DB7FE918A7F0}"/>
              </a:ext>
            </a:extLst>
          </p:cNvPr>
          <p:cNvPicPr>
            <a:picLocks noChangeAspect="1"/>
          </p:cNvPicPr>
          <p:nvPr/>
        </p:nvPicPr>
        <p:blipFill>
          <a:blip r:embed="rId11"/>
          <a:stretch>
            <a:fillRect/>
          </a:stretch>
        </p:blipFill>
        <p:spPr>
          <a:xfrm>
            <a:off x="2113385" y="2569028"/>
            <a:ext cx="1390260" cy="1817915"/>
          </a:xfrm>
          <a:prstGeom prst="rect">
            <a:avLst/>
          </a:prstGeom>
        </p:spPr>
      </p:pic>
      <p:pic>
        <p:nvPicPr>
          <p:cNvPr id="5" name="Picture 4">
            <a:extLst>
              <a:ext uri="{FF2B5EF4-FFF2-40B4-BE49-F238E27FC236}">
                <a16:creationId xmlns:a16="http://schemas.microsoft.com/office/drawing/2014/main" id="{2244F90A-0E13-221D-DF9B-6E575215E487}"/>
              </a:ext>
            </a:extLst>
          </p:cNvPr>
          <p:cNvPicPr>
            <a:picLocks noChangeAspect="1"/>
          </p:cNvPicPr>
          <p:nvPr/>
        </p:nvPicPr>
        <p:blipFill>
          <a:blip r:embed="rId12"/>
          <a:stretch>
            <a:fillRect/>
          </a:stretch>
        </p:blipFill>
        <p:spPr>
          <a:xfrm>
            <a:off x="2881907" y="2770414"/>
            <a:ext cx="2166429" cy="1415144"/>
          </a:xfrm>
          <a:prstGeom prst="rect">
            <a:avLst/>
          </a:prstGeom>
        </p:spPr>
      </p:pic>
      <p:pic>
        <p:nvPicPr>
          <p:cNvPr id="6" name="Picture 5">
            <a:extLst>
              <a:ext uri="{FF2B5EF4-FFF2-40B4-BE49-F238E27FC236}">
                <a16:creationId xmlns:a16="http://schemas.microsoft.com/office/drawing/2014/main" id="{2C4CDBF9-2A42-D0A9-6EB2-B014DA93A292}"/>
              </a:ext>
            </a:extLst>
          </p:cNvPr>
          <p:cNvPicPr>
            <a:picLocks noChangeAspect="1"/>
          </p:cNvPicPr>
          <p:nvPr/>
        </p:nvPicPr>
        <p:blipFill>
          <a:blip r:embed="rId13"/>
          <a:stretch>
            <a:fillRect/>
          </a:stretch>
        </p:blipFill>
        <p:spPr>
          <a:xfrm>
            <a:off x="4773184" y="2574471"/>
            <a:ext cx="1399219" cy="1817915"/>
          </a:xfrm>
          <a:prstGeom prst="rect">
            <a:avLst/>
          </a:prstGeom>
        </p:spPr>
      </p:pic>
      <p:pic>
        <p:nvPicPr>
          <p:cNvPr id="7" name="Picture 6">
            <a:extLst>
              <a:ext uri="{FF2B5EF4-FFF2-40B4-BE49-F238E27FC236}">
                <a16:creationId xmlns:a16="http://schemas.microsoft.com/office/drawing/2014/main" id="{742B4BE8-D36D-5FD4-9719-2A50D64D5C17}"/>
              </a:ext>
            </a:extLst>
          </p:cNvPr>
          <p:cNvPicPr>
            <a:picLocks noChangeAspect="1"/>
          </p:cNvPicPr>
          <p:nvPr/>
        </p:nvPicPr>
        <p:blipFill>
          <a:blip r:embed="rId14"/>
          <a:stretch>
            <a:fillRect/>
          </a:stretch>
        </p:blipFill>
        <p:spPr>
          <a:xfrm>
            <a:off x="5630499" y="2569028"/>
            <a:ext cx="1399090" cy="1817916"/>
          </a:xfrm>
          <a:prstGeom prst="rect">
            <a:avLst/>
          </a:prstGeom>
        </p:spPr>
      </p:pic>
      <p:pic>
        <p:nvPicPr>
          <p:cNvPr id="8" name="Picture 7">
            <a:extLst>
              <a:ext uri="{FF2B5EF4-FFF2-40B4-BE49-F238E27FC236}">
                <a16:creationId xmlns:a16="http://schemas.microsoft.com/office/drawing/2014/main" id="{81A8DDD2-FE1B-3C9A-C348-3A14234AB54E}"/>
              </a:ext>
            </a:extLst>
          </p:cNvPr>
          <p:cNvPicPr>
            <a:picLocks noChangeAspect="1"/>
          </p:cNvPicPr>
          <p:nvPr/>
        </p:nvPicPr>
        <p:blipFill>
          <a:blip r:embed="rId15"/>
          <a:stretch>
            <a:fillRect/>
          </a:stretch>
        </p:blipFill>
        <p:spPr>
          <a:xfrm>
            <a:off x="6457719" y="2569028"/>
            <a:ext cx="1399279" cy="1817915"/>
          </a:xfrm>
          <a:prstGeom prst="rect">
            <a:avLst/>
          </a:prstGeom>
        </p:spPr>
      </p:pic>
      <p:pic>
        <p:nvPicPr>
          <p:cNvPr id="12" name="Picture 11">
            <a:extLst>
              <a:ext uri="{FF2B5EF4-FFF2-40B4-BE49-F238E27FC236}">
                <a16:creationId xmlns:a16="http://schemas.microsoft.com/office/drawing/2014/main" id="{7CCE5565-CF60-228A-9F2C-75B3B93074C3}"/>
              </a:ext>
            </a:extLst>
          </p:cNvPr>
          <p:cNvPicPr>
            <a:picLocks noChangeAspect="1"/>
          </p:cNvPicPr>
          <p:nvPr/>
        </p:nvPicPr>
        <p:blipFill>
          <a:blip r:embed="rId16"/>
          <a:stretch>
            <a:fillRect/>
          </a:stretch>
        </p:blipFill>
        <p:spPr>
          <a:xfrm>
            <a:off x="7304625" y="2569028"/>
            <a:ext cx="1392748" cy="1823359"/>
          </a:xfrm>
          <a:prstGeom prst="rect">
            <a:avLst/>
          </a:prstGeom>
        </p:spPr>
      </p:pic>
    </p:spTree>
    <p:extLst>
      <p:ext uri="{BB962C8B-B14F-4D97-AF65-F5344CB8AC3E}">
        <p14:creationId xmlns:p14="http://schemas.microsoft.com/office/powerpoint/2010/main" val="2560697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499"/>
                                          </p:stCondLst>
                                        </p:cTn>
                                        <p:tgtEl>
                                          <p:spTgt spid="14"/>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nodeType="afterEffect">
                                  <p:stCondLst>
                                    <p:cond delay="0"/>
                                  </p:stCondLst>
                                  <p:childTnLst>
                                    <p:set>
                                      <p:cBhvr>
                                        <p:cTn id="16" dur="1" fill="hold">
                                          <p:stCondLst>
                                            <p:cond delay="499"/>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2000" fill="hold"/>
                                        <p:tgtEl>
                                          <p:spTgt spid="11"/>
                                        </p:tgtEl>
                                        <p:attrNameLst>
                                          <p:attrName>ppt_x</p:attrName>
                                        </p:attrNameLst>
                                      </p:cBhvr>
                                      <p:tavLst>
                                        <p:tav tm="0">
                                          <p:val>
                                            <p:strVal val="#ppt_x"/>
                                          </p:val>
                                        </p:tav>
                                        <p:tav tm="100000">
                                          <p:val>
                                            <p:strVal val="#ppt_x"/>
                                          </p:val>
                                        </p:tav>
                                      </p:tavLst>
                                    </p:anim>
                                    <p:anim calcmode="lin" valueType="num">
                                      <p:cBhvr additive="base">
                                        <p:cTn id="22" dur="2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999"/>
                                          </p:stCondLst>
                                        </p:cTn>
                                        <p:tgtEl>
                                          <p:spTgt spid="17"/>
                                        </p:tgtEl>
                                        <p:attrNameLst>
                                          <p:attrName>style.visibility</p:attrName>
                                        </p:attrNameLst>
                                      </p:cBhvr>
                                      <p:to>
                                        <p:strVal val="visible"/>
                                      </p:to>
                                    </p:set>
                                  </p:childTnLst>
                                </p:cTn>
                              </p:par>
                            </p:childTnLst>
                          </p:cTn>
                        </p:par>
                        <p:par>
                          <p:cTn id="27" fill="hold">
                            <p:stCondLst>
                              <p:cond delay="1000"/>
                            </p:stCondLst>
                            <p:childTnLst>
                              <p:par>
                                <p:cTn id="28" presetID="10"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2000"/>
                                        <p:tgtEl>
                                          <p:spTgt spid="3"/>
                                        </p:tgtEl>
                                      </p:cBhvr>
                                    </p:animEffect>
                                  </p:childTnLst>
                                </p:cTn>
                              </p:par>
                            </p:childTnLst>
                          </p:cTn>
                        </p:par>
                        <p:par>
                          <p:cTn id="31" fill="hold">
                            <p:stCondLst>
                              <p:cond delay="3000"/>
                            </p:stCondLst>
                            <p:childTnLst>
                              <p:par>
                                <p:cTn id="32" presetID="10" presetClass="entr" presetSubtype="0" fill="hold" nodeType="after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2000"/>
                                        <p:tgtEl>
                                          <p:spTgt spid="4"/>
                                        </p:tgtEl>
                                      </p:cBhvr>
                                    </p:animEffect>
                                  </p:childTnLst>
                                </p:cTn>
                              </p:par>
                            </p:childTnLst>
                          </p:cTn>
                        </p:par>
                        <p:par>
                          <p:cTn id="35" fill="hold">
                            <p:stCondLst>
                              <p:cond delay="5000"/>
                            </p:stCondLst>
                            <p:childTnLst>
                              <p:par>
                                <p:cTn id="36" presetID="31" presetClass="entr" presetSubtype="0" fill="hold" nodeType="after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p:cTn id="38" dur="2000" fill="hold"/>
                                        <p:tgtEl>
                                          <p:spTgt spid="5"/>
                                        </p:tgtEl>
                                        <p:attrNameLst>
                                          <p:attrName>ppt_w</p:attrName>
                                        </p:attrNameLst>
                                      </p:cBhvr>
                                      <p:tavLst>
                                        <p:tav tm="0">
                                          <p:val>
                                            <p:fltVal val="0"/>
                                          </p:val>
                                        </p:tav>
                                        <p:tav tm="100000">
                                          <p:val>
                                            <p:strVal val="#ppt_w"/>
                                          </p:val>
                                        </p:tav>
                                      </p:tavLst>
                                    </p:anim>
                                    <p:anim calcmode="lin" valueType="num">
                                      <p:cBhvr>
                                        <p:cTn id="39" dur="2000" fill="hold"/>
                                        <p:tgtEl>
                                          <p:spTgt spid="5"/>
                                        </p:tgtEl>
                                        <p:attrNameLst>
                                          <p:attrName>ppt_h</p:attrName>
                                        </p:attrNameLst>
                                      </p:cBhvr>
                                      <p:tavLst>
                                        <p:tav tm="0">
                                          <p:val>
                                            <p:fltVal val="0"/>
                                          </p:val>
                                        </p:tav>
                                        <p:tav tm="100000">
                                          <p:val>
                                            <p:strVal val="#ppt_h"/>
                                          </p:val>
                                        </p:tav>
                                      </p:tavLst>
                                    </p:anim>
                                    <p:anim calcmode="lin" valueType="num">
                                      <p:cBhvr>
                                        <p:cTn id="40" dur="2000" fill="hold"/>
                                        <p:tgtEl>
                                          <p:spTgt spid="5"/>
                                        </p:tgtEl>
                                        <p:attrNameLst>
                                          <p:attrName>style.rotation</p:attrName>
                                        </p:attrNameLst>
                                      </p:cBhvr>
                                      <p:tavLst>
                                        <p:tav tm="0">
                                          <p:val>
                                            <p:fltVal val="90"/>
                                          </p:val>
                                        </p:tav>
                                        <p:tav tm="100000">
                                          <p:val>
                                            <p:fltVal val="0"/>
                                          </p:val>
                                        </p:tav>
                                      </p:tavLst>
                                    </p:anim>
                                    <p:animEffect transition="in" filter="fade">
                                      <p:cBhvr>
                                        <p:cTn id="41" dur="2000"/>
                                        <p:tgtEl>
                                          <p:spTgt spid="5"/>
                                        </p:tgtEl>
                                      </p:cBhvr>
                                    </p:animEffect>
                                  </p:childTnLst>
                                </p:cTn>
                              </p:par>
                            </p:childTnLst>
                          </p:cTn>
                        </p:par>
                        <p:par>
                          <p:cTn id="42" fill="hold">
                            <p:stCondLst>
                              <p:cond delay="7000"/>
                            </p:stCondLst>
                            <p:childTnLst>
                              <p:par>
                                <p:cTn id="43" presetID="10" presetClass="entr" presetSubtype="0" fill="hold" nodeType="after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fade">
                                      <p:cBhvr>
                                        <p:cTn id="45" dur="2000"/>
                                        <p:tgtEl>
                                          <p:spTgt spid="6"/>
                                        </p:tgtEl>
                                      </p:cBhvr>
                                    </p:animEffect>
                                  </p:childTnLst>
                                </p:cTn>
                              </p:par>
                            </p:childTnLst>
                          </p:cTn>
                        </p:par>
                        <p:par>
                          <p:cTn id="46" fill="hold">
                            <p:stCondLst>
                              <p:cond delay="9000"/>
                            </p:stCondLst>
                            <p:childTnLst>
                              <p:par>
                                <p:cTn id="47" presetID="1" presetClass="entr" presetSubtype="0" fill="hold" nodeType="afterEffect">
                                  <p:stCondLst>
                                    <p:cond delay="0"/>
                                  </p:stCondLst>
                                  <p:childTnLst>
                                    <p:set>
                                      <p:cBhvr>
                                        <p:cTn id="48" dur="1" fill="hold">
                                          <p:stCondLst>
                                            <p:cond delay="1999"/>
                                          </p:stCondLst>
                                        </p:cTn>
                                        <p:tgtEl>
                                          <p:spTgt spid="7"/>
                                        </p:tgtEl>
                                        <p:attrNameLst>
                                          <p:attrName>style.visibility</p:attrName>
                                        </p:attrNameLst>
                                      </p:cBhvr>
                                      <p:to>
                                        <p:strVal val="visible"/>
                                      </p:to>
                                    </p:set>
                                  </p:childTnLst>
                                </p:cTn>
                              </p:par>
                            </p:childTnLst>
                          </p:cTn>
                        </p:par>
                        <p:par>
                          <p:cTn id="49" fill="hold">
                            <p:stCondLst>
                              <p:cond delay="11000"/>
                            </p:stCondLst>
                            <p:childTnLst>
                              <p:par>
                                <p:cTn id="50" presetID="3" presetClass="entr" presetSubtype="10" fill="hold" nodeType="after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blinds(horizontal)">
                                      <p:cBhvr>
                                        <p:cTn id="52" dur="2000"/>
                                        <p:tgtEl>
                                          <p:spTgt spid="8"/>
                                        </p:tgtEl>
                                      </p:cBhvr>
                                    </p:animEffect>
                                  </p:childTnLst>
                                </p:cTn>
                              </p:par>
                            </p:childTnLst>
                          </p:cTn>
                        </p:par>
                        <p:par>
                          <p:cTn id="53" fill="hold">
                            <p:stCondLst>
                              <p:cond delay="13000"/>
                            </p:stCondLst>
                            <p:childTnLst>
                              <p:par>
                                <p:cTn id="54" presetID="1" presetClass="entr" presetSubtype="0" fill="hold" nodeType="afterEffect">
                                  <p:stCondLst>
                                    <p:cond delay="0"/>
                                  </p:stCondLst>
                                  <p:childTnLst>
                                    <p:set>
                                      <p:cBhvr>
                                        <p:cTn id="55" dur="1" fill="hold">
                                          <p:stCondLst>
                                            <p:cond delay="1999"/>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mute="1">
                <p:cTn id="56" repeatCount="indefinite" fill="hold" display="0">
                  <p:stCondLst>
                    <p:cond delay="indefinite"/>
                  </p:stCondLst>
                </p:cTn>
                <p:tgtEl>
                  <p:spTgt spid="9"/>
                </p:tgtEl>
              </p:cMediaNode>
            </p:video>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A4847-4AE4-D144-E46E-F4317BF70A56}"/>
              </a:ext>
            </a:extLst>
          </p:cNvPr>
          <p:cNvSpPr>
            <a:spLocks noGrp="1"/>
          </p:cNvSpPr>
          <p:nvPr>
            <p:ph type="title"/>
          </p:nvPr>
        </p:nvSpPr>
        <p:spPr>
          <a:xfrm>
            <a:off x="2243306" y="141292"/>
            <a:ext cx="4659912" cy="857250"/>
          </a:xfrm>
        </p:spPr>
        <p:txBody>
          <a:bodyPr>
            <a:normAutofit/>
          </a:bodyPr>
          <a:lstStyle/>
          <a:p>
            <a:r>
              <a:rPr lang="en-US">
                <a:solidFill>
                  <a:schemeClr val="tx2">
                    <a:lumMod val="76000"/>
                  </a:schemeClr>
                </a:solidFill>
              </a:rPr>
              <a:t>Our Tools = Your Tools</a:t>
            </a:r>
          </a:p>
        </p:txBody>
      </p:sp>
      <p:pic>
        <p:nvPicPr>
          <p:cNvPr id="3" name="Picture 2">
            <a:extLst>
              <a:ext uri="{FF2B5EF4-FFF2-40B4-BE49-F238E27FC236}">
                <a16:creationId xmlns:a16="http://schemas.microsoft.com/office/drawing/2014/main" id="{5CBFB684-742C-0785-E10A-3878B0F4D692}"/>
              </a:ext>
            </a:extLst>
          </p:cNvPr>
          <p:cNvPicPr>
            <a:picLocks noChangeAspect="1"/>
          </p:cNvPicPr>
          <p:nvPr/>
        </p:nvPicPr>
        <p:blipFill>
          <a:blip r:embed="rId3"/>
          <a:stretch>
            <a:fillRect/>
          </a:stretch>
        </p:blipFill>
        <p:spPr>
          <a:xfrm>
            <a:off x="782516" y="849923"/>
            <a:ext cx="2275743" cy="1082921"/>
          </a:xfrm>
          <a:prstGeom prst="rect">
            <a:avLst/>
          </a:prstGeom>
        </p:spPr>
      </p:pic>
      <p:pic>
        <p:nvPicPr>
          <p:cNvPr id="6" name="Picture 5">
            <a:extLst>
              <a:ext uri="{FF2B5EF4-FFF2-40B4-BE49-F238E27FC236}">
                <a16:creationId xmlns:a16="http://schemas.microsoft.com/office/drawing/2014/main" id="{6C9648AD-E82C-F6A3-5692-E846BAE69012}"/>
              </a:ext>
            </a:extLst>
          </p:cNvPr>
          <p:cNvPicPr>
            <a:picLocks noChangeAspect="1"/>
          </p:cNvPicPr>
          <p:nvPr/>
        </p:nvPicPr>
        <p:blipFill>
          <a:blip r:embed="rId4"/>
          <a:stretch>
            <a:fillRect/>
          </a:stretch>
        </p:blipFill>
        <p:spPr>
          <a:xfrm>
            <a:off x="3714751" y="2966671"/>
            <a:ext cx="2183424" cy="1891812"/>
          </a:xfrm>
          <a:prstGeom prst="rect">
            <a:avLst/>
          </a:prstGeom>
        </p:spPr>
      </p:pic>
      <p:pic>
        <p:nvPicPr>
          <p:cNvPr id="7" name="Picture 6">
            <a:extLst>
              <a:ext uri="{FF2B5EF4-FFF2-40B4-BE49-F238E27FC236}">
                <a16:creationId xmlns:a16="http://schemas.microsoft.com/office/drawing/2014/main" id="{91BC6BD4-0A90-AC91-5AA0-4D636124032E}"/>
              </a:ext>
            </a:extLst>
          </p:cNvPr>
          <p:cNvPicPr>
            <a:picLocks noChangeAspect="1"/>
          </p:cNvPicPr>
          <p:nvPr/>
        </p:nvPicPr>
        <p:blipFill>
          <a:blip r:embed="rId5"/>
          <a:stretch>
            <a:fillRect/>
          </a:stretch>
        </p:blipFill>
        <p:spPr>
          <a:xfrm>
            <a:off x="6284835" y="1545980"/>
            <a:ext cx="2186754" cy="2806212"/>
          </a:xfrm>
          <a:prstGeom prst="rect">
            <a:avLst/>
          </a:prstGeom>
        </p:spPr>
      </p:pic>
      <p:sp>
        <p:nvSpPr>
          <p:cNvPr id="8" name="Explosion: 8 Points 7">
            <a:extLst>
              <a:ext uri="{FF2B5EF4-FFF2-40B4-BE49-F238E27FC236}">
                <a16:creationId xmlns:a16="http://schemas.microsoft.com/office/drawing/2014/main" id="{5DFC671B-E906-898C-32D4-D7A8FC2FA1E2}"/>
              </a:ext>
            </a:extLst>
          </p:cNvPr>
          <p:cNvSpPr/>
          <p:nvPr/>
        </p:nvSpPr>
        <p:spPr>
          <a:xfrm>
            <a:off x="9552162" y="6347417"/>
            <a:ext cx="320919" cy="291611"/>
          </a:xfrm>
          <a:prstGeom prst="irregularSeal1">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EC0BF7A-2480-051B-F968-F6E7AF9218C8}"/>
              </a:ext>
            </a:extLst>
          </p:cNvPr>
          <p:cNvPicPr>
            <a:picLocks noChangeAspect="1"/>
          </p:cNvPicPr>
          <p:nvPr/>
        </p:nvPicPr>
        <p:blipFill>
          <a:blip r:embed="rId6"/>
          <a:stretch>
            <a:fillRect/>
          </a:stretch>
        </p:blipFill>
        <p:spPr>
          <a:xfrm>
            <a:off x="3819892" y="920993"/>
            <a:ext cx="2068390" cy="1403839"/>
          </a:xfrm>
          <a:prstGeom prst="rect">
            <a:avLst/>
          </a:prstGeom>
        </p:spPr>
      </p:pic>
      <p:pic>
        <p:nvPicPr>
          <p:cNvPr id="10" name="Picture 9">
            <a:extLst>
              <a:ext uri="{FF2B5EF4-FFF2-40B4-BE49-F238E27FC236}">
                <a16:creationId xmlns:a16="http://schemas.microsoft.com/office/drawing/2014/main" id="{782AF13C-079D-E2DF-02BC-316C1D72E04E}"/>
              </a:ext>
            </a:extLst>
          </p:cNvPr>
          <p:cNvPicPr>
            <a:picLocks noChangeAspect="1"/>
          </p:cNvPicPr>
          <p:nvPr/>
        </p:nvPicPr>
        <p:blipFill>
          <a:blip r:embed="rId7"/>
          <a:stretch>
            <a:fillRect/>
          </a:stretch>
        </p:blipFill>
        <p:spPr>
          <a:xfrm>
            <a:off x="4261338" y="2326543"/>
            <a:ext cx="1097574" cy="367079"/>
          </a:xfrm>
          <a:prstGeom prst="rect">
            <a:avLst/>
          </a:prstGeom>
        </p:spPr>
      </p:pic>
      <p:pic>
        <p:nvPicPr>
          <p:cNvPr id="11" name="Picture 10">
            <a:extLst>
              <a:ext uri="{FF2B5EF4-FFF2-40B4-BE49-F238E27FC236}">
                <a16:creationId xmlns:a16="http://schemas.microsoft.com/office/drawing/2014/main" id="{4D94E618-CF10-F1EA-150F-60F02B63A34F}"/>
              </a:ext>
            </a:extLst>
          </p:cNvPr>
          <p:cNvPicPr>
            <a:picLocks noChangeAspect="1"/>
          </p:cNvPicPr>
          <p:nvPr/>
        </p:nvPicPr>
        <p:blipFill>
          <a:blip r:embed="rId8"/>
          <a:stretch>
            <a:fillRect/>
          </a:stretch>
        </p:blipFill>
        <p:spPr>
          <a:xfrm>
            <a:off x="201613" y="3757613"/>
            <a:ext cx="2755900" cy="676275"/>
          </a:xfrm>
          <a:prstGeom prst="rect">
            <a:avLst/>
          </a:prstGeom>
        </p:spPr>
      </p:pic>
      <p:pic>
        <p:nvPicPr>
          <p:cNvPr id="5" name="Picture 4">
            <a:extLst>
              <a:ext uri="{FF2B5EF4-FFF2-40B4-BE49-F238E27FC236}">
                <a16:creationId xmlns:a16="http://schemas.microsoft.com/office/drawing/2014/main" id="{5197CEED-225B-3EE1-E424-9A2F26BA64D6}"/>
              </a:ext>
            </a:extLst>
          </p:cNvPr>
          <p:cNvPicPr>
            <a:picLocks noChangeAspect="1"/>
          </p:cNvPicPr>
          <p:nvPr/>
        </p:nvPicPr>
        <p:blipFill>
          <a:blip r:embed="rId9"/>
          <a:stretch>
            <a:fillRect/>
          </a:stretch>
        </p:blipFill>
        <p:spPr>
          <a:xfrm rot="19560000">
            <a:off x="-84259" y="734053"/>
            <a:ext cx="2078649" cy="368545"/>
          </a:xfrm>
          <a:prstGeom prst="rect">
            <a:avLst/>
          </a:prstGeom>
        </p:spPr>
      </p:pic>
      <p:sp>
        <p:nvSpPr>
          <p:cNvPr id="12" name="TextBox 11">
            <a:extLst>
              <a:ext uri="{FF2B5EF4-FFF2-40B4-BE49-F238E27FC236}">
                <a16:creationId xmlns:a16="http://schemas.microsoft.com/office/drawing/2014/main" id="{5C0EF5B0-587D-020E-89FE-D4651A48280C}"/>
              </a:ext>
            </a:extLst>
          </p:cNvPr>
          <p:cNvSpPr txBox="1"/>
          <p:nvPr/>
        </p:nvSpPr>
        <p:spPr>
          <a:xfrm>
            <a:off x="1037492" y="1934308"/>
            <a:ext cx="2189283" cy="4089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ea typeface="+mn-lt"/>
                <a:cs typeface="+mn-lt"/>
                <a:hlinkClick r:id="rId10"/>
              </a:rPr>
              <a:t>https://www.apwa.org/government-affairs/legislative-action-center/</a:t>
            </a:r>
            <a:r>
              <a:rPr lang="en-US" sz="1000">
                <a:ea typeface="+mn-lt"/>
                <a:cs typeface="+mn-lt"/>
              </a:rPr>
              <a:t> </a:t>
            </a:r>
            <a:endParaRPr lang="en-US" sz="1000">
              <a:ea typeface="Calibri"/>
              <a:cs typeface="Calibri"/>
            </a:endParaRPr>
          </a:p>
        </p:txBody>
      </p:sp>
      <p:pic>
        <p:nvPicPr>
          <p:cNvPr id="13" name="Picture 12">
            <a:extLst>
              <a:ext uri="{FF2B5EF4-FFF2-40B4-BE49-F238E27FC236}">
                <a16:creationId xmlns:a16="http://schemas.microsoft.com/office/drawing/2014/main" id="{8779F8C0-53E3-DAF6-49E7-15D1DBEC3EE1}"/>
              </a:ext>
            </a:extLst>
          </p:cNvPr>
          <p:cNvPicPr>
            <a:picLocks noChangeAspect="1"/>
          </p:cNvPicPr>
          <p:nvPr/>
        </p:nvPicPr>
        <p:blipFill>
          <a:blip r:embed="rId11"/>
          <a:stretch>
            <a:fillRect/>
          </a:stretch>
        </p:blipFill>
        <p:spPr>
          <a:xfrm>
            <a:off x="685800" y="2538210"/>
            <a:ext cx="2470639" cy="1086987"/>
          </a:xfrm>
          <a:prstGeom prst="rect">
            <a:avLst/>
          </a:prstGeom>
        </p:spPr>
      </p:pic>
      <p:pic>
        <p:nvPicPr>
          <p:cNvPr id="4" name="Picture 3">
            <a:extLst>
              <a:ext uri="{FF2B5EF4-FFF2-40B4-BE49-F238E27FC236}">
                <a16:creationId xmlns:a16="http://schemas.microsoft.com/office/drawing/2014/main" id="{508D0FE4-C095-AAAD-A94B-8C147DD8BF57}"/>
              </a:ext>
            </a:extLst>
          </p:cNvPr>
          <p:cNvPicPr>
            <a:picLocks noChangeAspect="1"/>
          </p:cNvPicPr>
          <p:nvPr/>
        </p:nvPicPr>
        <p:blipFill>
          <a:blip r:embed="rId12"/>
          <a:stretch>
            <a:fillRect/>
          </a:stretch>
        </p:blipFill>
        <p:spPr>
          <a:xfrm>
            <a:off x="7501940" y="103021"/>
            <a:ext cx="968041" cy="1277854"/>
          </a:xfrm>
          <a:prstGeom prst="rect">
            <a:avLst/>
          </a:prstGeom>
        </p:spPr>
      </p:pic>
    </p:spTree>
    <p:extLst>
      <p:ext uri="{BB962C8B-B14F-4D97-AF65-F5344CB8AC3E}">
        <p14:creationId xmlns:p14="http://schemas.microsoft.com/office/powerpoint/2010/main" val="2561698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3B71A-3AB9-3231-77CB-0077CB9AFC41}"/>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3F1DA54A-B696-D3B0-0DE2-0859256EB833}"/>
              </a:ext>
            </a:extLst>
          </p:cNvPr>
          <p:cNvPicPr>
            <a:picLocks noChangeAspect="1"/>
          </p:cNvPicPr>
          <p:nvPr/>
        </p:nvPicPr>
        <p:blipFill>
          <a:blip r:embed="rId3"/>
          <a:stretch>
            <a:fillRect/>
          </a:stretch>
        </p:blipFill>
        <p:spPr>
          <a:xfrm>
            <a:off x="6768487" y="658813"/>
            <a:ext cx="1877653" cy="2420938"/>
          </a:xfrm>
          <a:prstGeom prst="rect">
            <a:avLst/>
          </a:prstGeom>
        </p:spPr>
      </p:pic>
      <p:pic>
        <p:nvPicPr>
          <p:cNvPr id="15" name="Picture 14">
            <a:extLst>
              <a:ext uri="{FF2B5EF4-FFF2-40B4-BE49-F238E27FC236}">
                <a16:creationId xmlns:a16="http://schemas.microsoft.com/office/drawing/2014/main" id="{2C0833D0-051C-DA1D-757F-A043A72339C3}"/>
              </a:ext>
            </a:extLst>
          </p:cNvPr>
          <p:cNvPicPr>
            <a:picLocks noChangeAspect="1"/>
          </p:cNvPicPr>
          <p:nvPr/>
        </p:nvPicPr>
        <p:blipFill>
          <a:blip r:embed="rId4"/>
          <a:stretch>
            <a:fillRect/>
          </a:stretch>
        </p:blipFill>
        <p:spPr>
          <a:xfrm>
            <a:off x="4339611" y="825500"/>
            <a:ext cx="1822091" cy="2357438"/>
          </a:xfrm>
          <a:prstGeom prst="rect">
            <a:avLst/>
          </a:prstGeom>
        </p:spPr>
      </p:pic>
      <p:sp>
        <p:nvSpPr>
          <p:cNvPr id="2" name="Title 1">
            <a:extLst>
              <a:ext uri="{FF2B5EF4-FFF2-40B4-BE49-F238E27FC236}">
                <a16:creationId xmlns:a16="http://schemas.microsoft.com/office/drawing/2014/main" id="{7F121545-1AA0-1D44-F814-87746066CDC3}"/>
              </a:ext>
            </a:extLst>
          </p:cNvPr>
          <p:cNvSpPr>
            <a:spLocks noGrp="1"/>
          </p:cNvSpPr>
          <p:nvPr>
            <p:ph type="title"/>
          </p:nvPr>
        </p:nvSpPr>
        <p:spPr>
          <a:xfrm>
            <a:off x="2243306" y="141292"/>
            <a:ext cx="4659912" cy="857250"/>
          </a:xfrm>
        </p:spPr>
        <p:txBody>
          <a:bodyPr>
            <a:normAutofit/>
          </a:bodyPr>
          <a:lstStyle/>
          <a:p>
            <a:r>
              <a:rPr lang="en-US">
                <a:solidFill>
                  <a:schemeClr val="tx2">
                    <a:lumMod val="76000"/>
                  </a:schemeClr>
                </a:solidFill>
              </a:rPr>
              <a:t>Our Tools = Your Tools</a:t>
            </a:r>
          </a:p>
        </p:txBody>
      </p:sp>
      <p:pic>
        <p:nvPicPr>
          <p:cNvPr id="5" name="Picture 4">
            <a:extLst>
              <a:ext uri="{FF2B5EF4-FFF2-40B4-BE49-F238E27FC236}">
                <a16:creationId xmlns:a16="http://schemas.microsoft.com/office/drawing/2014/main" id="{6F77669E-B930-524E-0273-6E07956E2662}"/>
              </a:ext>
            </a:extLst>
          </p:cNvPr>
          <p:cNvPicPr>
            <a:picLocks noChangeAspect="1"/>
          </p:cNvPicPr>
          <p:nvPr/>
        </p:nvPicPr>
        <p:blipFill>
          <a:blip r:embed="rId5"/>
          <a:stretch>
            <a:fillRect/>
          </a:stretch>
        </p:blipFill>
        <p:spPr>
          <a:xfrm>
            <a:off x="601662" y="823913"/>
            <a:ext cx="2773363" cy="1931988"/>
          </a:xfrm>
          <a:prstGeom prst="rect">
            <a:avLst/>
          </a:prstGeom>
        </p:spPr>
      </p:pic>
      <p:pic>
        <p:nvPicPr>
          <p:cNvPr id="12" name="Picture 11">
            <a:extLst>
              <a:ext uri="{FF2B5EF4-FFF2-40B4-BE49-F238E27FC236}">
                <a16:creationId xmlns:a16="http://schemas.microsoft.com/office/drawing/2014/main" id="{EE9CC4B3-B920-A1E0-17BD-63714C0B7160}"/>
              </a:ext>
            </a:extLst>
          </p:cNvPr>
          <p:cNvPicPr>
            <a:picLocks noChangeAspect="1"/>
          </p:cNvPicPr>
          <p:nvPr/>
        </p:nvPicPr>
        <p:blipFill>
          <a:blip r:embed="rId6"/>
          <a:stretch>
            <a:fillRect/>
          </a:stretch>
        </p:blipFill>
        <p:spPr>
          <a:xfrm>
            <a:off x="434362" y="2754312"/>
            <a:ext cx="1703028" cy="2198688"/>
          </a:xfrm>
          <a:prstGeom prst="rect">
            <a:avLst/>
          </a:prstGeom>
        </p:spPr>
      </p:pic>
      <p:pic>
        <p:nvPicPr>
          <p:cNvPr id="14" name="Picture 13">
            <a:extLst>
              <a:ext uri="{FF2B5EF4-FFF2-40B4-BE49-F238E27FC236}">
                <a16:creationId xmlns:a16="http://schemas.microsoft.com/office/drawing/2014/main" id="{D1691EF1-1B72-7C11-6638-AA606CCF8696}"/>
              </a:ext>
            </a:extLst>
          </p:cNvPr>
          <p:cNvPicPr>
            <a:picLocks noChangeAspect="1"/>
          </p:cNvPicPr>
          <p:nvPr/>
        </p:nvPicPr>
        <p:blipFill>
          <a:blip r:embed="rId7"/>
          <a:stretch>
            <a:fillRect/>
          </a:stretch>
        </p:blipFill>
        <p:spPr>
          <a:xfrm>
            <a:off x="2807674" y="2571750"/>
            <a:ext cx="1703028" cy="2198688"/>
          </a:xfrm>
          <a:prstGeom prst="rect">
            <a:avLst/>
          </a:prstGeom>
        </p:spPr>
      </p:pic>
      <p:pic>
        <p:nvPicPr>
          <p:cNvPr id="13" name="Picture 12">
            <a:extLst>
              <a:ext uri="{FF2B5EF4-FFF2-40B4-BE49-F238E27FC236}">
                <a16:creationId xmlns:a16="http://schemas.microsoft.com/office/drawing/2014/main" id="{0F15CFC1-0F3D-1D41-0087-F27E4B5FEC7B}"/>
              </a:ext>
            </a:extLst>
          </p:cNvPr>
          <p:cNvPicPr>
            <a:picLocks noChangeAspect="1"/>
          </p:cNvPicPr>
          <p:nvPr/>
        </p:nvPicPr>
        <p:blipFill>
          <a:blip r:embed="rId8"/>
          <a:stretch>
            <a:fillRect/>
          </a:stretch>
        </p:blipFill>
        <p:spPr>
          <a:xfrm>
            <a:off x="1672612" y="3079750"/>
            <a:ext cx="1703028" cy="2198688"/>
          </a:xfrm>
          <a:prstGeom prst="rect">
            <a:avLst/>
          </a:prstGeom>
        </p:spPr>
      </p:pic>
      <p:pic>
        <p:nvPicPr>
          <p:cNvPr id="16" name="Picture 15">
            <a:extLst>
              <a:ext uri="{FF2B5EF4-FFF2-40B4-BE49-F238E27FC236}">
                <a16:creationId xmlns:a16="http://schemas.microsoft.com/office/drawing/2014/main" id="{55CAE3CD-72F2-2D21-E3F9-12C02F9CED24}"/>
              </a:ext>
            </a:extLst>
          </p:cNvPr>
          <p:cNvPicPr>
            <a:picLocks noChangeAspect="1"/>
          </p:cNvPicPr>
          <p:nvPr/>
        </p:nvPicPr>
        <p:blipFill>
          <a:blip r:embed="rId9"/>
          <a:stretch>
            <a:fillRect/>
          </a:stretch>
        </p:blipFill>
        <p:spPr>
          <a:xfrm>
            <a:off x="5030174" y="1682750"/>
            <a:ext cx="1822091" cy="2492375"/>
          </a:xfrm>
          <a:prstGeom prst="rect">
            <a:avLst/>
          </a:prstGeom>
        </p:spPr>
      </p:pic>
      <p:pic>
        <p:nvPicPr>
          <p:cNvPr id="17" name="Picture 16">
            <a:extLst>
              <a:ext uri="{FF2B5EF4-FFF2-40B4-BE49-F238E27FC236}">
                <a16:creationId xmlns:a16="http://schemas.microsoft.com/office/drawing/2014/main" id="{87CBDE6C-CAD0-2F29-3F4B-AF9873767800}"/>
              </a:ext>
            </a:extLst>
          </p:cNvPr>
          <p:cNvPicPr>
            <a:picLocks noChangeAspect="1"/>
          </p:cNvPicPr>
          <p:nvPr/>
        </p:nvPicPr>
        <p:blipFill>
          <a:blip r:embed="rId10"/>
          <a:stretch>
            <a:fillRect/>
          </a:stretch>
        </p:blipFill>
        <p:spPr>
          <a:xfrm>
            <a:off x="5831862" y="2532062"/>
            <a:ext cx="1877653" cy="2420938"/>
          </a:xfrm>
          <a:prstGeom prst="rect">
            <a:avLst/>
          </a:prstGeom>
        </p:spPr>
      </p:pic>
      <p:pic>
        <p:nvPicPr>
          <p:cNvPr id="3" name="Picture 2">
            <a:extLst>
              <a:ext uri="{FF2B5EF4-FFF2-40B4-BE49-F238E27FC236}">
                <a16:creationId xmlns:a16="http://schemas.microsoft.com/office/drawing/2014/main" id="{5EE4E479-5E1E-1080-5360-DC594B625967}"/>
              </a:ext>
            </a:extLst>
          </p:cNvPr>
          <p:cNvPicPr>
            <a:picLocks noChangeAspect="1"/>
          </p:cNvPicPr>
          <p:nvPr/>
        </p:nvPicPr>
        <p:blipFill>
          <a:blip r:embed="rId11"/>
          <a:stretch>
            <a:fillRect/>
          </a:stretch>
        </p:blipFill>
        <p:spPr>
          <a:xfrm>
            <a:off x="365709" y="255420"/>
            <a:ext cx="912898" cy="1023186"/>
          </a:xfrm>
          <a:prstGeom prst="rect">
            <a:avLst/>
          </a:prstGeom>
        </p:spPr>
      </p:pic>
    </p:spTree>
    <p:extLst>
      <p:ext uri="{BB962C8B-B14F-4D97-AF65-F5344CB8AC3E}">
        <p14:creationId xmlns:p14="http://schemas.microsoft.com/office/powerpoint/2010/main" val="2645010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F86C4-4CD0-6D98-D466-AF9616D979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2985B2-9CE1-4A41-FF28-07AECBCA9C4A}"/>
              </a:ext>
            </a:extLst>
          </p:cNvPr>
          <p:cNvSpPr>
            <a:spLocks noGrp="1"/>
          </p:cNvSpPr>
          <p:nvPr>
            <p:ph type="title"/>
          </p:nvPr>
        </p:nvSpPr>
        <p:spPr>
          <a:xfrm>
            <a:off x="2243306" y="141292"/>
            <a:ext cx="4659912" cy="857250"/>
          </a:xfrm>
        </p:spPr>
        <p:txBody>
          <a:bodyPr>
            <a:normAutofit/>
          </a:bodyPr>
          <a:lstStyle/>
          <a:p>
            <a:r>
              <a:rPr lang="en-US">
                <a:solidFill>
                  <a:schemeClr val="tx2">
                    <a:lumMod val="76000"/>
                  </a:schemeClr>
                </a:solidFill>
              </a:rPr>
              <a:t>Our Tools = Your Tools</a:t>
            </a:r>
          </a:p>
        </p:txBody>
      </p:sp>
      <p:pic>
        <p:nvPicPr>
          <p:cNvPr id="11" name="Picture 10">
            <a:extLst>
              <a:ext uri="{FF2B5EF4-FFF2-40B4-BE49-F238E27FC236}">
                <a16:creationId xmlns:a16="http://schemas.microsoft.com/office/drawing/2014/main" id="{2D8399E4-E21E-14B8-35DD-4209D18F6A14}"/>
              </a:ext>
            </a:extLst>
          </p:cNvPr>
          <p:cNvPicPr>
            <a:picLocks noChangeAspect="1"/>
          </p:cNvPicPr>
          <p:nvPr/>
        </p:nvPicPr>
        <p:blipFill>
          <a:blip r:embed="rId3"/>
          <a:stretch>
            <a:fillRect/>
          </a:stretch>
        </p:blipFill>
        <p:spPr>
          <a:xfrm>
            <a:off x="2873375" y="1082675"/>
            <a:ext cx="3397250" cy="1255713"/>
          </a:xfrm>
          <a:prstGeom prst="rect">
            <a:avLst/>
          </a:prstGeom>
        </p:spPr>
      </p:pic>
      <p:pic>
        <p:nvPicPr>
          <p:cNvPr id="12" name="Picture 11">
            <a:extLst>
              <a:ext uri="{FF2B5EF4-FFF2-40B4-BE49-F238E27FC236}">
                <a16:creationId xmlns:a16="http://schemas.microsoft.com/office/drawing/2014/main" id="{B420A2CC-C02B-0D30-9014-5666B5972A33}"/>
              </a:ext>
            </a:extLst>
          </p:cNvPr>
          <p:cNvPicPr>
            <a:picLocks noChangeAspect="1"/>
          </p:cNvPicPr>
          <p:nvPr/>
        </p:nvPicPr>
        <p:blipFill>
          <a:blip r:embed="rId4"/>
          <a:stretch>
            <a:fillRect/>
          </a:stretch>
        </p:blipFill>
        <p:spPr>
          <a:xfrm>
            <a:off x="426424" y="1357313"/>
            <a:ext cx="2258653" cy="2921000"/>
          </a:xfrm>
          <a:prstGeom prst="rect">
            <a:avLst/>
          </a:prstGeom>
        </p:spPr>
      </p:pic>
      <p:pic>
        <p:nvPicPr>
          <p:cNvPr id="13" name="Picture 12">
            <a:extLst>
              <a:ext uri="{FF2B5EF4-FFF2-40B4-BE49-F238E27FC236}">
                <a16:creationId xmlns:a16="http://schemas.microsoft.com/office/drawing/2014/main" id="{BDECBA04-3678-F35E-1A42-E4356F531154}"/>
              </a:ext>
            </a:extLst>
          </p:cNvPr>
          <p:cNvPicPr>
            <a:picLocks noChangeAspect="1"/>
          </p:cNvPicPr>
          <p:nvPr/>
        </p:nvPicPr>
        <p:blipFill>
          <a:blip r:embed="rId5"/>
          <a:stretch>
            <a:fillRect/>
          </a:stretch>
        </p:blipFill>
        <p:spPr>
          <a:xfrm>
            <a:off x="6435112" y="1357312"/>
            <a:ext cx="2258653" cy="2921000"/>
          </a:xfrm>
          <a:prstGeom prst="rect">
            <a:avLst/>
          </a:prstGeom>
        </p:spPr>
      </p:pic>
      <p:pic>
        <p:nvPicPr>
          <p:cNvPr id="15" name="Picture 14">
            <a:extLst>
              <a:ext uri="{FF2B5EF4-FFF2-40B4-BE49-F238E27FC236}">
                <a16:creationId xmlns:a16="http://schemas.microsoft.com/office/drawing/2014/main" id="{A1C25660-84FF-AAA8-792A-E2F63ECF1C08}"/>
              </a:ext>
            </a:extLst>
          </p:cNvPr>
          <p:cNvPicPr>
            <a:picLocks noChangeAspect="1"/>
          </p:cNvPicPr>
          <p:nvPr/>
        </p:nvPicPr>
        <p:blipFill>
          <a:blip r:embed="rId6"/>
          <a:stretch>
            <a:fillRect/>
          </a:stretch>
        </p:blipFill>
        <p:spPr>
          <a:xfrm>
            <a:off x="2808288" y="2049462"/>
            <a:ext cx="1963738" cy="2457450"/>
          </a:xfrm>
          <a:prstGeom prst="rect">
            <a:avLst/>
          </a:prstGeom>
        </p:spPr>
      </p:pic>
      <p:pic>
        <p:nvPicPr>
          <p:cNvPr id="16" name="Picture 15">
            <a:extLst>
              <a:ext uri="{FF2B5EF4-FFF2-40B4-BE49-F238E27FC236}">
                <a16:creationId xmlns:a16="http://schemas.microsoft.com/office/drawing/2014/main" id="{060AD900-8268-5ED7-D088-B46CC04B1E18}"/>
              </a:ext>
            </a:extLst>
          </p:cNvPr>
          <p:cNvPicPr>
            <a:picLocks noChangeAspect="1"/>
          </p:cNvPicPr>
          <p:nvPr/>
        </p:nvPicPr>
        <p:blipFill>
          <a:blip r:embed="rId7"/>
          <a:stretch>
            <a:fillRect/>
          </a:stretch>
        </p:blipFill>
        <p:spPr>
          <a:xfrm>
            <a:off x="4331674" y="2682875"/>
            <a:ext cx="1869716" cy="2460625"/>
          </a:xfrm>
          <a:prstGeom prst="rect">
            <a:avLst/>
          </a:prstGeom>
        </p:spPr>
      </p:pic>
      <p:pic>
        <p:nvPicPr>
          <p:cNvPr id="3" name="Picture 2">
            <a:extLst>
              <a:ext uri="{FF2B5EF4-FFF2-40B4-BE49-F238E27FC236}">
                <a16:creationId xmlns:a16="http://schemas.microsoft.com/office/drawing/2014/main" id="{8CFCF942-B68E-A529-5360-EF472B9C2F1E}"/>
              </a:ext>
            </a:extLst>
          </p:cNvPr>
          <p:cNvPicPr>
            <a:picLocks noChangeAspect="1"/>
          </p:cNvPicPr>
          <p:nvPr/>
        </p:nvPicPr>
        <p:blipFill>
          <a:blip r:embed="rId8"/>
          <a:stretch>
            <a:fillRect/>
          </a:stretch>
        </p:blipFill>
        <p:spPr>
          <a:xfrm>
            <a:off x="7320213" y="287254"/>
            <a:ext cx="970548" cy="999624"/>
          </a:xfrm>
          <a:prstGeom prst="rect">
            <a:avLst/>
          </a:prstGeom>
        </p:spPr>
      </p:pic>
    </p:spTree>
    <p:extLst>
      <p:ext uri="{BB962C8B-B14F-4D97-AF65-F5344CB8AC3E}">
        <p14:creationId xmlns:p14="http://schemas.microsoft.com/office/powerpoint/2010/main" val="4063529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061BA-FD3B-0BBF-8A59-414F0F9284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D7380C-CA44-2DC9-2808-37808196D382}"/>
              </a:ext>
            </a:extLst>
          </p:cNvPr>
          <p:cNvSpPr>
            <a:spLocks noGrp="1"/>
          </p:cNvSpPr>
          <p:nvPr>
            <p:ph type="title"/>
          </p:nvPr>
        </p:nvSpPr>
        <p:spPr>
          <a:xfrm>
            <a:off x="2243306" y="141292"/>
            <a:ext cx="4659912" cy="857250"/>
          </a:xfrm>
        </p:spPr>
        <p:txBody>
          <a:bodyPr>
            <a:normAutofit/>
          </a:bodyPr>
          <a:lstStyle/>
          <a:p>
            <a:r>
              <a:rPr lang="en-US">
                <a:solidFill>
                  <a:schemeClr val="tx2">
                    <a:lumMod val="76000"/>
                  </a:schemeClr>
                </a:solidFill>
              </a:rPr>
              <a:t>Our Tools = Your Tools</a:t>
            </a:r>
          </a:p>
        </p:txBody>
      </p:sp>
      <p:pic>
        <p:nvPicPr>
          <p:cNvPr id="3" name="Picture 2">
            <a:extLst>
              <a:ext uri="{FF2B5EF4-FFF2-40B4-BE49-F238E27FC236}">
                <a16:creationId xmlns:a16="http://schemas.microsoft.com/office/drawing/2014/main" id="{706AF9BC-58D0-80E7-16CD-23C443FA00EA}"/>
              </a:ext>
            </a:extLst>
          </p:cNvPr>
          <p:cNvPicPr>
            <a:picLocks noChangeAspect="1"/>
          </p:cNvPicPr>
          <p:nvPr/>
        </p:nvPicPr>
        <p:blipFill>
          <a:blip r:embed="rId3"/>
          <a:stretch>
            <a:fillRect/>
          </a:stretch>
        </p:blipFill>
        <p:spPr>
          <a:xfrm>
            <a:off x="992188" y="1289144"/>
            <a:ext cx="7167563" cy="1477776"/>
          </a:xfrm>
          <a:prstGeom prst="rect">
            <a:avLst/>
          </a:prstGeom>
        </p:spPr>
      </p:pic>
      <p:sp>
        <p:nvSpPr>
          <p:cNvPr id="4" name="TextBox 3">
            <a:extLst>
              <a:ext uri="{FF2B5EF4-FFF2-40B4-BE49-F238E27FC236}">
                <a16:creationId xmlns:a16="http://schemas.microsoft.com/office/drawing/2014/main" id="{0FD1A446-0461-9DC2-A9D0-71C92D16A70D}"/>
              </a:ext>
            </a:extLst>
          </p:cNvPr>
          <p:cNvSpPr txBox="1"/>
          <p:nvPr/>
        </p:nvSpPr>
        <p:spPr>
          <a:xfrm>
            <a:off x="1785937" y="2984500"/>
            <a:ext cx="557212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hlinkClick r:id="rId4"/>
              </a:rPr>
              <a:t>https://www.apwa.org/resource/advocacy-ambassadors</a:t>
            </a:r>
            <a:r>
              <a:rPr lang="en-US">
                <a:ea typeface="+mn-lt"/>
                <a:cs typeface="+mn-lt"/>
              </a:rPr>
              <a:t> </a:t>
            </a:r>
            <a:endParaRPr lang="en-US"/>
          </a:p>
        </p:txBody>
      </p:sp>
    </p:spTree>
    <p:extLst>
      <p:ext uri="{BB962C8B-B14F-4D97-AF65-F5344CB8AC3E}">
        <p14:creationId xmlns:p14="http://schemas.microsoft.com/office/powerpoint/2010/main" val="40100302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0E1280C3BB97541ADABC72F65EE1CB4" ma:contentTypeVersion="8" ma:contentTypeDescription="Create a new document." ma:contentTypeScope="" ma:versionID="ef3a54177cc553f829a93cecbcacf7e1">
  <xsd:schema xmlns:xsd="http://www.w3.org/2001/XMLSchema" xmlns:xs="http://www.w3.org/2001/XMLSchema" xmlns:p="http://schemas.microsoft.com/office/2006/metadata/properties" xmlns:ns2="91e06add-97ca-48c6-a6e1-edbdc154fa66" targetNamespace="http://schemas.microsoft.com/office/2006/metadata/properties" ma:root="true" ma:fieldsID="4b735e4182e31c4e1224482639efc2e9" ns2:_="">
    <xsd:import namespace="91e06add-97ca-48c6-a6e1-edbdc154fa6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e06add-97ca-48c6-a6e1-edbdc154fa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69A4908-50D8-4836-A63E-0A40912438B5}">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EF04FC8-EB33-4D23-B379-C3635FA37D28}">
  <ds:schemaRefs>
    <ds:schemaRef ds:uri="http://schemas.microsoft.com/sharepoint/v3/contenttype/forms"/>
  </ds:schemaRefs>
</ds:datastoreItem>
</file>

<file path=customXml/itemProps3.xml><?xml version="1.0" encoding="utf-8"?>
<ds:datastoreItem xmlns:ds="http://schemas.openxmlformats.org/officeDocument/2006/customXml" ds:itemID="{B4618550-EBF6-47D3-B8B1-D2273CE37302}">
  <ds:schemaRefs>
    <ds:schemaRef ds:uri="91e06add-97ca-48c6-a6e1-edbdc154fa6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18</Slides>
  <Notes>13</Notes>
  <HiddenSlides>4</HiddenSlide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Learning Objectives</vt:lpstr>
      <vt:lpstr>APWA Government Affairs</vt:lpstr>
      <vt:lpstr>PowerPoint Presentation</vt:lpstr>
      <vt:lpstr>How We Partner with Chapters Today</vt:lpstr>
      <vt:lpstr>Our Tools = Your Tools</vt:lpstr>
      <vt:lpstr>Our Tools = Your Tools</vt:lpstr>
      <vt:lpstr>Our Tools = Your Tools</vt:lpstr>
      <vt:lpstr>Our Tools = Your Tools</vt:lpstr>
      <vt:lpstr>APWA GA Travels</vt:lpstr>
      <vt:lpstr>Special Guests</vt:lpstr>
      <vt:lpstr>3X to Join Us at PWX</vt:lpstr>
      <vt:lpstr>Time to … </vt:lpstr>
      <vt:lpstr>Jim/Chuck (10min)</vt:lpstr>
      <vt:lpstr>Breakout (10min)</vt:lpstr>
      <vt:lpstr>What does GA do – special programs (10min)</vt:lpstr>
      <vt:lpstr>PowerPoint Presentation</vt:lpstr>
      <vt:lpstr>Agenda</vt:lpstr>
    </vt:vector>
  </TitlesOfParts>
  <Company>APWA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Thompson</dc:creator>
  <cp:revision>4</cp:revision>
  <dcterms:created xsi:type="dcterms:W3CDTF">2020-07-02T12:41:49Z</dcterms:created>
  <dcterms:modified xsi:type="dcterms:W3CDTF">2026-08-10T15:43:18Z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0x01010020E1280C3BB97541ADABC72F65EE1CB4</vt:lpwstr>
  </property>
</Properties>
</file>