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0" r:id="rId3"/>
    <p:sldId id="269" r:id="rId4"/>
    <p:sldId id="273" r:id="rId5"/>
    <p:sldId id="274" r:id="rId6"/>
    <p:sldId id="275" r:id="rId7"/>
    <p:sldId id="276" r:id="rId8"/>
  </p:sldIdLst>
  <p:sldSz cx="9144000" cy="5143500" type="screen16x9"/>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F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C19E5-8622-4945-9CB9-2E284D724FCA}" v="11" dt="2025-10-30T17:10:28.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38" d="100"/>
          <a:sy n="138" d="100"/>
        </p:scale>
        <p:origin x="83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41661-7B26-4856-BF79-65FA7D50BD13}"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0383B-E155-4AE6-BE2B-E656C7D738EA}" type="slidenum">
              <a:rPr lang="en-US" smtClean="0"/>
              <a:t>‹#›</a:t>
            </a:fld>
            <a:endParaRPr lang="en-US"/>
          </a:p>
        </p:txBody>
      </p:sp>
    </p:spTree>
    <p:extLst>
      <p:ext uri="{BB962C8B-B14F-4D97-AF65-F5344CB8AC3E}">
        <p14:creationId xmlns:p14="http://schemas.microsoft.com/office/powerpoint/2010/main" val="142169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two day live virtual education series designed to explore the themes of challenging the process and the need for adaptability in public works. The program will specifically focus on both technological innovation and human innovation can help public works professionals adapt to emerging challenges and drive meaningful change. This program will offer .4 Continuing Education Units (CEUs) and serve as a platform for both learning and dialogue.</a:t>
            </a:r>
          </a:p>
          <a:p>
            <a:endParaRPr lang="en-US" dirty="0"/>
          </a:p>
        </p:txBody>
      </p:sp>
      <p:sp>
        <p:nvSpPr>
          <p:cNvPr id="4" name="Slide Number Placeholder 3"/>
          <p:cNvSpPr>
            <a:spLocks noGrp="1"/>
          </p:cNvSpPr>
          <p:nvPr>
            <p:ph type="sldNum" sz="quarter" idx="5"/>
          </p:nvPr>
        </p:nvSpPr>
        <p:spPr/>
        <p:txBody>
          <a:bodyPr/>
          <a:lstStyle/>
          <a:p>
            <a:fld id="{5BA0383B-E155-4AE6-BE2B-E656C7D738EA}" type="slidenum">
              <a:rPr lang="en-US" smtClean="0"/>
              <a:t>2</a:t>
            </a:fld>
            <a:endParaRPr lang="en-US"/>
          </a:p>
        </p:txBody>
      </p:sp>
    </p:spTree>
    <p:extLst>
      <p:ext uri="{BB962C8B-B14F-4D97-AF65-F5344CB8AC3E}">
        <p14:creationId xmlns:p14="http://schemas.microsoft.com/office/powerpoint/2010/main" val="156371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0B55-17C0-6B9C-829C-63A17C54F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FDC3F-8825-FB16-3C15-AAC5F7D57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B4DBD-CB3D-64B0-924F-BCDAD018AF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two day live virtual education series designed to explore the themes of challenging the process and the need for adaptability in public works. The program will specifically focus on both technological innovation and human innovation can help public works professionals adapt to emerging challenges and drive meaningful change. This program will offer .4 Continuing Education Units (CEUs) and serve as a platform for both learning and dialogue.</a:t>
            </a:r>
          </a:p>
          <a:p>
            <a:endParaRPr lang="en-US" dirty="0"/>
          </a:p>
        </p:txBody>
      </p:sp>
      <p:sp>
        <p:nvSpPr>
          <p:cNvPr id="4" name="Slide Number Placeholder 3">
            <a:extLst>
              <a:ext uri="{FF2B5EF4-FFF2-40B4-BE49-F238E27FC236}">
                <a16:creationId xmlns:a16="http://schemas.microsoft.com/office/drawing/2014/main" id="{DA97F41C-4D92-7063-3ECA-F26CE8E33C1C}"/>
              </a:ext>
            </a:extLst>
          </p:cNvPr>
          <p:cNvSpPr>
            <a:spLocks noGrp="1"/>
          </p:cNvSpPr>
          <p:nvPr>
            <p:ph type="sldNum" sz="quarter" idx="5"/>
          </p:nvPr>
        </p:nvSpPr>
        <p:spPr/>
        <p:txBody>
          <a:bodyPr/>
          <a:lstStyle/>
          <a:p>
            <a:fld id="{5BA0383B-E155-4AE6-BE2B-E656C7D738EA}" type="slidenum">
              <a:rPr lang="en-US" smtClean="0"/>
              <a:t>3</a:t>
            </a:fld>
            <a:endParaRPr lang="en-US"/>
          </a:p>
        </p:txBody>
      </p:sp>
    </p:spTree>
    <p:extLst>
      <p:ext uri="{BB962C8B-B14F-4D97-AF65-F5344CB8AC3E}">
        <p14:creationId xmlns:p14="http://schemas.microsoft.com/office/powerpoint/2010/main" val="149320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a:xfrm>
            <a:off x="1355" y="3046"/>
            <a:ext cx="9133168" cy="5137407"/>
          </a:xfrm>
          <a:prstGeom prst="rect">
            <a:avLst/>
          </a:prstGeom>
        </p:spPr>
      </p:pic>
      <p:sp>
        <p:nvSpPr>
          <p:cNvPr id="2" name="Title 1"/>
          <p:cNvSpPr>
            <a:spLocks noGrp="1"/>
          </p:cNvSpPr>
          <p:nvPr>
            <p:ph type="ctrTitle" hasCustomPrompt="1"/>
          </p:nvPr>
        </p:nvSpPr>
        <p:spPr>
          <a:xfrm>
            <a:off x="5560743" y="1576039"/>
            <a:ext cx="3293326" cy="1701171"/>
          </a:xfrm>
          <a:prstGeom prst="rect">
            <a:avLst/>
          </a:prstGeom>
        </p:spPr>
        <p:txBody>
          <a:bodyPr/>
          <a:lstStyle>
            <a:lvl1pPr algn="r">
              <a:defRPr sz="2600">
                <a:solidFill>
                  <a:srgbClr val="1A2F4B"/>
                </a:solidFill>
                <a:latin typeface="Arial"/>
                <a:cs typeface="Arial"/>
              </a:defRPr>
            </a:lvl1pPr>
          </a:lstStyle>
          <a:p>
            <a:r>
              <a:rPr lang="en-US" dirty="0"/>
              <a:t>Title</a:t>
            </a:r>
          </a:p>
        </p:txBody>
      </p:sp>
    </p:spTree>
    <p:extLst>
      <p:ext uri="{BB962C8B-B14F-4D97-AF65-F5344CB8AC3E}">
        <p14:creationId xmlns:p14="http://schemas.microsoft.com/office/powerpoint/2010/main" val="239434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3046"/>
            <a:ext cx="9133168" cy="5137407"/>
          </a:xfrm>
          <a:prstGeom prst="rect">
            <a:avLst/>
          </a:prstGeom>
        </p:spPr>
      </p:pic>
      <p:sp>
        <p:nvSpPr>
          <p:cNvPr id="3" name="Title 1"/>
          <p:cNvSpPr>
            <a:spLocks noGrp="1"/>
          </p:cNvSpPr>
          <p:nvPr>
            <p:ph type="title"/>
          </p:nvPr>
        </p:nvSpPr>
        <p:spPr>
          <a:xfrm>
            <a:off x="1657816" y="250583"/>
            <a:ext cx="7248292" cy="857250"/>
          </a:xfrm>
          <a:prstGeom prst="rect">
            <a:avLst/>
          </a:prstGeom>
        </p:spPr>
        <p:txBody>
          <a:bodyPr/>
          <a:lstStyle>
            <a:lvl1pPr algn="l">
              <a:defRPr sz="3400">
                <a:solidFill>
                  <a:srgbClr val="1A2F4B"/>
                </a:solidFill>
                <a:latin typeface="Arial"/>
                <a:cs typeface="Arial"/>
              </a:defRPr>
            </a:lvl1pPr>
          </a:lstStyle>
          <a:p>
            <a:r>
              <a:rPr lang="en-US" dirty="0"/>
              <a:t>Click to edit Master title style</a:t>
            </a:r>
          </a:p>
        </p:txBody>
      </p:sp>
      <p:sp>
        <p:nvSpPr>
          <p:cNvPr id="4" name="Content Placeholder 2"/>
          <p:cNvSpPr>
            <a:spLocks noGrp="1"/>
          </p:cNvSpPr>
          <p:nvPr>
            <p:ph idx="1"/>
          </p:nvPr>
        </p:nvSpPr>
        <p:spPr>
          <a:xfrm>
            <a:off x="230459" y="1846025"/>
            <a:ext cx="7010400" cy="3127418"/>
          </a:xfrm>
          <a:prstGeom prst="rect">
            <a:avLst/>
          </a:prstGeom>
        </p:spPr>
        <p:txBody>
          <a:bodyPr/>
          <a:lstStyle>
            <a:lvl1pPr>
              <a:defRPr sz="2800">
                <a:solidFill>
                  <a:srgbClr val="1A2F4B"/>
                </a:solidFill>
                <a:latin typeface="Arial"/>
                <a:cs typeface="Arial"/>
              </a:defRPr>
            </a:lvl1pPr>
            <a:lvl2pPr>
              <a:defRPr sz="2400">
                <a:solidFill>
                  <a:srgbClr val="1A2F4B"/>
                </a:solidFill>
                <a:latin typeface="Arial"/>
                <a:cs typeface="Arial"/>
              </a:defRPr>
            </a:lvl2pPr>
            <a:lvl3pPr>
              <a:defRPr sz="2000">
                <a:solidFill>
                  <a:srgbClr val="1A2F4B"/>
                </a:solidFill>
                <a:latin typeface="Arial"/>
                <a:cs typeface="Arial"/>
              </a:defRPr>
            </a:lvl3pPr>
            <a:lvl4pPr>
              <a:defRPr sz="1600">
                <a:solidFill>
                  <a:srgbClr val="1A2F4B"/>
                </a:solidFill>
                <a:latin typeface="Arial"/>
                <a:cs typeface="Arial"/>
              </a:defRPr>
            </a:lvl4pPr>
            <a:lvl5pPr>
              <a:defRPr sz="1200">
                <a:solidFill>
                  <a:srgbClr val="1A2F4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91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9C0B35-2065-4EE6-05D6-8C2ADD197DB6}"/>
              </a:ext>
            </a:extLst>
          </p:cNvPr>
          <p:cNvPicPr>
            <a:picLocks noChangeAspect="1"/>
          </p:cNvPicPr>
          <p:nvPr userDrawn="1"/>
        </p:nvPicPr>
        <p:blipFill>
          <a:blip r:embed="rId2"/>
          <a:srcRect/>
          <a:stretch/>
        </p:blipFill>
        <p:spPr>
          <a:xfrm>
            <a:off x="1354" y="762"/>
            <a:ext cx="9141290" cy="5141975"/>
          </a:xfrm>
          <a:prstGeom prst="rect">
            <a:avLst/>
          </a:prstGeom>
        </p:spPr>
      </p:pic>
      <p:sp>
        <p:nvSpPr>
          <p:cNvPr id="10" name="Content Placeholder 2">
            <a:extLst>
              <a:ext uri="{FF2B5EF4-FFF2-40B4-BE49-F238E27FC236}">
                <a16:creationId xmlns:a16="http://schemas.microsoft.com/office/drawing/2014/main" id="{A46775C9-9BDC-D230-275B-6499CF9B34FC}"/>
              </a:ext>
            </a:extLst>
          </p:cNvPr>
          <p:cNvSpPr>
            <a:spLocks noGrp="1"/>
          </p:cNvSpPr>
          <p:nvPr>
            <p:ph idx="1"/>
          </p:nvPr>
        </p:nvSpPr>
        <p:spPr>
          <a:xfrm>
            <a:off x="275064" y="1100399"/>
            <a:ext cx="8411736" cy="4043100"/>
          </a:xfrm>
          <a:prstGeom prst="rect">
            <a:avLst/>
          </a:prstGeom>
        </p:spPr>
        <p:txBody>
          <a:bodyPr/>
          <a:lstStyle>
            <a:lvl1pPr>
              <a:defRPr sz="2800">
                <a:solidFill>
                  <a:srgbClr val="1A2F4B"/>
                </a:solidFill>
                <a:latin typeface="Arial"/>
                <a:cs typeface="Arial"/>
              </a:defRPr>
            </a:lvl1pPr>
            <a:lvl2pPr>
              <a:defRPr sz="2400">
                <a:solidFill>
                  <a:srgbClr val="1A2F4B"/>
                </a:solidFill>
                <a:latin typeface="Arial"/>
                <a:cs typeface="Arial"/>
              </a:defRPr>
            </a:lvl2pPr>
            <a:lvl3pPr>
              <a:defRPr sz="2000">
                <a:solidFill>
                  <a:srgbClr val="1A2F4B"/>
                </a:solidFill>
                <a:latin typeface="Arial"/>
                <a:cs typeface="Arial"/>
              </a:defRPr>
            </a:lvl3pPr>
            <a:lvl4pPr>
              <a:defRPr sz="1600">
                <a:solidFill>
                  <a:srgbClr val="1A2F4B"/>
                </a:solidFill>
                <a:latin typeface="Arial"/>
                <a:cs typeface="Arial"/>
              </a:defRPr>
            </a:lvl4pPr>
            <a:lvl5pPr>
              <a:defRPr sz="1200">
                <a:solidFill>
                  <a:srgbClr val="1A2F4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FF04FAF-D1D0-C6F1-0437-8B52E749E366}"/>
              </a:ext>
            </a:extLst>
          </p:cNvPr>
          <p:cNvSpPr>
            <a:spLocks noGrp="1"/>
          </p:cNvSpPr>
          <p:nvPr>
            <p:ph type="title"/>
          </p:nvPr>
        </p:nvSpPr>
        <p:spPr>
          <a:xfrm>
            <a:off x="275065" y="243149"/>
            <a:ext cx="8623608" cy="857250"/>
          </a:xfrm>
          <a:prstGeom prst="rect">
            <a:avLst/>
          </a:prstGeom>
        </p:spPr>
        <p:txBody>
          <a:bodyPr/>
          <a:lstStyle>
            <a:lvl1pPr algn="l">
              <a:defRPr sz="3400">
                <a:solidFill>
                  <a:srgbClr val="1A2F4B"/>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873575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36067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8573" y="1526721"/>
            <a:ext cx="3801290" cy="2090057"/>
          </a:xfrm>
        </p:spPr>
        <p:txBody>
          <a:bodyPr/>
          <a:lstStyle/>
          <a:p>
            <a:pPr algn="l"/>
            <a:r>
              <a:rPr lang="en-US" sz="3600" b="1" dirty="0"/>
              <a:t>Submitting an Award 101</a:t>
            </a:r>
          </a:p>
        </p:txBody>
      </p:sp>
    </p:spTree>
    <p:custDataLst>
      <p:tags r:id="rId1"/>
    </p:custDataLst>
    <p:extLst>
      <p:ext uri="{BB962C8B-B14F-4D97-AF65-F5344CB8AC3E}">
        <p14:creationId xmlns:p14="http://schemas.microsoft.com/office/powerpoint/2010/main" val="140516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a:t>Where to Start?</a:t>
            </a:r>
          </a:p>
        </p:txBody>
      </p:sp>
      <p:pic>
        <p:nvPicPr>
          <p:cNvPr id="3" name="Content Placeholder 2">
            <a:extLst>
              <a:ext uri="{FF2B5EF4-FFF2-40B4-BE49-F238E27FC236}">
                <a16:creationId xmlns:a16="http://schemas.microsoft.com/office/drawing/2014/main" id="{D01BC5F3-00F5-579A-58CC-8020B5CB1AB0}"/>
              </a:ext>
            </a:extLst>
          </p:cNvPr>
          <p:cNvPicPr>
            <a:picLocks noGrp="1" noChangeAspect="1"/>
          </p:cNvPicPr>
          <p:nvPr>
            <p:ph idx="1"/>
          </p:nvPr>
        </p:nvPicPr>
        <p:blipFill>
          <a:blip r:embed="rId4"/>
          <a:stretch>
            <a:fillRect/>
          </a:stretch>
        </p:blipFill>
        <p:spPr>
          <a:xfrm>
            <a:off x="3935016" y="1284515"/>
            <a:ext cx="5149190" cy="2649583"/>
          </a:xfrm>
          <a:prstGeom prst="rect">
            <a:avLst/>
          </a:prstGeom>
        </p:spPr>
      </p:pic>
      <p:sp>
        <p:nvSpPr>
          <p:cNvPr id="6" name="TextBox 5">
            <a:extLst>
              <a:ext uri="{FF2B5EF4-FFF2-40B4-BE49-F238E27FC236}">
                <a16:creationId xmlns:a16="http://schemas.microsoft.com/office/drawing/2014/main" id="{C495101C-2254-9A6E-65C7-586D24B02E8E}"/>
              </a:ext>
            </a:extLst>
          </p:cNvPr>
          <p:cNvSpPr txBox="1"/>
          <p:nvPr/>
        </p:nvSpPr>
        <p:spPr>
          <a:xfrm>
            <a:off x="384629" y="1455144"/>
            <a:ext cx="329474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First, you will want to go to the APWA homepage and hover over resources. Click on APWA Awards from the More menu.</a:t>
            </a:r>
          </a:p>
          <a:p>
            <a:endParaRPr lang="en-US" sz="1600" dirty="0"/>
          </a:p>
          <a:p>
            <a:pPr marL="285750" indent="-285750">
              <a:buFont typeface="Arial" panose="020B0604020202020204" pitchFamily="34" charset="0"/>
              <a:buChar char="•"/>
            </a:pPr>
            <a:r>
              <a:rPr lang="en-US" sz="1600" dirty="0"/>
              <a:t>Once on the APWA Awards landing page, you will see a list of awards from which you can select and submit a nomination.</a:t>
            </a:r>
          </a:p>
        </p:txBody>
      </p:sp>
    </p:spTree>
    <p:custDataLst>
      <p:tags r:id="rId1"/>
    </p:custDataLst>
    <p:extLst>
      <p:ext uri="{BB962C8B-B14F-4D97-AF65-F5344CB8AC3E}">
        <p14:creationId xmlns:p14="http://schemas.microsoft.com/office/powerpoint/2010/main" val="56402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2F633-2276-CDB9-2AB1-907714CBCA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BE2327-E28E-6C7C-CAA4-8736F161B6F3}"/>
              </a:ext>
            </a:extLst>
          </p:cNvPr>
          <p:cNvSpPr>
            <a:spLocks noGrp="1"/>
          </p:cNvSpPr>
          <p:nvPr>
            <p:ph type="title"/>
          </p:nvPr>
        </p:nvSpPr>
        <p:spPr/>
        <p:txBody>
          <a:bodyPr/>
          <a:lstStyle/>
          <a:p>
            <a:r>
              <a:rPr lang="en-US" sz="2400" b="1" dirty="0"/>
              <a:t>Award Landing Page</a:t>
            </a:r>
          </a:p>
        </p:txBody>
      </p:sp>
      <p:pic>
        <p:nvPicPr>
          <p:cNvPr id="2" name="Content Placeholder 21">
            <a:extLst>
              <a:ext uri="{FF2B5EF4-FFF2-40B4-BE49-F238E27FC236}">
                <a16:creationId xmlns:a16="http://schemas.microsoft.com/office/drawing/2014/main" id="{77417192-693E-6557-D777-767180E4178B}"/>
              </a:ext>
            </a:extLst>
          </p:cNvPr>
          <p:cNvPicPr>
            <a:picLocks noGrp="1" noChangeAspect="1"/>
          </p:cNvPicPr>
          <p:nvPr>
            <p:ph idx="1"/>
          </p:nvPr>
        </p:nvPicPr>
        <p:blipFill>
          <a:blip r:embed="rId4"/>
          <a:stretch>
            <a:fillRect/>
          </a:stretch>
        </p:blipFill>
        <p:spPr>
          <a:xfrm>
            <a:off x="3307150" y="1107833"/>
            <a:ext cx="5709473" cy="2926917"/>
          </a:xfrm>
          <a:prstGeom prst="rect">
            <a:avLst/>
          </a:prstGeom>
        </p:spPr>
      </p:pic>
      <p:sp>
        <p:nvSpPr>
          <p:cNvPr id="3" name="TextBox 2">
            <a:extLst>
              <a:ext uri="{FF2B5EF4-FFF2-40B4-BE49-F238E27FC236}">
                <a16:creationId xmlns:a16="http://schemas.microsoft.com/office/drawing/2014/main" id="{B12E6044-81D6-6AFA-9FB7-BF58AAD40D55}"/>
              </a:ext>
            </a:extLst>
          </p:cNvPr>
          <p:cNvSpPr txBox="1"/>
          <p:nvPr/>
        </p:nvSpPr>
        <p:spPr>
          <a:xfrm>
            <a:off x="345097" y="1243638"/>
            <a:ext cx="2625437"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On the award landing page, you will find information on the award, such as criteria, deadline, and the nomination process.</a:t>
            </a:r>
          </a:p>
          <a:p>
            <a:endParaRPr lang="en-US" sz="1600" dirty="0"/>
          </a:p>
          <a:p>
            <a:pPr marL="285750" indent="-285750">
              <a:buFont typeface="Arial" panose="020B0604020202020204" pitchFamily="34" charset="0"/>
              <a:buChar char="•"/>
            </a:pPr>
            <a:r>
              <a:rPr lang="en-US" sz="1600" dirty="0"/>
              <a:t> To begin the nomination process, click on the blue button labeled “nominate for this award.</a:t>
            </a:r>
          </a:p>
        </p:txBody>
      </p:sp>
    </p:spTree>
    <p:custDataLst>
      <p:tags r:id="rId1"/>
    </p:custDataLst>
    <p:extLst>
      <p:ext uri="{BB962C8B-B14F-4D97-AF65-F5344CB8AC3E}">
        <p14:creationId xmlns:p14="http://schemas.microsoft.com/office/powerpoint/2010/main" val="381173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98ED-BA66-0053-AC55-549269DF3F0A}"/>
              </a:ext>
            </a:extLst>
          </p:cNvPr>
          <p:cNvSpPr>
            <a:spLocks noGrp="1"/>
          </p:cNvSpPr>
          <p:nvPr>
            <p:ph type="title"/>
          </p:nvPr>
        </p:nvSpPr>
        <p:spPr/>
        <p:txBody>
          <a:bodyPr/>
          <a:lstStyle/>
          <a:p>
            <a:r>
              <a:rPr lang="en-US" dirty="0"/>
              <a:t>Login Page</a:t>
            </a:r>
          </a:p>
        </p:txBody>
      </p:sp>
      <p:pic>
        <p:nvPicPr>
          <p:cNvPr id="4" name="Content Placeholder 5">
            <a:extLst>
              <a:ext uri="{FF2B5EF4-FFF2-40B4-BE49-F238E27FC236}">
                <a16:creationId xmlns:a16="http://schemas.microsoft.com/office/drawing/2014/main" id="{CA1C3A72-5BEA-F514-04FD-C5118E735227}"/>
              </a:ext>
            </a:extLst>
          </p:cNvPr>
          <p:cNvPicPr>
            <a:picLocks noGrp="1" noChangeAspect="1"/>
          </p:cNvPicPr>
          <p:nvPr>
            <p:ph idx="1"/>
          </p:nvPr>
        </p:nvPicPr>
        <p:blipFill>
          <a:blip r:embed="rId2"/>
          <a:stretch>
            <a:fillRect/>
          </a:stretch>
        </p:blipFill>
        <p:spPr>
          <a:xfrm>
            <a:off x="4140166" y="1593273"/>
            <a:ext cx="4831335" cy="2531099"/>
          </a:xfrm>
          <a:prstGeom prst="rect">
            <a:avLst/>
          </a:prstGeom>
        </p:spPr>
      </p:pic>
      <p:sp>
        <p:nvSpPr>
          <p:cNvPr id="5" name="TextBox 4">
            <a:extLst>
              <a:ext uri="{FF2B5EF4-FFF2-40B4-BE49-F238E27FC236}">
                <a16:creationId xmlns:a16="http://schemas.microsoft.com/office/drawing/2014/main" id="{E14F391E-92BD-612B-4800-109860C959D0}"/>
              </a:ext>
            </a:extLst>
          </p:cNvPr>
          <p:cNvSpPr txBox="1"/>
          <p:nvPr/>
        </p:nvSpPr>
        <p:spPr>
          <a:xfrm>
            <a:off x="644236" y="1475509"/>
            <a:ext cx="3131128"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a:t>To submit an award with our new software, Evessio, you’ll need to create an account. (This is separate from your APWA login.)</a:t>
            </a:r>
          </a:p>
          <a:p>
            <a:endParaRPr lang="en-US" sz="1600" dirty="0"/>
          </a:p>
          <a:p>
            <a:pPr marL="285750" indent="-285750">
              <a:buFont typeface="Arial" panose="020B0604020202020204" pitchFamily="34" charset="0"/>
              <a:buChar char="•"/>
            </a:pPr>
            <a:r>
              <a:rPr lang="en-US" sz="1600" dirty="0"/>
              <a:t>If this is your first time submitting an award, select “Don’t have an account” and follow the steps to set up your credentials.</a:t>
            </a:r>
          </a:p>
          <a:p>
            <a:endParaRPr lang="en-US" dirty="0"/>
          </a:p>
        </p:txBody>
      </p:sp>
    </p:spTree>
    <p:extLst>
      <p:ext uri="{BB962C8B-B14F-4D97-AF65-F5344CB8AC3E}">
        <p14:creationId xmlns:p14="http://schemas.microsoft.com/office/powerpoint/2010/main" val="304854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00B3-AC65-09C3-46EB-A98260E4FA26}"/>
              </a:ext>
            </a:extLst>
          </p:cNvPr>
          <p:cNvSpPr>
            <a:spLocks noGrp="1"/>
          </p:cNvSpPr>
          <p:nvPr>
            <p:ph type="title"/>
          </p:nvPr>
        </p:nvSpPr>
        <p:spPr/>
        <p:txBody>
          <a:bodyPr/>
          <a:lstStyle/>
          <a:p>
            <a:r>
              <a:rPr lang="en-US" dirty="0"/>
              <a:t>Award Nomination Page</a:t>
            </a:r>
          </a:p>
        </p:txBody>
      </p:sp>
      <p:pic>
        <p:nvPicPr>
          <p:cNvPr id="4" name="Content Placeholder 21">
            <a:extLst>
              <a:ext uri="{FF2B5EF4-FFF2-40B4-BE49-F238E27FC236}">
                <a16:creationId xmlns:a16="http://schemas.microsoft.com/office/drawing/2014/main" id="{3239D0F0-4C26-332B-1B46-20D10D419F2D}"/>
              </a:ext>
            </a:extLst>
          </p:cNvPr>
          <p:cNvPicPr>
            <a:picLocks noGrp="1" noChangeAspect="1"/>
          </p:cNvPicPr>
          <p:nvPr>
            <p:ph idx="1"/>
          </p:nvPr>
        </p:nvPicPr>
        <p:blipFill>
          <a:blip r:embed="rId2"/>
          <a:stretch>
            <a:fillRect/>
          </a:stretch>
        </p:blipFill>
        <p:spPr>
          <a:xfrm>
            <a:off x="3556842" y="1107833"/>
            <a:ext cx="5349266" cy="3127375"/>
          </a:xfrm>
          <a:prstGeom prst="rect">
            <a:avLst/>
          </a:prstGeom>
        </p:spPr>
      </p:pic>
      <p:sp>
        <p:nvSpPr>
          <p:cNvPr id="5" name="TextBox 4">
            <a:extLst>
              <a:ext uri="{FF2B5EF4-FFF2-40B4-BE49-F238E27FC236}">
                <a16:creationId xmlns:a16="http://schemas.microsoft.com/office/drawing/2014/main" id="{D34E809A-7340-195D-1848-05855FB347AB}"/>
              </a:ext>
            </a:extLst>
          </p:cNvPr>
          <p:cNvSpPr txBox="1"/>
          <p:nvPr/>
        </p:nvSpPr>
        <p:spPr>
          <a:xfrm>
            <a:off x="457200" y="1107833"/>
            <a:ext cx="2819399"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t>Here is where you will enter all the information required for an award nomination.</a:t>
            </a:r>
          </a:p>
          <a:p>
            <a:endParaRPr lang="en-US" sz="1400" dirty="0"/>
          </a:p>
          <a:p>
            <a:pPr marL="285750" indent="-285750">
              <a:buFont typeface="Arial" panose="020B0604020202020204" pitchFamily="34" charset="0"/>
              <a:buChar char="•"/>
            </a:pPr>
            <a:r>
              <a:rPr lang="en-US" sz="1400" dirty="0"/>
              <a:t>The top left corner will show how many required fields need to be entered and how many you have already filled in. (This will carry over some of your information as the nominator.)</a:t>
            </a:r>
          </a:p>
          <a:p>
            <a:endParaRPr lang="en-US" sz="1400" dirty="0"/>
          </a:p>
          <a:p>
            <a:pPr marL="285750" indent="-285750">
              <a:buFont typeface="Arial" panose="020B0604020202020204" pitchFamily="34" charset="0"/>
              <a:buChar char="•"/>
            </a:pPr>
            <a:r>
              <a:rPr lang="en-US" sz="1400" dirty="0"/>
              <a:t>You can save your progress in the top right corner if you need to come back and finish the submission at a later time.</a:t>
            </a:r>
          </a:p>
        </p:txBody>
      </p:sp>
    </p:spTree>
    <p:extLst>
      <p:ext uri="{BB962C8B-B14F-4D97-AF65-F5344CB8AC3E}">
        <p14:creationId xmlns:p14="http://schemas.microsoft.com/office/powerpoint/2010/main" val="148864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15C0-52AA-EC61-6858-38560CC990D9}"/>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0B4586EE-DF5B-25BA-36CE-556EE511E44A}"/>
              </a:ext>
            </a:extLst>
          </p:cNvPr>
          <p:cNvPicPr>
            <a:picLocks noGrp="1" noChangeAspect="1"/>
          </p:cNvPicPr>
          <p:nvPr>
            <p:ph idx="1"/>
          </p:nvPr>
        </p:nvPicPr>
        <p:blipFill>
          <a:blip r:embed="rId2"/>
          <a:stretch>
            <a:fillRect/>
          </a:stretch>
        </p:blipFill>
        <p:spPr>
          <a:xfrm>
            <a:off x="4361214" y="1229735"/>
            <a:ext cx="4290165" cy="3127375"/>
          </a:xfrm>
          <a:prstGeom prst="rect">
            <a:avLst/>
          </a:prstGeom>
        </p:spPr>
      </p:pic>
      <p:sp>
        <p:nvSpPr>
          <p:cNvPr id="5" name="TextBox 4">
            <a:extLst>
              <a:ext uri="{FF2B5EF4-FFF2-40B4-BE49-F238E27FC236}">
                <a16:creationId xmlns:a16="http://schemas.microsoft.com/office/drawing/2014/main" id="{2A5DB7FC-E2A4-CAB7-1C6C-3962622B1655}"/>
              </a:ext>
            </a:extLst>
          </p:cNvPr>
          <p:cNvSpPr txBox="1"/>
          <p:nvPr/>
        </p:nvSpPr>
        <p:spPr>
          <a:xfrm>
            <a:off x="741218" y="1229735"/>
            <a:ext cx="330430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You can upload any files or supporting documentation for your submission.</a:t>
            </a:r>
          </a:p>
          <a:p>
            <a:endParaRPr lang="en-US" sz="1600" dirty="0"/>
          </a:p>
          <a:p>
            <a:pPr marL="285750" indent="-285750">
              <a:buFont typeface="Arial" panose="020B0604020202020204" pitchFamily="34" charset="0"/>
              <a:buChar char="•"/>
            </a:pPr>
            <a:r>
              <a:rPr lang="en-US" sz="1600" dirty="0"/>
              <a:t>Once you have finished uploading everything, you will need to click and accept the Terms and Conditions.</a:t>
            </a:r>
          </a:p>
          <a:p>
            <a:endParaRPr lang="en-US" sz="1600" dirty="0"/>
          </a:p>
          <a:p>
            <a:pPr marL="285750" indent="-285750">
              <a:buFont typeface="Arial" panose="020B0604020202020204" pitchFamily="34" charset="0"/>
              <a:buChar char="•"/>
            </a:pPr>
            <a:r>
              <a:rPr lang="en-US" sz="1600" dirty="0"/>
              <a:t>You can select the blue button under that to show any missing fields that you may have missed.</a:t>
            </a:r>
          </a:p>
          <a:p>
            <a:endParaRPr lang="en-US" sz="1600" dirty="0"/>
          </a:p>
          <a:p>
            <a:pPr marL="285750" indent="-285750">
              <a:buFont typeface="Arial" panose="020B0604020202020204" pitchFamily="34" charset="0"/>
              <a:buChar char="•"/>
            </a:pPr>
            <a:r>
              <a:rPr lang="en-US" sz="1600" dirty="0"/>
              <a:t>Once you are done, hit complete.</a:t>
            </a:r>
          </a:p>
        </p:txBody>
      </p:sp>
    </p:spTree>
    <p:extLst>
      <p:ext uri="{BB962C8B-B14F-4D97-AF65-F5344CB8AC3E}">
        <p14:creationId xmlns:p14="http://schemas.microsoft.com/office/powerpoint/2010/main" val="149317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A9D22EFA-712C-B509-25C7-96C0EA7D2463}"/>
              </a:ext>
            </a:extLst>
          </p:cNvPr>
          <p:cNvPicPr>
            <a:picLocks noGrp="1" noChangeAspect="1"/>
          </p:cNvPicPr>
          <p:nvPr>
            <p:ph idx="1"/>
          </p:nvPr>
        </p:nvPicPr>
        <p:blipFill>
          <a:blip r:embed="rId2"/>
          <a:stretch>
            <a:fillRect/>
          </a:stretch>
        </p:blipFill>
        <p:spPr>
          <a:xfrm>
            <a:off x="3406289" y="1515661"/>
            <a:ext cx="5566118" cy="2419030"/>
          </a:xfrm>
          <a:prstGeom prst="rect">
            <a:avLst/>
          </a:prstGeom>
        </p:spPr>
      </p:pic>
      <p:sp>
        <p:nvSpPr>
          <p:cNvPr id="6" name="TextBox 5">
            <a:extLst>
              <a:ext uri="{FF2B5EF4-FFF2-40B4-BE49-F238E27FC236}">
                <a16:creationId xmlns:a16="http://schemas.microsoft.com/office/drawing/2014/main" id="{3588F6B2-BE6B-6F7A-C21C-F56E62397883}"/>
              </a:ext>
            </a:extLst>
          </p:cNvPr>
          <p:cNvSpPr txBox="1"/>
          <p:nvPr/>
        </p:nvSpPr>
        <p:spPr>
          <a:xfrm>
            <a:off x="436419" y="1382631"/>
            <a:ext cx="259357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Upon completion of your award submission, you will receive an email confirmation along with a PDF of all the information you submitted.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Additionally, you can click on “Nominations” to see what you have submitted, along with any previous submissions you have made.</a:t>
            </a:r>
          </a:p>
        </p:txBody>
      </p:sp>
    </p:spTree>
    <p:extLst>
      <p:ext uri="{BB962C8B-B14F-4D97-AF65-F5344CB8AC3E}">
        <p14:creationId xmlns:p14="http://schemas.microsoft.com/office/powerpoint/2010/main" val="830334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2164</TotalTime>
  <Words>497</Words>
  <Application>Microsoft Office PowerPoint</Application>
  <PresentationFormat>On-screen Show (16:9)</PresentationFormat>
  <Paragraphs>33</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Aptos</vt:lpstr>
      <vt:lpstr>Arial</vt:lpstr>
      <vt:lpstr>Office Theme</vt:lpstr>
      <vt:lpstr>Submitting an Award 101</vt:lpstr>
      <vt:lpstr>Where to Start?</vt:lpstr>
      <vt:lpstr>Award Landing Page</vt:lpstr>
      <vt:lpstr>Login Page</vt:lpstr>
      <vt:lpstr>Award Nomination Page</vt:lpstr>
      <vt:lpstr>PowerPoint Presentation</vt:lpstr>
      <vt:lpstr>PowerPoint Presentation</vt:lpstr>
    </vt:vector>
  </TitlesOfParts>
  <Company>APWA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Thompson</dc:creator>
  <cp:lastModifiedBy>Cameron Harmeyer</cp:lastModifiedBy>
  <cp:revision>34</cp:revision>
  <dcterms:created xsi:type="dcterms:W3CDTF">2019-03-21T17:11:50Z</dcterms:created>
  <dcterms:modified xsi:type="dcterms:W3CDTF">2025-10-30T20:45:31Z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BFD5A175-A6D7-4F9A-9ABE-5C31A26B6E03</vt:lpwstr>
  </property>
  <property fmtid="{D5CDD505-2E9C-101B-9397-08002B2CF9AE}" pid="3" name="ArticulatePath">
    <vt:lpwstr>https://apwakc-my.sharepoint.com/personal/aezra_apwa_org/Documents/2025 Marketing Hub/APWA_General_PowerPoint_templates_2025</vt:lpwstr>
  </property>
</Properties>
</file>