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763" r:id="rId2"/>
    <p:sldId id="850" r:id="rId3"/>
    <p:sldId id="777" r:id="rId4"/>
    <p:sldId id="848" r:id="rId5"/>
    <p:sldId id="851" r:id="rId6"/>
    <p:sldId id="849" r:id="rId7"/>
    <p:sldId id="847" r:id="rId8"/>
  </p:sldIdLst>
  <p:sldSz cx="10972800" cy="8229600" type="B4JIS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4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816" userDrawn="1">
          <p15:clr>
            <a:srgbClr val="A4A3A4"/>
          </p15:clr>
        </p15:guide>
        <p15:guide id="4" pos="5232" userDrawn="1">
          <p15:clr>
            <a:srgbClr val="A4A3A4"/>
          </p15:clr>
        </p15:guide>
        <p15:guide id="5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2B957-519D-B077-0B2E-1D1799039036}" name="Takuya Amagai" initials="TA" userId="S::tamagai@nationaljournal.com::cc6232a5-e84d-43a7-aa91-7896a0fc4066" providerId="AD"/>
  <p188:author id="{ED843970-E3B3-7DD3-780A-F98F6E9FDD5B}" name="Eleanor Griffiths" initials="EG" userId="S::egriffiths@nationaljournal.com::97fc94fb-0604-44a2-b837-8f416963119b" providerId="AD"/>
  <p188:author id="{76DB6B77-E5E7-AB03-FDB8-12CEBFFD15FA}" name="Emily Orem" initials="EO" userId="S::eorem@nationaljournal.com::93e32511-b4af-4ac2-b3d6-8345ccc055a6" providerId="AD"/>
  <p188:author id="{89EAF1A1-5953-98CC-1CD7-400DDCFF1FEF}" name="Gabriela Bonina" initials="GB" userId="S::gbonina@nationaljournal.com::02e6e69c-4c13-4645-9670-95729eb4bd29" providerId="AD"/>
  <p188:author id="{881770A4-B1E1-25ED-8A24-3783E8B99A4E}" name="Jessica Coghlan" initials="JC" userId="S::jcoghlan@nationaljournal.com::cede88b5-fdc0-4654-9140-2bce6a98efa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nton, Sara" initials="SS" lastIdx="1" clrIdx="0">
    <p:extLst>
      <p:ext uri="{19B8F6BF-5375-455C-9EA6-DF929625EA0E}">
        <p15:presenceInfo xmlns:p15="http://schemas.microsoft.com/office/powerpoint/2012/main" userId="S::sstanton@nationaljournal.com::7241a462-0b3c-41c5-a928-a84612ae41e9" providerId="AD"/>
      </p:ext>
    </p:extLst>
  </p:cmAuthor>
  <p:cmAuthor id="2" name="Stublen, Daniel" initials="SD" lastIdx="32" clrIdx="1">
    <p:extLst>
      <p:ext uri="{19B8F6BF-5375-455C-9EA6-DF929625EA0E}">
        <p15:presenceInfo xmlns:p15="http://schemas.microsoft.com/office/powerpoint/2012/main" userId="Stublen, Daniel" providerId="None"/>
      </p:ext>
    </p:extLst>
  </p:cmAuthor>
  <p:cmAuthor id="3" name="Kim, Gina" initials="GK" lastIdx="32" clrIdx="2">
    <p:extLst>
      <p:ext uri="{19B8F6BF-5375-455C-9EA6-DF929625EA0E}">
        <p15:presenceInfo xmlns:p15="http://schemas.microsoft.com/office/powerpoint/2012/main" userId="Kim, G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7"/>
    <a:srgbClr val="FF5739"/>
    <a:srgbClr val="0380E3"/>
    <a:srgbClr val="D8D9D9"/>
    <a:srgbClr val="BABBBA"/>
    <a:srgbClr val="6F2DBE"/>
    <a:srgbClr val="D9D9D9"/>
    <a:srgbClr val="D0E6D3"/>
    <a:srgbClr val="FFBF04"/>
    <a:srgbClr val="E7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87464" autoAdjust="0"/>
  </p:normalViewPr>
  <p:slideViewPr>
    <p:cSldViewPr snapToGrid="0" snapToObjects="1">
      <p:cViewPr varScale="1">
        <p:scale>
          <a:sx n="93" d="100"/>
          <a:sy n="93" d="100"/>
        </p:scale>
        <p:origin x="1662" y="78"/>
      </p:cViewPr>
      <p:guideLst>
        <p:guide orient="horz" pos="504"/>
        <p:guide pos="2880"/>
        <p:guide orient="horz" pos="3816"/>
        <p:guide pos="5232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41" d="100"/>
          <a:sy n="141" d="100"/>
        </p:scale>
        <p:origin x="220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 Mitigated, Not Insured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4400</c:v>
                </c:pt>
                <c:pt idx="1">
                  <c:v>4886</c:v>
                </c:pt>
                <c:pt idx="2">
                  <c:v>5192</c:v>
                </c:pt>
                <c:pt idx="3">
                  <c:v>5461</c:v>
                </c:pt>
                <c:pt idx="4">
                  <c:v>5929</c:v>
                </c:pt>
                <c:pt idx="5">
                  <c:v>7256</c:v>
                </c:pt>
                <c:pt idx="6">
                  <c:v>7624</c:v>
                </c:pt>
                <c:pt idx="7">
                  <c:v>7882</c:v>
                </c:pt>
                <c:pt idx="8">
                  <c:v>8602</c:v>
                </c:pt>
                <c:pt idx="9">
                  <c:v>8947</c:v>
                </c:pt>
                <c:pt idx="10">
                  <c:v>9394</c:v>
                </c:pt>
                <c:pt idx="11">
                  <c:v>10507</c:v>
                </c:pt>
                <c:pt idx="12">
                  <c:v>11377</c:v>
                </c:pt>
                <c:pt idx="13">
                  <c:v>11643</c:v>
                </c:pt>
                <c:pt idx="14">
                  <c:v>11817</c:v>
                </c:pt>
                <c:pt idx="15">
                  <c:v>12194</c:v>
                </c:pt>
                <c:pt idx="16">
                  <c:v>12937</c:v>
                </c:pt>
                <c:pt idx="17">
                  <c:v>14313</c:v>
                </c:pt>
                <c:pt idx="18">
                  <c:v>14785</c:v>
                </c:pt>
                <c:pt idx="19">
                  <c:v>15269</c:v>
                </c:pt>
                <c:pt idx="20">
                  <c:v>15532</c:v>
                </c:pt>
                <c:pt idx="21">
                  <c:v>15810</c:v>
                </c:pt>
                <c:pt idx="22">
                  <c:v>15836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EB-480F-9A5D-B46FE28A0B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Mitigated, Insured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1954</c:v>
                </c:pt>
                <c:pt idx="1">
                  <c:v>2221</c:v>
                </c:pt>
                <c:pt idx="2">
                  <c:v>2342</c:v>
                </c:pt>
                <c:pt idx="3">
                  <c:v>2477</c:v>
                </c:pt>
                <c:pt idx="4">
                  <c:v>2740</c:v>
                </c:pt>
                <c:pt idx="5">
                  <c:v>4041</c:v>
                </c:pt>
                <c:pt idx="6">
                  <c:v>4244</c:v>
                </c:pt>
                <c:pt idx="7">
                  <c:v>4431</c:v>
                </c:pt>
                <c:pt idx="8">
                  <c:v>4881</c:v>
                </c:pt>
                <c:pt idx="9">
                  <c:v>5101</c:v>
                </c:pt>
                <c:pt idx="10">
                  <c:v>5377</c:v>
                </c:pt>
                <c:pt idx="11">
                  <c:v>6404</c:v>
                </c:pt>
                <c:pt idx="12">
                  <c:v>7455</c:v>
                </c:pt>
                <c:pt idx="13">
                  <c:v>7593</c:v>
                </c:pt>
                <c:pt idx="14">
                  <c:v>7740</c:v>
                </c:pt>
                <c:pt idx="15">
                  <c:v>8119</c:v>
                </c:pt>
                <c:pt idx="16">
                  <c:v>8874</c:v>
                </c:pt>
                <c:pt idx="17">
                  <c:v>10880</c:v>
                </c:pt>
                <c:pt idx="18">
                  <c:v>11536</c:v>
                </c:pt>
                <c:pt idx="19">
                  <c:v>12366</c:v>
                </c:pt>
                <c:pt idx="20">
                  <c:v>13093</c:v>
                </c:pt>
                <c:pt idx="21">
                  <c:v>14499</c:v>
                </c:pt>
                <c:pt idx="22">
                  <c:v>14722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EB-480F-9A5D-B46FE28A0B3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Mitigated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Sheet1!$D$2:$D$24</c:f>
              <c:numCache>
                <c:formatCode>General</c:formatCode>
                <c:ptCount val="23"/>
                <c:pt idx="0">
                  <c:v>3664</c:v>
                </c:pt>
                <c:pt idx="1">
                  <c:v>4101</c:v>
                </c:pt>
                <c:pt idx="2">
                  <c:v>4477</c:v>
                </c:pt>
                <c:pt idx="3">
                  <c:v>4600</c:v>
                </c:pt>
                <c:pt idx="4">
                  <c:v>5034</c:v>
                </c:pt>
                <c:pt idx="5">
                  <c:v>6705</c:v>
                </c:pt>
                <c:pt idx="6">
                  <c:v>6872</c:v>
                </c:pt>
                <c:pt idx="7">
                  <c:v>7034</c:v>
                </c:pt>
                <c:pt idx="8">
                  <c:v>7493</c:v>
                </c:pt>
                <c:pt idx="9">
                  <c:v>7675</c:v>
                </c:pt>
                <c:pt idx="10">
                  <c:v>7885</c:v>
                </c:pt>
                <c:pt idx="11">
                  <c:v>8399</c:v>
                </c:pt>
                <c:pt idx="12">
                  <c:v>8890</c:v>
                </c:pt>
                <c:pt idx="13">
                  <c:v>8950</c:v>
                </c:pt>
                <c:pt idx="14">
                  <c:v>8971</c:v>
                </c:pt>
                <c:pt idx="15">
                  <c:v>9063</c:v>
                </c:pt>
                <c:pt idx="16">
                  <c:v>9209</c:v>
                </c:pt>
                <c:pt idx="17">
                  <c:v>9353</c:v>
                </c:pt>
                <c:pt idx="18">
                  <c:v>9387</c:v>
                </c:pt>
                <c:pt idx="19">
                  <c:v>9416</c:v>
                </c:pt>
                <c:pt idx="20">
                  <c:v>9457</c:v>
                </c:pt>
                <c:pt idx="21">
                  <c:v>9528</c:v>
                </c:pt>
                <c:pt idx="22">
                  <c:v>9534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EB-480F-9A5D-B46FE28A0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69129775"/>
        <c:axId val="1123571039"/>
      </c:barChart>
      <c:catAx>
        <c:axId val="1469129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571039"/>
        <c:crosses val="autoZero"/>
        <c:auto val="1"/>
        <c:lblAlgn val="ctr"/>
        <c:lblOffset val="100"/>
        <c:noMultiLvlLbl val="0"/>
      </c:catAx>
      <c:valAx>
        <c:axId val="1123571039"/>
        <c:scaling>
          <c:orientation val="minMax"/>
          <c:max val="40000"/>
        </c:scaling>
        <c:delete val="0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9129775"/>
        <c:crosses val="autoZero"/>
        <c:crossBetween val="between"/>
        <c:majorUnit val="10000"/>
        <c:dispUnits>
          <c:builtInUnit val="thousands"/>
          <c:dispUnitsLbl>
            <c:layout>
              <c:manualLayout>
                <c:xMode val="edge"/>
                <c:yMode val="edge"/>
                <c:x val="1.6303582108863058E-2"/>
                <c:y val="0.16053799255913995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33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 sz="1100" b="1" dirty="0"/>
                    <a:t>Thousands of SLR</a:t>
                  </a:r>
                  <a:r>
                    <a:rPr lang="en-US" sz="1100" b="1" baseline="0" dirty="0"/>
                    <a:t> Properties</a:t>
                  </a:r>
                  <a:endParaRPr lang="en-US" sz="1100" b="1" dirty="0"/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981320899914713"/>
          <c:y val="3.7457212528657857E-2"/>
          <c:w val="0.3370324420626426"/>
          <c:h val="0.17794567723793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873BD6-6CC6-2040-B637-15C179B1BA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0B3DBC-5891-C948-9BE0-CE21ECCC17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3D0BA3-1219-F547-BB5E-8906895AC2D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C7775-7773-774D-B7AC-C6CE98DEE6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14F4C-0C9A-894A-A9D3-F9C1F25866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48E6F7-7B19-4D4C-81C5-94730804F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02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56A895-E28A-C74E-91A1-6A907B79E28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518D6BE-06C7-9D44-B1ED-3695FD14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4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F959A-87CA-DB37-8B1D-0E8DF94EE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F6A22-F02B-E6F5-D794-86B77BFB1A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32FE6B-87BA-E117-9A0D-C86296BA6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  <a:p>
            <a:endParaRPr lang="en-US" dirty="0"/>
          </a:p>
          <a:p>
            <a:r>
              <a:rPr lang="en-US" dirty="0"/>
              <a:t>“Flood Insurance,” </a:t>
            </a:r>
            <a:r>
              <a:rPr lang="en-US" i="1" dirty="0"/>
              <a:t>FEMA</a:t>
            </a:r>
            <a:r>
              <a:rPr lang="en-US" i="0" dirty="0"/>
              <a:t>, accessed October 3, 2025, https://www.fema.gov/flood-insurance </a:t>
            </a:r>
          </a:p>
          <a:p>
            <a:endParaRPr lang="en-US" sz="2900" dirty="0">
              <a:solidFill>
                <a:srgbClr val="575757"/>
              </a:solidFill>
              <a:latin typeface="Arial" panose="020B0604020202020204" pitchFamily="34" charset="0"/>
            </a:endParaRPr>
          </a:p>
          <a:p>
            <a:r>
              <a:rPr lang="en-US" dirty="0"/>
              <a:t>“Facts + Statistics: Flood insurance,” Insurance Information Institute, Accessed October 3, 2025, https://www.iii.org/fact-statistic/facts-statistics-flood-insurance</a:t>
            </a:r>
          </a:p>
          <a:p>
            <a:endParaRPr lang="en-US" dirty="0"/>
          </a:p>
          <a:p>
            <a:pPr defTabSz="931774" fontAlgn="base">
              <a:defRPr/>
            </a:pPr>
            <a:r>
              <a:rPr lang="en-US" sz="1800" dirty="0">
                <a:latin typeface="Segoe UI" panose="020B0502040204020203" pitchFamily="34" charset="0"/>
              </a:rPr>
              <a:t>Evan Bush, “Government shutdown poised to halt federal flood insurance program,” </a:t>
            </a:r>
            <a:r>
              <a:rPr lang="en-US" sz="1800" i="1" dirty="0">
                <a:latin typeface="Segoe UI" panose="020B0502040204020203" pitchFamily="34" charset="0"/>
              </a:rPr>
              <a:t>NBC News, </a:t>
            </a:r>
            <a:r>
              <a:rPr lang="en-US" sz="1800" dirty="0">
                <a:latin typeface="Segoe UI" panose="020B0502040204020203" pitchFamily="34" charset="0"/>
              </a:rPr>
              <a:t>September 28, 2023, https://www.nbcnews.com/news/us-news/government-shutdown-poised-halt-federal-flood-insurance-program-rcna117711</a:t>
            </a:r>
          </a:p>
          <a:p>
            <a:pPr defTabSz="931774" fontAlgn="base">
              <a:defRPr/>
            </a:pPr>
            <a:endParaRPr lang="en-US" sz="1800" dirty="0">
              <a:latin typeface="Segoe UI" panose="020B0502040204020203" pitchFamily="34" charset="0"/>
            </a:endParaRPr>
          </a:p>
          <a:p>
            <a:pPr defTabSz="931774" fontAlgn="base">
              <a:defRPr/>
            </a:pPr>
            <a:r>
              <a:rPr lang="en-US" sz="1800" dirty="0">
                <a:latin typeface="Segoe UI" panose="020B0502040204020203" pitchFamily="34" charset="0"/>
              </a:rPr>
              <a:t>Emily Flitter, “Government Shutdown May Hurt Home Sales in Flood-Prone Areas,” </a:t>
            </a:r>
            <a:r>
              <a:rPr lang="en-US" sz="1800" i="1" dirty="0">
                <a:latin typeface="Segoe UI" panose="020B0502040204020203" pitchFamily="34" charset="0"/>
              </a:rPr>
              <a:t>New York Times</a:t>
            </a:r>
            <a:r>
              <a:rPr lang="en-US" sz="1800" dirty="0">
                <a:latin typeface="Segoe UI" panose="020B0502040204020203" pitchFamily="34" charset="0"/>
              </a:rPr>
              <a:t>, September 28, 2023, https://www.nytimes.com/2023/09/28/business/government-shutdown-flood-insurance.html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87942-C8A5-52F1-7235-EAEF9EBCDA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86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  <a:p>
            <a:endParaRPr lang="en-US" dirty="0"/>
          </a:p>
          <a:p>
            <a:r>
              <a:rPr lang="en-US" dirty="0"/>
              <a:t>“2024: The Year of the Flood (Again),” </a:t>
            </a:r>
            <a:r>
              <a:rPr lang="en-US" dirty="0" err="1"/>
              <a:t>ReThought</a:t>
            </a:r>
            <a:r>
              <a:rPr lang="en-US" dirty="0"/>
              <a:t> Flood, December 18, 2024, https://rethoughtflood.com/2024-the-year-of-the-flood-again/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41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  <a:p>
            <a:endParaRPr lang="en-US" dirty="0"/>
          </a:p>
          <a:p>
            <a:r>
              <a:rPr lang="en-US" dirty="0"/>
              <a:t>Kathleen Howley and Mariah Posey, “Understanding FEMA’s Risk Rating 2.0 system for flood insurance,” Bankrate, August 20, 2025, https://www.bankrate.com/insurance/homeowners-insurance/flood-insurance-rate-changes/#what-is-fema-risk-rating-2-0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43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B2A5-59D3-8040-2F05-87C2A6AF4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397B3A-03C8-0F25-C4B7-4640B54E2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DF4962-7CDE-9EFC-3341-AD1E7EE52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  <a:p>
            <a:endParaRPr lang="en-US" dirty="0"/>
          </a:p>
          <a:p>
            <a:r>
              <a:rPr lang="en-US" dirty="0"/>
              <a:t>Kathleen Howley and Mariah Posey, “Understanding FEMA’s Risk Rating 2.0 system for flood insurance,” Bankrate, August 20, 2025, https://www.bankrate.com/insurance/homeowners-insurance/flood-insurance-rate-changes/#what-is-fema-risk-rating-2-0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27C12-2BB6-1F33-F889-C4D1E8BD6C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42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latin typeface="Arial" panose="020B0604020202020204" pitchFamily="34" charset="0"/>
              </a:rPr>
              <a:t>Sources:</a:t>
            </a:r>
          </a:p>
          <a:p>
            <a:endParaRPr lang="en-US" sz="1800" dirty="0">
              <a:latin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</a:rPr>
              <a:t>“Guidance for Severe Repetitive Loss Properties,” </a:t>
            </a:r>
            <a:r>
              <a:rPr lang="en-US" sz="1800" i="1" dirty="0">
                <a:latin typeface="Arial" panose="020B0604020202020204" pitchFamily="34" charset="0"/>
              </a:rPr>
              <a:t>FEMA</a:t>
            </a:r>
            <a:r>
              <a:rPr lang="en-US" sz="1800" dirty="0">
                <a:latin typeface="Arial" panose="020B0604020202020204" pitchFamily="34" charset="0"/>
              </a:rPr>
              <a:t>, accessed January 17, 2024, https://www.fema.gov/pdf/nfip/manual201205/content/20_srl.pdf</a:t>
            </a:r>
          </a:p>
          <a:p>
            <a:endParaRPr lang="en-US" sz="1800" dirty="0">
              <a:latin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</a:rPr>
              <a:t>“Losing Ground: Flood Data Visualization Tool,” </a:t>
            </a:r>
            <a:r>
              <a:rPr lang="en-US" sz="1800" i="1" dirty="0">
                <a:latin typeface="Arial" panose="020B0604020202020204" pitchFamily="34" charset="0"/>
              </a:rPr>
              <a:t>NRDC,</a:t>
            </a:r>
            <a:r>
              <a:rPr lang="en-US" sz="1800" dirty="0">
                <a:latin typeface="Arial" panose="020B0604020202020204" pitchFamily="34" charset="0"/>
              </a:rPr>
              <a:t> January 9, 2024, https://www.nrdc.org/resources/losing-ground-flood-visualization-tool#:~:text=This%20data%20dashboard%20illustrates%20the,trends%20in%20repeatedly%20flooded%20properties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88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  <a:p>
            <a:endParaRPr lang="en-US" dirty="0"/>
          </a:p>
          <a:p>
            <a:r>
              <a:rPr lang="en-US" dirty="0"/>
              <a:t>https://www.fema.gov/flood-insurance/rules-legislation/congressional-reauthorization</a:t>
            </a:r>
          </a:p>
          <a:p>
            <a:endParaRPr lang="en-US" dirty="0"/>
          </a:p>
          <a:p>
            <a:r>
              <a:rPr lang="en-US" dirty="0"/>
              <a:t>https://www.nar.realtor/flood-insurance/faq-national-flood-insurance-program-expiration</a:t>
            </a:r>
          </a:p>
          <a:p>
            <a:endParaRPr lang="en-US" dirty="0"/>
          </a:p>
          <a:p>
            <a:r>
              <a:rPr lang="en-US" dirty="0"/>
              <a:t>https://www.insurancejournal.com/news/national/2025/09/25/840560.htm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8D6BE-06C7-9D44-B1ED-3695FD14E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4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WA_PPT_SMALL1.jpg">
            <a:extLst>
              <a:ext uri="{FF2B5EF4-FFF2-40B4-BE49-F238E27FC236}">
                <a16:creationId xmlns:a16="http://schemas.microsoft.com/office/drawing/2014/main" id="{164144D4-3653-76F6-5115-01FD4B95C6B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72800" cy="82296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6AB4412-73FE-F5EC-E286-8E7549CAB5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8496" y="3273552"/>
            <a:ext cx="5429784" cy="858198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Helvetica Neue Medium"/>
              </a:defRPr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2F8B72A-815C-3FF2-60AF-EC345F7AD2B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8788" y="4270248"/>
            <a:ext cx="5029200" cy="5039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Helvetica Neue Medium"/>
              </a:defRPr>
            </a:lvl1pPr>
            <a:lvl2pPr marL="548627" indent="0" algn="ctr">
              <a:buNone/>
              <a:defRPr sz="2400"/>
            </a:lvl2pPr>
            <a:lvl3pPr marL="1097253" indent="0" algn="ctr">
              <a:buNone/>
              <a:defRPr sz="2160"/>
            </a:lvl3pPr>
            <a:lvl4pPr marL="1645879" indent="0" algn="ctr">
              <a:buNone/>
              <a:defRPr sz="1920"/>
            </a:lvl4pPr>
            <a:lvl5pPr marL="2194505" indent="0" algn="ctr">
              <a:buNone/>
              <a:defRPr sz="1920"/>
            </a:lvl5pPr>
            <a:lvl6pPr marL="2743132" indent="0" algn="ctr">
              <a:buNone/>
              <a:defRPr sz="1920"/>
            </a:lvl6pPr>
            <a:lvl7pPr marL="3291758" indent="0" algn="ctr">
              <a:buNone/>
              <a:defRPr sz="1920"/>
            </a:lvl7pPr>
            <a:lvl8pPr marL="3840384" indent="0" algn="ctr">
              <a:buNone/>
              <a:defRPr sz="1920"/>
            </a:lvl8pPr>
            <a:lvl9pPr marL="4389010" indent="0" algn="ctr">
              <a:buNone/>
              <a:defRPr sz="1920"/>
            </a:lvl9pPr>
          </a:lstStyle>
          <a:p>
            <a:r>
              <a:rPr lang="en-US" dirty="0"/>
              <a:t>Blank Subtitle</a:t>
            </a:r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picture containing logo&#10;&#10;Description automatically generated">
            <a:extLst>
              <a:ext uri="{FF2B5EF4-FFF2-40B4-BE49-F238E27FC236}">
                <a16:creationId xmlns:a16="http://schemas.microsoft.com/office/drawing/2014/main" id="{014C39A7-D5E4-9911-3123-9A862DF524E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72800" cy="82296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7A71324-2AD6-6F80-86D7-EE90C3B1D08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6307" y="3277145"/>
            <a:ext cx="5431536" cy="858198"/>
          </a:xfrm>
        </p:spPr>
        <p:txBody>
          <a:bodyPr anchor="b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Helvetica Neue Medium"/>
              </a:defRPr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3F999B2-9899-DC3A-0325-F2696C9EC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7475" y="4267505"/>
            <a:ext cx="5029200" cy="5039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Helvetica Neue Medium"/>
              </a:defRPr>
            </a:lvl1pPr>
            <a:lvl2pPr marL="548627" indent="0" algn="ctr">
              <a:buNone/>
              <a:defRPr sz="2400"/>
            </a:lvl2pPr>
            <a:lvl3pPr marL="1097253" indent="0" algn="ctr">
              <a:buNone/>
              <a:defRPr sz="2160"/>
            </a:lvl3pPr>
            <a:lvl4pPr marL="1645879" indent="0" algn="ctr">
              <a:buNone/>
              <a:defRPr sz="1920"/>
            </a:lvl4pPr>
            <a:lvl5pPr marL="2194505" indent="0" algn="ctr">
              <a:buNone/>
              <a:defRPr sz="1920"/>
            </a:lvl5pPr>
            <a:lvl6pPr marL="2743132" indent="0" algn="ctr">
              <a:buNone/>
              <a:defRPr sz="1920"/>
            </a:lvl6pPr>
            <a:lvl7pPr marL="3291758" indent="0" algn="ctr">
              <a:buNone/>
              <a:defRPr sz="1920"/>
            </a:lvl7pPr>
            <a:lvl8pPr marL="3840384" indent="0" algn="ctr">
              <a:buNone/>
              <a:defRPr sz="1920"/>
            </a:lvl8pPr>
            <a:lvl9pPr marL="4389010" indent="0" algn="ctr">
              <a:buNone/>
              <a:defRPr sz="1920"/>
            </a:lvl9pPr>
          </a:lstStyle>
          <a:p>
            <a:r>
              <a:rPr lang="en-US" dirty="0"/>
              <a:t>Politics Subtitle</a:t>
            </a:r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WA_PPT_SMALL2.jpg">
            <a:extLst>
              <a:ext uri="{FF2B5EF4-FFF2-40B4-BE49-F238E27FC236}">
                <a16:creationId xmlns:a16="http://schemas.microsoft.com/office/drawing/2014/main" id="{C397C64E-B2F5-796E-DE97-809CC6DC5D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5" t="1755"/>
          <a:stretch/>
        </p:blipFill>
        <p:spPr>
          <a:xfrm>
            <a:off x="0" y="0"/>
            <a:ext cx="10972799" cy="82296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30152DD-B19A-0F5B-E391-BCF3BA293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346" y="297175"/>
            <a:ext cx="8229600" cy="1645920"/>
          </a:xfrm>
        </p:spPr>
        <p:txBody>
          <a:bodyPr anchor="ctr">
            <a:noAutofit/>
          </a:bodyPr>
          <a:lstStyle>
            <a:lvl1pPr algn="l">
              <a:defRPr sz="4320">
                <a:solidFill>
                  <a:schemeClr val="accent1">
                    <a:lumMod val="75000"/>
                  </a:schemeClr>
                </a:solidFill>
                <a:latin typeface="Helvetica Neue Medium"/>
              </a:defRPr>
            </a:lvl1pPr>
          </a:lstStyle>
          <a:p>
            <a:r>
              <a:rPr lang="en-US" dirty="0"/>
              <a:t>One-Slide Issue Explainer</a:t>
            </a:r>
          </a:p>
        </p:txBody>
      </p:sp>
    </p:spTree>
    <p:extLst>
      <p:ext uri="{BB962C8B-B14F-4D97-AF65-F5344CB8AC3E}">
        <p14:creationId xmlns:p14="http://schemas.microsoft.com/office/powerpoint/2010/main" val="3606201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WA_PPT_SMALL2.jpg">
            <a:extLst>
              <a:ext uri="{FF2B5EF4-FFF2-40B4-BE49-F238E27FC236}">
                <a16:creationId xmlns:a16="http://schemas.microsoft.com/office/drawing/2014/main" id="{2853B22A-35C9-2C3E-876A-86B157CD4D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5" t="1755"/>
          <a:stretch/>
        </p:blipFill>
        <p:spPr>
          <a:xfrm>
            <a:off x="0" y="0"/>
            <a:ext cx="10972799" cy="82296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3BAD255-420D-31E3-9ED8-8FD2CD9511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97175"/>
            <a:ext cx="8229600" cy="1645920"/>
          </a:xfrm>
        </p:spPr>
        <p:txBody>
          <a:bodyPr>
            <a:normAutofit/>
          </a:bodyPr>
          <a:lstStyle>
            <a:lvl1pPr algn="l">
              <a:defRPr sz="4320">
                <a:solidFill>
                  <a:schemeClr val="accent1">
                    <a:lumMod val="75000"/>
                  </a:schemeClr>
                </a:solidFill>
                <a:latin typeface="Helvetica Neue Medium"/>
              </a:defRPr>
            </a:lvl1pPr>
          </a:lstStyle>
          <a:p>
            <a:r>
              <a:rPr lang="en-US" dirty="0"/>
              <a:t>List</a:t>
            </a:r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WA_PPT_SMALL2.jpg">
            <a:extLst>
              <a:ext uri="{FF2B5EF4-FFF2-40B4-BE49-F238E27FC236}">
                <a16:creationId xmlns:a16="http://schemas.microsoft.com/office/drawing/2014/main" id="{32AE97C7-DF35-08F4-8D65-EF7EAF8875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5" t="1755"/>
          <a:stretch/>
        </p:blipFill>
        <p:spPr>
          <a:xfrm>
            <a:off x="0" y="0"/>
            <a:ext cx="10972799" cy="82296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4C97539-D416-463A-406A-881AD3D89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282" y="297175"/>
            <a:ext cx="8229600" cy="1645920"/>
          </a:xfrm>
        </p:spPr>
        <p:txBody>
          <a:bodyPr>
            <a:noAutofit/>
          </a:bodyPr>
          <a:lstStyle>
            <a:lvl1pPr algn="l">
              <a:defRPr sz="4320">
                <a:solidFill>
                  <a:schemeClr val="accent1">
                    <a:lumMod val="75000"/>
                  </a:schemeClr>
                </a:solidFill>
                <a:latin typeface="Helvetica Neue Medium"/>
              </a:defRPr>
            </a:lvl1pPr>
          </a:lstStyle>
          <a:p>
            <a:r>
              <a:rPr lang="en-US" dirty="0"/>
              <a:t>One-Slide Issue Explainer</a:t>
            </a:r>
          </a:p>
        </p:txBody>
      </p:sp>
    </p:spTree>
    <p:extLst>
      <p:ext uri="{BB962C8B-B14F-4D97-AF65-F5344CB8AC3E}">
        <p14:creationId xmlns:p14="http://schemas.microsoft.com/office/powerpoint/2010/main" val="332986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29566"/>
            <a:ext cx="987552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920242"/>
            <a:ext cx="9875520" cy="5431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7627621"/>
            <a:ext cx="2560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7627621"/>
            <a:ext cx="34747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7627621"/>
            <a:ext cx="2560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66" r:id="rId3"/>
    <p:sldLayoutId id="2147483650" r:id="rId4"/>
    <p:sldLayoutId id="2147483665" r:id="rId5"/>
  </p:sldLayoutIdLst>
  <p:txStyles>
    <p:titleStyle>
      <a:lvl1pPr algn="ctr" defTabSz="1097253" rtl="0" eaLnBrk="1" latinLnBrk="0" hangingPunct="1"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70" indent="-411470" algn="l" defTabSz="1097253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18" indent="-342891" algn="l" defTabSz="1097253" rtl="0" eaLnBrk="1" latinLnBrk="0" hangingPunct="1">
        <a:spcBef>
          <a:spcPct val="20000"/>
        </a:spcBef>
        <a:buFont typeface="Arial" pitchFamily="34" charset="0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566" indent="-274313" algn="l" defTabSz="1097253" rtl="0" eaLnBrk="1" latinLnBrk="0" hangingPunct="1">
        <a:spcBef>
          <a:spcPct val="20000"/>
        </a:spcBef>
        <a:buFont typeface="Arial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indent="-274313" algn="l" defTabSz="1097253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18" indent="-274313" algn="l" defTabSz="1097253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444" indent="-274313" algn="l" defTabSz="10972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071" indent="-274313" algn="l" defTabSz="10972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697" indent="-274313" algn="l" defTabSz="10972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323" indent="-274313" algn="l" defTabSz="10972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7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53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79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05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132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758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384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01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Relationship Id="rId14" Type="http://schemas.openxmlformats.org/officeDocument/2006/relationships/image" Target="../media/image3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9.sv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svg"/><Relationship Id="rId4" Type="http://schemas.openxmlformats.org/officeDocument/2006/relationships/image" Target="../media/image37.svg"/><Relationship Id="rId9" Type="http://schemas.openxmlformats.org/officeDocument/2006/relationships/image" Target="../media/image42.png"/><Relationship Id="rId14" Type="http://schemas.openxmlformats.org/officeDocument/2006/relationships/image" Target="../media/image4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D4772-4CE3-2C4E-B995-E92BE258F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835" y="1972684"/>
            <a:ext cx="6858000" cy="71516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National Flood Insurance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BB43A-3988-7149-BCB2-90D9F209225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36028" y="3051908"/>
            <a:ext cx="6858000" cy="4199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An overview of FEMA’s National Flood Insurance Program (NFIP) and recent updates</a:t>
            </a:r>
          </a:p>
          <a:p>
            <a:pPr marL="0" indent="0">
              <a:buNone/>
            </a:pPr>
            <a:r>
              <a:rPr lang="en-US" sz="1200" b="1" dirty="0"/>
              <a:t>October 7,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903D5A-CBB5-E7B1-EBA3-26F1824FC2BF}"/>
              </a:ext>
            </a:extLst>
          </p:cNvPr>
          <p:cNvSpPr txBox="1">
            <a:spLocks/>
          </p:cNvSpPr>
          <p:nvPr/>
        </p:nvSpPr>
        <p:spPr>
          <a:xfrm>
            <a:off x="7020233" y="6743989"/>
            <a:ext cx="2752640" cy="5332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14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PRODUCER</a:t>
            </a:r>
            <a:endParaRPr kumimoji="0" lang="en-US" sz="1200" b="1" i="0" u="none" strike="noStrike" kern="1200" cap="none" spc="14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National Journal Presentation Center</a:t>
            </a:r>
          </a:p>
        </p:txBody>
      </p:sp>
    </p:spTree>
    <p:extLst>
      <p:ext uri="{BB962C8B-B14F-4D97-AF65-F5344CB8AC3E}">
        <p14:creationId xmlns:p14="http://schemas.microsoft.com/office/powerpoint/2010/main" val="222255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B2CA2-29A1-25DB-0211-947225E9D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725D003-480D-22C2-DCD6-6A2ABED1E782}"/>
              </a:ext>
            </a:extLst>
          </p:cNvPr>
          <p:cNvSpPr/>
          <p:nvPr/>
        </p:nvSpPr>
        <p:spPr>
          <a:xfrm>
            <a:off x="1879601" y="3376195"/>
            <a:ext cx="3414294" cy="2072942"/>
          </a:xfrm>
          <a:prstGeom prst="roundRect">
            <a:avLst>
              <a:gd name="adj" fmla="val 5258"/>
            </a:avLst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marL="971550"/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22%</a:t>
            </a:r>
          </a:p>
          <a:p>
            <a:pPr marL="971550"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</a:rPr>
              <a:t>of homeowners said they faced flood risk in 2023; among those</a:t>
            </a:r>
          </a:p>
          <a:p>
            <a:pPr marL="971550"/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78%</a:t>
            </a:r>
          </a:p>
          <a:p>
            <a:pPr marL="971550"/>
            <a:r>
              <a:rPr lang="en-US" sz="1100" dirty="0">
                <a:solidFill>
                  <a:schemeClr val="tx1"/>
                </a:solidFill>
              </a:rPr>
              <a:t>purchased flood insurance</a:t>
            </a: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3F82AA17-8A63-FC40-7BF1-09C1C8535B9E}"/>
              </a:ext>
            </a:extLst>
          </p:cNvPr>
          <p:cNvSpPr/>
          <p:nvPr/>
        </p:nvSpPr>
        <p:spPr>
          <a:xfrm rot="5400000">
            <a:off x="1993695" y="3486465"/>
            <a:ext cx="680719" cy="911724"/>
          </a:xfrm>
          <a:prstGeom prst="round2Same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Top Corners Rounded 25">
            <a:extLst>
              <a:ext uri="{FF2B5EF4-FFF2-40B4-BE49-F238E27FC236}">
                <a16:creationId xmlns:a16="http://schemas.microsoft.com/office/drawing/2014/main" id="{8FA76CD7-DD05-87AD-F80A-7EBA2719EF0D}"/>
              </a:ext>
            </a:extLst>
          </p:cNvPr>
          <p:cNvSpPr/>
          <p:nvPr/>
        </p:nvSpPr>
        <p:spPr>
          <a:xfrm rot="5400000">
            <a:off x="1993695" y="4471868"/>
            <a:ext cx="680719" cy="911724"/>
          </a:xfrm>
          <a:prstGeom prst="round2Same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D1D7A4-C513-CC09-90AC-3D62D8179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757311"/>
            <a:ext cx="7339814" cy="723622"/>
          </a:xfrm>
        </p:spPr>
        <p:txBody>
          <a:bodyPr/>
          <a:lstStyle/>
          <a:p>
            <a:r>
              <a:rPr lang="en-US" sz="3600" b="1" dirty="0"/>
              <a:t>The National Flood Insurance Program is a public program managed by FEMA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5A11B9-EA37-DF61-D274-A4DE8323B3D3}"/>
              </a:ext>
            </a:extLst>
          </p:cNvPr>
          <p:cNvSpPr txBox="1"/>
          <p:nvPr/>
        </p:nvSpPr>
        <p:spPr>
          <a:xfrm>
            <a:off x="1551390" y="6910423"/>
            <a:ext cx="588763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FEMA, Insurance Information Institute, NBC News, NY Times</a:t>
            </a:r>
          </a:p>
        </p:txBody>
      </p:sp>
      <p:sp>
        <p:nvSpPr>
          <p:cNvPr id="4" name="Google Shape;8992;p153">
            <a:extLst>
              <a:ext uri="{FF2B5EF4-FFF2-40B4-BE49-F238E27FC236}">
                <a16:creationId xmlns:a16="http://schemas.microsoft.com/office/drawing/2014/main" id="{4B7F6203-ACDF-1A93-3790-4B957E4AB192}"/>
              </a:ext>
            </a:extLst>
          </p:cNvPr>
          <p:cNvSpPr/>
          <p:nvPr/>
        </p:nvSpPr>
        <p:spPr>
          <a:xfrm>
            <a:off x="1876783" y="2346674"/>
            <a:ext cx="7342632" cy="848474"/>
          </a:xfrm>
          <a:prstGeom prst="roundRect">
            <a:avLst>
              <a:gd name="adj" fmla="val 4216"/>
            </a:avLst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741363" marR="0" lvl="0" rtl="0">
              <a:spcAft>
                <a:spcPts val="300"/>
              </a:spcAft>
            </a:pP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BACKGROUND</a:t>
            </a:r>
          </a:p>
          <a:p>
            <a:pPr marL="741363" marR="0" lvl="0" rtl="0"/>
            <a:r>
              <a:rPr lang="en-US" sz="1200" dirty="0">
                <a:ea typeface="Arial"/>
                <a:cs typeface="Arial"/>
                <a:sym typeface="Arial"/>
              </a:rPr>
              <a:t>NFIP is a public program managed by FEMA and is delivered by a network of about 50 insurance companies; most homeowners' insurance does not cover flood damage</a:t>
            </a:r>
          </a:p>
        </p:txBody>
      </p:sp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AEC2EFA2-A7B4-DE55-963B-E3B4FC9DE474}"/>
              </a:ext>
            </a:extLst>
          </p:cNvPr>
          <p:cNvSpPr/>
          <p:nvPr/>
        </p:nvSpPr>
        <p:spPr>
          <a:xfrm>
            <a:off x="5486400" y="3376195"/>
            <a:ext cx="3733015" cy="3394268"/>
          </a:xfrm>
          <a:prstGeom prst="roundRect">
            <a:avLst>
              <a:gd name="adj" fmla="val 32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pPr>
              <a:spcAft>
                <a:spcPts val="1200"/>
              </a:spcAft>
            </a:pPr>
            <a:r>
              <a:rPr lang="en-US" sz="1200" b="1" spc="300" dirty="0">
                <a:solidFill>
                  <a:schemeClr val="accent1">
                    <a:lumMod val="75000"/>
                  </a:schemeClr>
                </a:solidFill>
                <a:cs typeface="Arial"/>
                <a:sym typeface="Arial"/>
              </a:rPr>
              <a:t>OVERVIEW</a:t>
            </a:r>
            <a:endParaRPr lang="en-US" sz="1000" dirty="0">
              <a:solidFill>
                <a:schemeClr val="tx1"/>
              </a:solidFill>
            </a:endParaRPr>
          </a:p>
          <a:p>
            <a:pPr marL="742950" lvl="2">
              <a:spcAft>
                <a:spcPts val="1200"/>
              </a:spcAft>
            </a:pPr>
            <a:r>
              <a:rPr lang="en-US" sz="1200" dirty="0">
                <a:solidFill>
                  <a:schemeClr val="tx1"/>
                </a:solidFill>
              </a:rPr>
              <a:t>Insurance is provided to property owners, renters, and businesses in the nearly </a:t>
            </a:r>
            <a:r>
              <a:rPr lang="en-US" sz="1200" b="1" dirty="0">
                <a:solidFill>
                  <a:schemeClr val="tx1"/>
                </a:solidFill>
              </a:rPr>
              <a:t>23,000 participating NFIP communities</a:t>
            </a:r>
          </a:p>
          <a:p>
            <a:pPr marL="742950" lvl="2">
              <a:spcAft>
                <a:spcPts val="1200"/>
              </a:spcAft>
            </a:pPr>
            <a:r>
              <a:rPr lang="en-US" sz="1200" dirty="0">
                <a:solidFill>
                  <a:schemeClr val="tx1"/>
                </a:solidFill>
              </a:rPr>
              <a:t>NFIP works with communities required to adopt and enforce floodplain management regulations that help </a:t>
            </a:r>
            <a:r>
              <a:rPr lang="en-US" sz="1200" b="1" dirty="0">
                <a:solidFill>
                  <a:schemeClr val="tx1"/>
                </a:solidFill>
              </a:rPr>
              <a:t>mitigate flooding effects</a:t>
            </a:r>
          </a:p>
          <a:p>
            <a:pPr marL="742950" lvl="2">
              <a:spcAft>
                <a:spcPts val="1200"/>
              </a:spcAft>
            </a:pPr>
            <a:r>
              <a:rPr lang="en-US" sz="1200" dirty="0">
                <a:solidFill>
                  <a:schemeClr val="tx1"/>
                </a:solidFill>
              </a:rPr>
              <a:t>Homes and businesses in high-risk flood areas – called </a:t>
            </a:r>
            <a:r>
              <a:rPr lang="en-US" sz="1200" b="1" dirty="0">
                <a:solidFill>
                  <a:schemeClr val="tx1"/>
                </a:solidFill>
              </a:rPr>
              <a:t>special flood hazard areas</a:t>
            </a:r>
            <a:r>
              <a:rPr lang="en-US" sz="1200" dirty="0">
                <a:solidFill>
                  <a:schemeClr val="tx1"/>
                </a:solidFill>
              </a:rPr>
              <a:t> – with mortgages from government-backed lenders are </a:t>
            </a:r>
            <a:r>
              <a:rPr lang="en-US" sz="1200" b="1" dirty="0">
                <a:solidFill>
                  <a:schemeClr val="tx1"/>
                </a:solidFill>
              </a:rPr>
              <a:t>required to have flood insurance</a:t>
            </a:r>
          </a:p>
          <a:p>
            <a:pPr marL="640080" lvl="2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18E5481-EE8D-6CAD-6779-9C8882AAFD36}"/>
              </a:ext>
            </a:extLst>
          </p:cNvPr>
          <p:cNvSpPr/>
          <p:nvPr/>
        </p:nvSpPr>
        <p:spPr>
          <a:xfrm>
            <a:off x="1879601" y="5710187"/>
            <a:ext cx="1610895" cy="1060277"/>
          </a:xfrm>
          <a:prstGeom prst="roundRect">
            <a:avLst>
              <a:gd name="adj" fmla="val 3763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35%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from private insurance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34FC7E3-EA64-EF43-C6AB-FEBE485555BC}"/>
              </a:ext>
            </a:extLst>
          </p:cNvPr>
          <p:cNvSpPr/>
          <p:nvPr/>
        </p:nvSpPr>
        <p:spPr>
          <a:xfrm>
            <a:off x="3683000" y="5710186"/>
            <a:ext cx="1610895" cy="1060277"/>
          </a:xfrm>
          <a:prstGeom prst="roundRect">
            <a:avLst>
              <a:gd name="adj" fmla="val 3763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43%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through NFIP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5A396CF2-6577-EE88-9403-2A23E900A9DE}"/>
              </a:ext>
            </a:extLst>
          </p:cNvPr>
          <p:cNvSpPr/>
          <p:nvPr/>
        </p:nvSpPr>
        <p:spPr>
          <a:xfrm>
            <a:off x="3118185" y="5449137"/>
            <a:ext cx="260283" cy="26105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290DE81F-7AE3-259B-0711-21BA674213FA}"/>
              </a:ext>
            </a:extLst>
          </p:cNvPr>
          <p:cNvSpPr/>
          <p:nvPr/>
        </p:nvSpPr>
        <p:spPr>
          <a:xfrm>
            <a:off x="3795028" y="5449136"/>
            <a:ext cx="260283" cy="26105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2A80D17D-31CC-D9D7-0656-E9A8EC24868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60661" y="3668934"/>
            <a:ext cx="546786" cy="546786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75CDCF0B-53CE-D3CE-B939-72DEBB05DEDF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51036" y="4654337"/>
            <a:ext cx="546786" cy="546786"/>
          </a:xfrm>
          <a:prstGeom prst="rect">
            <a:avLst/>
          </a:prstGeom>
        </p:spPr>
      </p:pic>
      <p:sp>
        <p:nvSpPr>
          <p:cNvPr id="27" name="Graphic 7">
            <a:extLst>
              <a:ext uri="{FF2B5EF4-FFF2-40B4-BE49-F238E27FC236}">
                <a16:creationId xmlns:a16="http://schemas.microsoft.com/office/drawing/2014/main" id="{EE312537-0BC1-A369-4B8D-85EBFC30DEFE}"/>
              </a:ext>
            </a:extLst>
          </p:cNvPr>
          <p:cNvSpPr/>
          <p:nvPr/>
        </p:nvSpPr>
        <p:spPr>
          <a:xfrm rot="5400000">
            <a:off x="5583476" y="3832008"/>
            <a:ext cx="457200" cy="640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 w="28575" cap="flat">
            <a:solidFill>
              <a:schemeClr val="accent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8" name="Graphic 7">
            <a:extLst>
              <a:ext uri="{FF2B5EF4-FFF2-40B4-BE49-F238E27FC236}">
                <a16:creationId xmlns:a16="http://schemas.microsoft.com/office/drawing/2014/main" id="{CE80DB15-0F8B-A853-ED6B-9A28B785B12F}"/>
              </a:ext>
            </a:extLst>
          </p:cNvPr>
          <p:cNvSpPr/>
          <p:nvPr/>
        </p:nvSpPr>
        <p:spPr>
          <a:xfrm rot="5400000">
            <a:off x="5580658" y="4748859"/>
            <a:ext cx="457200" cy="634444"/>
          </a:xfrm>
          <a:prstGeom prst="round2SameRect">
            <a:avLst/>
          </a:prstGeom>
          <a:solidFill>
            <a:schemeClr val="accent1">
              <a:lumMod val="75000"/>
            </a:schemeClr>
          </a:solidFill>
          <a:ln w="28575" cap="flat">
            <a:solidFill>
              <a:schemeClr val="accent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9" name="Graphic 7">
            <a:extLst>
              <a:ext uri="{FF2B5EF4-FFF2-40B4-BE49-F238E27FC236}">
                <a16:creationId xmlns:a16="http://schemas.microsoft.com/office/drawing/2014/main" id="{6AECF528-092B-352B-EFCF-D9301C2A6845}"/>
              </a:ext>
            </a:extLst>
          </p:cNvPr>
          <p:cNvSpPr/>
          <p:nvPr/>
        </p:nvSpPr>
        <p:spPr>
          <a:xfrm rot="5400000">
            <a:off x="5577840" y="5731444"/>
            <a:ext cx="457200" cy="640080"/>
          </a:xfrm>
          <a:prstGeom prst="round2SameRect">
            <a:avLst/>
          </a:prstGeom>
          <a:solidFill>
            <a:schemeClr val="accent1"/>
          </a:solidFill>
          <a:ln w="28575" cap="flat">
            <a:solidFill>
              <a:schemeClr val="accent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4C420FB5-C744-0C6C-1286-2DE91D4BB1AA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41325" y="2482995"/>
            <a:ext cx="575830" cy="57583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12AA661-8944-8F95-4BBE-A89484CBA792}"/>
              </a:ext>
            </a:extLst>
          </p:cNvPr>
          <p:cNvSpPr txBox="1"/>
          <p:nvPr/>
        </p:nvSpPr>
        <p:spPr>
          <a:xfrm>
            <a:off x="1551389" y="70327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</p:spTree>
    <p:extLst>
      <p:ext uri="{BB962C8B-B14F-4D97-AF65-F5344CB8AC3E}">
        <p14:creationId xmlns:p14="http://schemas.microsoft.com/office/powerpoint/2010/main" val="300992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9366-3940-442B-8C0F-404C0E8B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NFIP has gained increasing attention as flood risks have increased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3A0343-4745-1F45-8DC6-6C394AF2A27F}"/>
              </a:ext>
            </a:extLst>
          </p:cNvPr>
          <p:cNvSpPr txBox="1"/>
          <p:nvPr/>
        </p:nvSpPr>
        <p:spPr>
          <a:xfrm>
            <a:off x="1551389" y="70327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EE0E9F-6409-1882-3F3A-1D3353DF0EE9}"/>
              </a:ext>
            </a:extLst>
          </p:cNvPr>
          <p:cNvSpPr txBox="1"/>
          <p:nvPr/>
        </p:nvSpPr>
        <p:spPr>
          <a:xfrm>
            <a:off x="6353555" y="6070213"/>
            <a:ext cx="560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dirty="0">
              <a:latin typeface="+mj-lt"/>
            </a:endParaRPr>
          </a:p>
        </p:txBody>
      </p:sp>
      <p:sp>
        <p:nvSpPr>
          <p:cNvPr id="11" name="Google Shape;8992;p153">
            <a:extLst>
              <a:ext uri="{FF2B5EF4-FFF2-40B4-BE49-F238E27FC236}">
                <a16:creationId xmlns:a16="http://schemas.microsoft.com/office/drawing/2014/main" id="{7B3042F6-DAAC-4878-F71F-E6A468BD4E74}"/>
              </a:ext>
            </a:extLst>
          </p:cNvPr>
          <p:cNvSpPr/>
          <p:nvPr/>
        </p:nvSpPr>
        <p:spPr>
          <a:xfrm>
            <a:off x="1879601" y="2351888"/>
            <a:ext cx="7339814" cy="4436202"/>
          </a:xfrm>
          <a:prstGeom prst="roundRect">
            <a:avLst>
              <a:gd name="adj" fmla="val 3053"/>
            </a:avLst>
          </a:prstGeom>
          <a:noFill/>
          <a:ln w="127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200" b="1" dirty="0">
                <a:ea typeface="Arial"/>
                <a:cs typeface="Arial"/>
                <a:sym typeface="Arial"/>
              </a:rPr>
              <a:t>STATES WITH SERIOUS FLOODS OR FLOOD-RELATED DISASTERS IN 2024</a:t>
            </a:r>
            <a:endParaRPr lang="en-US" sz="1200" dirty="0">
              <a:ea typeface="Arial"/>
              <a:cs typeface="Arial"/>
              <a:sym typeface="Arial"/>
            </a:endParaRPr>
          </a:p>
          <a:p>
            <a:pPr marL="0" marR="0" lvl="0" indent="0" rtl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000" dirty="0">
                <a:solidFill>
                  <a:schemeClr val="bg2">
                    <a:lumMod val="75000"/>
                  </a:schemeClr>
                </a:solidFill>
                <a:ea typeface="Arial"/>
                <a:cs typeface="Arial"/>
                <a:sym typeface="Arial"/>
              </a:rPr>
              <a:t>SOURCE: RETHOUGHT FLOOD</a:t>
            </a:r>
          </a:p>
        </p:txBody>
      </p:sp>
      <p:grpSp>
        <p:nvGrpSpPr>
          <p:cNvPr id="12" name="Google Shape;3306;p127">
            <a:extLst>
              <a:ext uri="{FF2B5EF4-FFF2-40B4-BE49-F238E27FC236}">
                <a16:creationId xmlns:a16="http://schemas.microsoft.com/office/drawing/2014/main" id="{1469E1EA-DC74-9901-E3F7-2736277C444B}"/>
              </a:ext>
            </a:extLst>
          </p:cNvPr>
          <p:cNvGrpSpPr>
            <a:grpSpLocks noChangeAspect="1"/>
          </p:cNvGrpSpPr>
          <p:nvPr/>
        </p:nvGrpSpPr>
        <p:grpSpPr>
          <a:xfrm>
            <a:off x="2767397" y="3226165"/>
            <a:ext cx="5438005" cy="3425778"/>
            <a:chOff x="457201" y="1171574"/>
            <a:chExt cx="8229601" cy="5182070"/>
          </a:xfrm>
          <a:solidFill>
            <a:schemeClr val="bg1">
              <a:lumMod val="85000"/>
            </a:schemeClr>
          </a:solidFill>
        </p:grpSpPr>
        <p:sp>
          <p:nvSpPr>
            <p:cNvPr id="13" name="Google Shape;3307;p127">
              <a:extLst>
                <a:ext uri="{FF2B5EF4-FFF2-40B4-BE49-F238E27FC236}">
                  <a16:creationId xmlns:a16="http://schemas.microsoft.com/office/drawing/2014/main" id="{90C01E75-5851-4F84-236C-494BC8871AE1}"/>
                </a:ext>
              </a:extLst>
            </p:cNvPr>
            <p:cNvSpPr/>
            <p:nvPr/>
          </p:nvSpPr>
          <p:spPr>
            <a:xfrm>
              <a:off x="5911260" y="4392474"/>
              <a:ext cx="598054" cy="976608"/>
            </a:xfrm>
            <a:custGeom>
              <a:avLst/>
              <a:gdLst/>
              <a:ahLst/>
              <a:cxnLst/>
              <a:rect l="l" t="t" r="r" b="b"/>
              <a:pathLst>
                <a:path w="755" h="1230" extrusionOk="0">
                  <a:moveTo>
                    <a:pt x="0" y="43"/>
                  </a:moveTo>
                  <a:lnTo>
                    <a:pt x="19" y="66"/>
                  </a:lnTo>
                  <a:lnTo>
                    <a:pt x="0" y="826"/>
                  </a:lnTo>
                  <a:lnTo>
                    <a:pt x="46" y="1193"/>
                  </a:lnTo>
                  <a:lnTo>
                    <a:pt x="101" y="1206"/>
                  </a:lnTo>
                  <a:lnTo>
                    <a:pt x="122" y="1090"/>
                  </a:lnTo>
                  <a:lnTo>
                    <a:pt x="142" y="1121"/>
                  </a:lnTo>
                  <a:lnTo>
                    <a:pt x="146" y="1177"/>
                  </a:lnTo>
                  <a:lnTo>
                    <a:pt x="174" y="1205"/>
                  </a:lnTo>
                  <a:lnTo>
                    <a:pt x="132" y="1230"/>
                  </a:lnTo>
                  <a:lnTo>
                    <a:pt x="238" y="1202"/>
                  </a:lnTo>
                  <a:lnTo>
                    <a:pt x="260" y="1167"/>
                  </a:lnTo>
                  <a:lnTo>
                    <a:pt x="243" y="1148"/>
                  </a:lnTo>
                  <a:lnTo>
                    <a:pt x="252" y="1119"/>
                  </a:lnTo>
                  <a:lnTo>
                    <a:pt x="200" y="1069"/>
                  </a:lnTo>
                  <a:lnTo>
                    <a:pt x="204" y="1030"/>
                  </a:lnTo>
                  <a:lnTo>
                    <a:pt x="755" y="980"/>
                  </a:lnTo>
                  <a:lnTo>
                    <a:pt x="708" y="785"/>
                  </a:lnTo>
                  <a:lnTo>
                    <a:pt x="716" y="716"/>
                  </a:lnTo>
                  <a:lnTo>
                    <a:pt x="739" y="670"/>
                  </a:lnTo>
                  <a:lnTo>
                    <a:pt x="720" y="606"/>
                  </a:lnTo>
                  <a:lnTo>
                    <a:pt x="667" y="518"/>
                  </a:lnTo>
                  <a:lnTo>
                    <a:pt x="525" y="0"/>
                  </a:lnTo>
                  <a:lnTo>
                    <a:pt x="0" y="43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50000"/>
                </a:schemeClr>
              </a:fgClr>
              <a:bgClr>
                <a:schemeClr val="accent1">
                  <a:lumMod val="20000"/>
                  <a:lumOff val="8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3308;p127">
              <a:extLst>
                <a:ext uri="{FF2B5EF4-FFF2-40B4-BE49-F238E27FC236}">
                  <a16:creationId xmlns:a16="http://schemas.microsoft.com/office/drawing/2014/main" id="{88C8AD43-D995-1784-4607-664B5278161C}"/>
                </a:ext>
              </a:extLst>
            </p:cNvPr>
            <p:cNvSpPr/>
            <p:nvPr/>
          </p:nvSpPr>
          <p:spPr>
            <a:xfrm>
              <a:off x="756228" y="6221626"/>
              <a:ext cx="77938" cy="38174"/>
            </a:xfrm>
            <a:custGeom>
              <a:avLst/>
              <a:gdLst/>
              <a:ahLst/>
              <a:cxnLst/>
              <a:rect l="l" t="t" r="r" b="b"/>
              <a:pathLst>
                <a:path w="98" h="48" extrusionOk="0">
                  <a:moveTo>
                    <a:pt x="0" y="48"/>
                  </a:moveTo>
                  <a:lnTo>
                    <a:pt x="25" y="22"/>
                  </a:lnTo>
                  <a:lnTo>
                    <a:pt x="92" y="0"/>
                  </a:lnTo>
                  <a:lnTo>
                    <a:pt x="98" y="9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3309;p127">
              <a:extLst>
                <a:ext uri="{FF2B5EF4-FFF2-40B4-BE49-F238E27FC236}">
                  <a16:creationId xmlns:a16="http://schemas.microsoft.com/office/drawing/2014/main" id="{4A3BAD27-E904-84BD-9ED3-7D227776290F}"/>
                </a:ext>
              </a:extLst>
            </p:cNvPr>
            <p:cNvSpPr/>
            <p:nvPr/>
          </p:nvSpPr>
          <p:spPr>
            <a:xfrm>
              <a:off x="869159" y="6204131"/>
              <a:ext cx="46127" cy="31811"/>
            </a:xfrm>
            <a:custGeom>
              <a:avLst/>
              <a:gdLst/>
              <a:ahLst/>
              <a:cxnLst/>
              <a:rect l="l" t="t" r="r" b="b"/>
              <a:pathLst>
                <a:path w="59" h="39" extrusionOk="0">
                  <a:moveTo>
                    <a:pt x="0" y="39"/>
                  </a:moveTo>
                  <a:lnTo>
                    <a:pt x="13" y="0"/>
                  </a:lnTo>
                  <a:lnTo>
                    <a:pt x="59" y="7"/>
                  </a:lnTo>
                  <a:lnTo>
                    <a:pt x="52" y="3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3310;p127">
              <a:extLst>
                <a:ext uri="{FF2B5EF4-FFF2-40B4-BE49-F238E27FC236}">
                  <a16:creationId xmlns:a16="http://schemas.microsoft.com/office/drawing/2014/main" id="{9A066D6F-8D7D-A01B-6E90-833677396AD2}"/>
                </a:ext>
              </a:extLst>
            </p:cNvPr>
            <p:cNvSpPr/>
            <p:nvPr/>
          </p:nvSpPr>
          <p:spPr>
            <a:xfrm>
              <a:off x="970956" y="6167547"/>
              <a:ext cx="82710" cy="34992"/>
            </a:xfrm>
            <a:custGeom>
              <a:avLst/>
              <a:gdLst/>
              <a:ahLst/>
              <a:cxnLst/>
              <a:rect l="l" t="t" r="r" b="b"/>
              <a:pathLst>
                <a:path w="107" h="44" extrusionOk="0">
                  <a:moveTo>
                    <a:pt x="0" y="44"/>
                  </a:moveTo>
                  <a:lnTo>
                    <a:pt x="25" y="0"/>
                  </a:lnTo>
                  <a:lnTo>
                    <a:pt x="90" y="0"/>
                  </a:lnTo>
                  <a:lnTo>
                    <a:pt x="107" y="40"/>
                  </a:lnTo>
                  <a:lnTo>
                    <a:pt x="36" y="31"/>
                  </a:lnTo>
                  <a:lnTo>
                    <a:pt x="0" y="4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3311;p127">
              <a:extLst>
                <a:ext uri="{FF2B5EF4-FFF2-40B4-BE49-F238E27FC236}">
                  <a16:creationId xmlns:a16="http://schemas.microsoft.com/office/drawing/2014/main" id="{FAA04FA7-3638-9406-9811-351AF043BE6B}"/>
                </a:ext>
              </a:extLst>
            </p:cNvPr>
            <p:cNvSpPr/>
            <p:nvPr/>
          </p:nvSpPr>
          <p:spPr>
            <a:xfrm>
              <a:off x="1048892" y="4952353"/>
              <a:ext cx="1520582" cy="1283587"/>
            </a:xfrm>
            <a:custGeom>
              <a:avLst/>
              <a:gdLst/>
              <a:ahLst/>
              <a:cxnLst/>
              <a:rect l="l" t="t" r="r" b="b"/>
              <a:pathLst>
                <a:path w="1915" h="1617" extrusionOk="0">
                  <a:moveTo>
                    <a:pt x="0" y="1544"/>
                  </a:moveTo>
                  <a:lnTo>
                    <a:pt x="16" y="1521"/>
                  </a:lnTo>
                  <a:lnTo>
                    <a:pt x="30" y="1523"/>
                  </a:lnTo>
                  <a:lnTo>
                    <a:pt x="109" y="1466"/>
                  </a:lnTo>
                  <a:lnTo>
                    <a:pt x="157" y="1476"/>
                  </a:lnTo>
                  <a:lnTo>
                    <a:pt x="170" y="1498"/>
                  </a:lnTo>
                  <a:lnTo>
                    <a:pt x="173" y="1475"/>
                  </a:lnTo>
                  <a:lnTo>
                    <a:pt x="221" y="1442"/>
                  </a:lnTo>
                  <a:lnTo>
                    <a:pt x="296" y="1413"/>
                  </a:lnTo>
                  <a:lnTo>
                    <a:pt x="364" y="1358"/>
                  </a:lnTo>
                  <a:lnTo>
                    <a:pt x="380" y="1364"/>
                  </a:lnTo>
                  <a:lnTo>
                    <a:pt x="392" y="1293"/>
                  </a:lnTo>
                  <a:lnTo>
                    <a:pt x="431" y="1237"/>
                  </a:lnTo>
                  <a:lnTo>
                    <a:pt x="362" y="1243"/>
                  </a:lnTo>
                  <a:lnTo>
                    <a:pt x="371" y="1215"/>
                  </a:lnTo>
                  <a:lnTo>
                    <a:pt x="394" y="1217"/>
                  </a:lnTo>
                  <a:lnTo>
                    <a:pt x="372" y="1203"/>
                  </a:lnTo>
                  <a:lnTo>
                    <a:pt x="338" y="1236"/>
                  </a:lnTo>
                  <a:lnTo>
                    <a:pt x="335" y="1260"/>
                  </a:lnTo>
                  <a:lnTo>
                    <a:pt x="295" y="1205"/>
                  </a:lnTo>
                  <a:lnTo>
                    <a:pt x="282" y="1215"/>
                  </a:lnTo>
                  <a:lnTo>
                    <a:pt x="260" y="1188"/>
                  </a:lnTo>
                  <a:lnTo>
                    <a:pt x="208" y="1208"/>
                  </a:lnTo>
                  <a:lnTo>
                    <a:pt x="195" y="1212"/>
                  </a:lnTo>
                  <a:lnTo>
                    <a:pt x="150" y="1198"/>
                  </a:lnTo>
                  <a:lnTo>
                    <a:pt x="196" y="1160"/>
                  </a:lnTo>
                  <a:lnTo>
                    <a:pt x="183" y="1152"/>
                  </a:lnTo>
                  <a:lnTo>
                    <a:pt x="198" y="1125"/>
                  </a:lnTo>
                  <a:lnTo>
                    <a:pt x="190" y="1046"/>
                  </a:lnTo>
                  <a:lnTo>
                    <a:pt x="213" y="1008"/>
                  </a:lnTo>
                  <a:lnTo>
                    <a:pt x="174" y="1036"/>
                  </a:lnTo>
                  <a:lnTo>
                    <a:pt x="177" y="1060"/>
                  </a:lnTo>
                  <a:lnTo>
                    <a:pt x="143" y="1081"/>
                  </a:lnTo>
                  <a:lnTo>
                    <a:pt x="98" y="1066"/>
                  </a:lnTo>
                  <a:lnTo>
                    <a:pt x="83" y="1006"/>
                  </a:lnTo>
                  <a:lnTo>
                    <a:pt x="53" y="976"/>
                  </a:lnTo>
                  <a:lnTo>
                    <a:pt x="54" y="961"/>
                  </a:lnTo>
                  <a:lnTo>
                    <a:pt x="72" y="961"/>
                  </a:lnTo>
                  <a:lnTo>
                    <a:pt x="81" y="947"/>
                  </a:lnTo>
                  <a:lnTo>
                    <a:pt x="95" y="941"/>
                  </a:lnTo>
                  <a:lnTo>
                    <a:pt x="81" y="938"/>
                  </a:lnTo>
                  <a:lnTo>
                    <a:pt x="93" y="928"/>
                  </a:lnTo>
                  <a:lnTo>
                    <a:pt x="75" y="908"/>
                  </a:lnTo>
                  <a:lnTo>
                    <a:pt x="68" y="918"/>
                  </a:lnTo>
                  <a:lnTo>
                    <a:pt x="43" y="870"/>
                  </a:lnTo>
                  <a:lnTo>
                    <a:pt x="59" y="836"/>
                  </a:lnTo>
                  <a:lnTo>
                    <a:pt x="146" y="777"/>
                  </a:lnTo>
                  <a:lnTo>
                    <a:pt x="169" y="735"/>
                  </a:lnTo>
                  <a:lnTo>
                    <a:pt x="187" y="728"/>
                  </a:lnTo>
                  <a:lnTo>
                    <a:pt x="229" y="755"/>
                  </a:lnTo>
                  <a:lnTo>
                    <a:pt x="261" y="746"/>
                  </a:lnTo>
                  <a:lnTo>
                    <a:pt x="275" y="726"/>
                  </a:lnTo>
                  <a:lnTo>
                    <a:pt x="339" y="735"/>
                  </a:lnTo>
                  <a:lnTo>
                    <a:pt x="353" y="670"/>
                  </a:lnTo>
                  <a:lnTo>
                    <a:pt x="335" y="645"/>
                  </a:lnTo>
                  <a:lnTo>
                    <a:pt x="377" y="622"/>
                  </a:lnTo>
                  <a:lnTo>
                    <a:pt x="338" y="608"/>
                  </a:lnTo>
                  <a:lnTo>
                    <a:pt x="283" y="643"/>
                  </a:lnTo>
                  <a:lnTo>
                    <a:pt x="278" y="609"/>
                  </a:lnTo>
                  <a:lnTo>
                    <a:pt x="182" y="604"/>
                  </a:lnTo>
                  <a:lnTo>
                    <a:pt x="139" y="566"/>
                  </a:lnTo>
                  <a:lnTo>
                    <a:pt x="132" y="501"/>
                  </a:lnTo>
                  <a:lnTo>
                    <a:pt x="164" y="513"/>
                  </a:lnTo>
                  <a:lnTo>
                    <a:pt x="96" y="446"/>
                  </a:lnTo>
                  <a:lnTo>
                    <a:pt x="271" y="408"/>
                  </a:lnTo>
                  <a:lnTo>
                    <a:pt x="297" y="416"/>
                  </a:lnTo>
                  <a:lnTo>
                    <a:pt x="275" y="447"/>
                  </a:lnTo>
                  <a:lnTo>
                    <a:pt x="365" y="489"/>
                  </a:lnTo>
                  <a:lnTo>
                    <a:pt x="406" y="476"/>
                  </a:lnTo>
                  <a:lnTo>
                    <a:pt x="400" y="462"/>
                  </a:lnTo>
                  <a:lnTo>
                    <a:pt x="369" y="454"/>
                  </a:lnTo>
                  <a:lnTo>
                    <a:pt x="351" y="393"/>
                  </a:lnTo>
                  <a:lnTo>
                    <a:pt x="375" y="414"/>
                  </a:lnTo>
                  <a:lnTo>
                    <a:pt x="384" y="447"/>
                  </a:lnTo>
                  <a:lnTo>
                    <a:pt x="424" y="468"/>
                  </a:lnTo>
                  <a:lnTo>
                    <a:pt x="463" y="466"/>
                  </a:lnTo>
                  <a:lnTo>
                    <a:pt x="453" y="445"/>
                  </a:lnTo>
                  <a:lnTo>
                    <a:pt x="387" y="428"/>
                  </a:lnTo>
                  <a:lnTo>
                    <a:pt x="399" y="393"/>
                  </a:lnTo>
                  <a:lnTo>
                    <a:pt x="322" y="365"/>
                  </a:lnTo>
                  <a:lnTo>
                    <a:pt x="320" y="313"/>
                  </a:lnTo>
                  <a:lnTo>
                    <a:pt x="297" y="277"/>
                  </a:lnTo>
                  <a:lnTo>
                    <a:pt x="242" y="211"/>
                  </a:lnTo>
                  <a:lnTo>
                    <a:pt x="262" y="208"/>
                  </a:lnTo>
                  <a:lnTo>
                    <a:pt x="289" y="157"/>
                  </a:lnTo>
                  <a:lnTo>
                    <a:pt x="354" y="181"/>
                  </a:lnTo>
                  <a:lnTo>
                    <a:pt x="403" y="156"/>
                  </a:lnTo>
                  <a:lnTo>
                    <a:pt x="477" y="69"/>
                  </a:lnTo>
                  <a:lnTo>
                    <a:pt x="498" y="82"/>
                  </a:lnTo>
                  <a:lnTo>
                    <a:pt x="544" y="51"/>
                  </a:lnTo>
                  <a:lnTo>
                    <a:pt x="545" y="77"/>
                  </a:lnTo>
                  <a:lnTo>
                    <a:pt x="570" y="71"/>
                  </a:lnTo>
                  <a:lnTo>
                    <a:pt x="557" y="56"/>
                  </a:lnTo>
                  <a:lnTo>
                    <a:pt x="626" y="46"/>
                  </a:lnTo>
                  <a:lnTo>
                    <a:pt x="675" y="0"/>
                  </a:lnTo>
                  <a:lnTo>
                    <a:pt x="707" y="32"/>
                  </a:lnTo>
                  <a:lnTo>
                    <a:pt x="696" y="69"/>
                  </a:lnTo>
                  <a:lnTo>
                    <a:pt x="718" y="71"/>
                  </a:lnTo>
                  <a:lnTo>
                    <a:pt x="727" y="37"/>
                  </a:lnTo>
                  <a:lnTo>
                    <a:pt x="759" y="79"/>
                  </a:lnTo>
                  <a:lnTo>
                    <a:pt x="813" y="79"/>
                  </a:lnTo>
                  <a:lnTo>
                    <a:pt x="821" y="118"/>
                  </a:lnTo>
                  <a:lnTo>
                    <a:pt x="921" y="129"/>
                  </a:lnTo>
                  <a:lnTo>
                    <a:pt x="920" y="149"/>
                  </a:lnTo>
                  <a:lnTo>
                    <a:pt x="945" y="137"/>
                  </a:lnTo>
                  <a:lnTo>
                    <a:pt x="970" y="167"/>
                  </a:lnTo>
                  <a:lnTo>
                    <a:pt x="1022" y="157"/>
                  </a:lnTo>
                  <a:lnTo>
                    <a:pt x="1070" y="181"/>
                  </a:lnTo>
                  <a:lnTo>
                    <a:pt x="1117" y="159"/>
                  </a:lnTo>
                  <a:lnTo>
                    <a:pt x="1117" y="170"/>
                  </a:lnTo>
                  <a:lnTo>
                    <a:pt x="1135" y="166"/>
                  </a:lnTo>
                  <a:lnTo>
                    <a:pt x="1217" y="206"/>
                  </a:lnTo>
                  <a:lnTo>
                    <a:pt x="1278" y="1143"/>
                  </a:lnTo>
                  <a:lnTo>
                    <a:pt x="1370" y="1140"/>
                  </a:lnTo>
                  <a:lnTo>
                    <a:pt x="1368" y="1164"/>
                  </a:lnTo>
                  <a:lnTo>
                    <a:pt x="1399" y="1188"/>
                  </a:lnTo>
                  <a:lnTo>
                    <a:pt x="1455" y="1233"/>
                  </a:lnTo>
                  <a:lnTo>
                    <a:pt x="1465" y="1259"/>
                  </a:lnTo>
                  <a:lnTo>
                    <a:pt x="1512" y="1230"/>
                  </a:lnTo>
                  <a:lnTo>
                    <a:pt x="1525" y="1192"/>
                  </a:lnTo>
                  <a:lnTo>
                    <a:pt x="1551" y="1177"/>
                  </a:lnTo>
                  <a:lnTo>
                    <a:pt x="1557" y="1170"/>
                  </a:lnTo>
                  <a:lnTo>
                    <a:pt x="1588" y="1192"/>
                  </a:lnTo>
                  <a:lnTo>
                    <a:pt x="1585" y="1217"/>
                  </a:lnTo>
                  <a:lnTo>
                    <a:pt x="1605" y="1218"/>
                  </a:lnTo>
                  <a:lnTo>
                    <a:pt x="1617" y="1228"/>
                  </a:lnTo>
                  <a:lnTo>
                    <a:pt x="1627" y="1246"/>
                  </a:lnTo>
                  <a:lnTo>
                    <a:pt x="1657" y="1262"/>
                  </a:lnTo>
                  <a:lnTo>
                    <a:pt x="1796" y="1455"/>
                  </a:lnTo>
                  <a:lnTo>
                    <a:pt x="1838" y="1465"/>
                  </a:lnTo>
                  <a:lnTo>
                    <a:pt x="1908" y="1491"/>
                  </a:lnTo>
                  <a:lnTo>
                    <a:pt x="1915" y="1507"/>
                  </a:lnTo>
                  <a:lnTo>
                    <a:pt x="1900" y="1521"/>
                  </a:lnTo>
                  <a:lnTo>
                    <a:pt x="1903" y="1553"/>
                  </a:lnTo>
                  <a:lnTo>
                    <a:pt x="1890" y="1617"/>
                  </a:lnTo>
                  <a:lnTo>
                    <a:pt x="1882" y="1605"/>
                  </a:lnTo>
                  <a:lnTo>
                    <a:pt x="1869" y="1615"/>
                  </a:lnTo>
                  <a:lnTo>
                    <a:pt x="1854" y="1602"/>
                  </a:lnTo>
                  <a:lnTo>
                    <a:pt x="1876" y="1583"/>
                  </a:lnTo>
                  <a:lnTo>
                    <a:pt x="1859" y="1561"/>
                  </a:lnTo>
                  <a:lnTo>
                    <a:pt x="1859" y="1547"/>
                  </a:lnTo>
                  <a:lnTo>
                    <a:pt x="1838" y="1503"/>
                  </a:lnTo>
                  <a:lnTo>
                    <a:pt x="1825" y="1503"/>
                  </a:lnTo>
                  <a:lnTo>
                    <a:pt x="1802" y="1520"/>
                  </a:lnTo>
                  <a:lnTo>
                    <a:pt x="1798" y="1542"/>
                  </a:lnTo>
                  <a:lnTo>
                    <a:pt x="1777" y="1548"/>
                  </a:lnTo>
                  <a:lnTo>
                    <a:pt x="1774" y="1542"/>
                  </a:lnTo>
                  <a:lnTo>
                    <a:pt x="1790" y="1516"/>
                  </a:lnTo>
                  <a:lnTo>
                    <a:pt x="1794" y="1491"/>
                  </a:lnTo>
                  <a:lnTo>
                    <a:pt x="1780" y="1501"/>
                  </a:lnTo>
                  <a:lnTo>
                    <a:pt x="1776" y="1521"/>
                  </a:lnTo>
                  <a:lnTo>
                    <a:pt x="1727" y="1489"/>
                  </a:lnTo>
                  <a:lnTo>
                    <a:pt x="1729" y="1478"/>
                  </a:lnTo>
                  <a:lnTo>
                    <a:pt x="1754" y="1479"/>
                  </a:lnTo>
                  <a:lnTo>
                    <a:pt x="1758" y="1461"/>
                  </a:lnTo>
                  <a:lnTo>
                    <a:pt x="1774" y="1453"/>
                  </a:lnTo>
                  <a:lnTo>
                    <a:pt x="1772" y="1444"/>
                  </a:lnTo>
                  <a:lnTo>
                    <a:pt x="1747" y="1448"/>
                  </a:lnTo>
                  <a:lnTo>
                    <a:pt x="1739" y="1413"/>
                  </a:lnTo>
                  <a:lnTo>
                    <a:pt x="1689" y="1412"/>
                  </a:lnTo>
                  <a:lnTo>
                    <a:pt x="1676" y="1373"/>
                  </a:lnTo>
                  <a:lnTo>
                    <a:pt x="1689" y="1340"/>
                  </a:lnTo>
                  <a:lnTo>
                    <a:pt x="1672" y="1345"/>
                  </a:lnTo>
                  <a:lnTo>
                    <a:pt x="1664" y="1321"/>
                  </a:lnTo>
                  <a:lnTo>
                    <a:pt x="1654" y="1331"/>
                  </a:lnTo>
                  <a:lnTo>
                    <a:pt x="1646" y="1320"/>
                  </a:lnTo>
                  <a:lnTo>
                    <a:pt x="1657" y="1290"/>
                  </a:lnTo>
                  <a:lnTo>
                    <a:pt x="1647" y="1287"/>
                  </a:lnTo>
                  <a:lnTo>
                    <a:pt x="1643" y="1303"/>
                  </a:lnTo>
                  <a:lnTo>
                    <a:pt x="1627" y="1309"/>
                  </a:lnTo>
                  <a:lnTo>
                    <a:pt x="1607" y="1299"/>
                  </a:lnTo>
                  <a:lnTo>
                    <a:pt x="1604" y="1274"/>
                  </a:lnTo>
                  <a:lnTo>
                    <a:pt x="1579" y="1242"/>
                  </a:lnTo>
                  <a:lnTo>
                    <a:pt x="1581" y="1222"/>
                  </a:lnTo>
                  <a:lnTo>
                    <a:pt x="1570" y="1218"/>
                  </a:lnTo>
                  <a:lnTo>
                    <a:pt x="1568" y="1195"/>
                  </a:lnTo>
                  <a:lnTo>
                    <a:pt x="1564" y="1203"/>
                  </a:lnTo>
                  <a:lnTo>
                    <a:pt x="1575" y="1260"/>
                  </a:lnTo>
                  <a:lnTo>
                    <a:pt x="1596" y="1300"/>
                  </a:lnTo>
                  <a:lnTo>
                    <a:pt x="1666" y="1354"/>
                  </a:lnTo>
                  <a:lnTo>
                    <a:pt x="1667" y="1365"/>
                  </a:lnTo>
                  <a:lnTo>
                    <a:pt x="1649" y="1361"/>
                  </a:lnTo>
                  <a:lnTo>
                    <a:pt x="1648" y="1373"/>
                  </a:lnTo>
                  <a:lnTo>
                    <a:pt x="1657" y="1371"/>
                  </a:lnTo>
                  <a:lnTo>
                    <a:pt x="1668" y="1409"/>
                  </a:lnTo>
                  <a:lnTo>
                    <a:pt x="1712" y="1429"/>
                  </a:lnTo>
                  <a:lnTo>
                    <a:pt x="1734" y="1466"/>
                  </a:lnTo>
                  <a:lnTo>
                    <a:pt x="1682" y="1477"/>
                  </a:lnTo>
                  <a:lnTo>
                    <a:pt x="1657" y="1546"/>
                  </a:lnTo>
                  <a:lnTo>
                    <a:pt x="1642" y="1437"/>
                  </a:lnTo>
                  <a:lnTo>
                    <a:pt x="1633" y="1427"/>
                  </a:lnTo>
                  <a:lnTo>
                    <a:pt x="1631" y="1406"/>
                  </a:lnTo>
                  <a:lnTo>
                    <a:pt x="1640" y="1398"/>
                  </a:lnTo>
                  <a:lnTo>
                    <a:pt x="1597" y="1316"/>
                  </a:lnTo>
                  <a:lnTo>
                    <a:pt x="1582" y="1314"/>
                  </a:lnTo>
                  <a:lnTo>
                    <a:pt x="1572" y="1299"/>
                  </a:lnTo>
                  <a:lnTo>
                    <a:pt x="1558" y="1302"/>
                  </a:lnTo>
                  <a:lnTo>
                    <a:pt x="1549" y="1295"/>
                  </a:lnTo>
                  <a:lnTo>
                    <a:pt x="1539" y="1249"/>
                  </a:lnTo>
                  <a:lnTo>
                    <a:pt x="1532" y="1268"/>
                  </a:lnTo>
                  <a:lnTo>
                    <a:pt x="1497" y="1255"/>
                  </a:lnTo>
                  <a:lnTo>
                    <a:pt x="1490" y="1264"/>
                  </a:lnTo>
                  <a:lnTo>
                    <a:pt x="1534" y="1290"/>
                  </a:lnTo>
                  <a:lnTo>
                    <a:pt x="1513" y="1298"/>
                  </a:lnTo>
                  <a:lnTo>
                    <a:pt x="1516" y="1319"/>
                  </a:lnTo>
                  <a:lnTo>
                    <a:pt x="1479" y="1305"/>
                  </a:lnTo>
                  <a:lnTo>
                    <a:pt x="1433" y="1260"/>
                  </a:lnTo>
                  <a:lnTo>
                    <a:pt x="1364" y="1228"/>
                  </a:lnTo>
                  <a:lnTo>
                    <a:pt x="1316" y="1227"/>
                  </a:lnTo>
                  <a:lnTo>
                    <a:pt x="1349" y="1182"/>
                  </a:lnTo>
                  <a:lnTo>
                    <a:pt x="1366" y="1203"/>
                  </a:lnTo>
                  <a:lnTo>
                    <a:pt x="1368" y="1182"/>
                  </a:lnTo>
                  <a:lnTo>
                    <a:pt x="1340" y="1160"/>
                  </a:lnTo>
                  <a:lnTo>
                    <a:pt x="1322" y="1197"/>
                  </a:lnTo>
                  <a:lnTo>
                    <a:pt x="1282" y="1198"/>
                  </a:lnTo>
                  <a:lnTo>
                    <a:pt x="1107" y="1183"/>
                  </a:lnTo>
                  <a:lnTo>
                    <a:pt x="1113" y="1153"/>
                  </a:lnTo>
                  <a:lnTo>
                    <a:pt x="1096" y="1162"/>
                  </a:lnTo>
                  <a:lnTo>
                    <a:pt x="1074" y="1136"/>
                  </a:lnTo>
                  <a:lnTo>
                    <a:pt x="1048" y="1150"/>
                  </a:lnTo>
                  <a:lnTo>
                    <a:pt x="1037" y="1132"/>
                  </a:lnTo>
                  <a:lnTo>
                    <a:pt x="992" y="1152"/>
                  </a:lnTo>
                  <a:lnTo>
                    <a:pt x="990" y="1138"/>
                  </a:lnTo>
                  <a:lnTo>
                    <a:pt x="1011" y="1106"/>
                  </a:lnTo>
                  <a:lnTo>
                    <a:pt x="997" y="1106"/>
                  </a:lnTo>
                  <a:lnTo>
                    <a:pt x="1013" y="1096"/>
                  </a:lnTo>
                  <a:lnTo>
                    <a:pt x="961" y="1103"/>
                  </a:lnTo>
                  <a:lnTo>
                    <a:pt x="943" y="1084"/>
                  </a:lnTo>
                  <a:lnTo>
                    <a:pt x="925" y="1096"/>
                  </a:lnTo>
                  <a:lnTo>
                    <a:pt x="920" y="1081"/>
                  </a:lnTo>
                  <a:lnTo>
                    <a:pt x="932" y="1066"/>
                  </a:lnTo>
                  <a:lnTo>
                    <a:pt x="904" y="1075"/>
                  </a:lnTo>
                  <a:lnTo>
                    <a:pt x="908" y="1084"/>
                  </a:lnTo>
                  <a:lnTo>
                    <a:pt x="894" y="1099"/>
                  </a:lnTo>
                  <a:lnTo>
                    <a:pt x="913" y="1097"/>
                  </a:lnTo>
                  <a:lnTo>
                    <a:pt x="904" y="1124"/>
                  </a:lnTo>
                  <a:lnTo>
                    <a:pt x="925" y="1134"/>
                  </a:lnTo>
                  <a:lnTo>
                    <a:pt x="948" y="1147"/>
                  </a:lnTo>
                  <a:lnTo>
                    <a:pt x="978" y="1134"/>
                  </a:lnTo>
                  <a:lnTo>
                    <a:pt x="972" y="1195"/>
                  </a:lnTo>
                  <a:lnTo>
                    <a:pt x="922" y="1197"/>
                  </a:lnTo>
                  <a:lnTo>
                    <a:pt x="922" y="1181"/>
                  </a:lnTo>
                  <a:lnTo>
                    <a:pt x="904" y="1169"/>
                  </a:lnTo>
                  <a:lnTo>
                    <a:pt x="866" y="1185"/>
                  </a:lnTo>
                  <a:lnTo>
                    <a:pt x="863" y="1169"/>
                  </a:lnTo>
                  <a:lnTo>
                    <a:pt x="849" y="1183"/>
                  </a:lnTo>
                  <a:lnTo>
                    <a:pt x="847" y="1164"/>
                  </a:lnTo>
                  <a:lnTo>
                    <a:pt x="816" y="1160"/>
                  </a:lnTo>
                  <a:lnTo>
                    <a:pt x="839" y="1195"/>
                  </a:lnTo>
                  <a:lnTo>
                    <a:pt x="835" y="1202"/>
                  </a:lnTo>
                  <a:lnTo>
                    <a:pt x="822" y="1197"/>
                  </a:lnTo>
                  <a:lnTo>
                    <a:pt x="788" y="1217"/>
                  </a:lnTo>
                  <a:lnTo>
                    <a:pt x="781" y="1210"/>
                  </a:lnTo>
                  <a:lnTo>
                    <a:pt x="756" y="1255"/>
                  </a:lnTo>
                  <a:lnTo>
                    <a:pt x="742" y="1237"/>
                  </a:lnTo>
                  <a:lnTo>
                    <a:pt x="731" y="1248"/>
                  </a:lnTo>
                  <a:lnTo>
                    <a:pt x="707" y="1244"/>
                  </a:lnTo>
                  <a:lnTo>
                    <a:pt x="704" y="1221"/>
                  </a:lnTo>
                  <a:lnTo>
                    <a:pt x="736" y="1221"/>
                  </a:lnTo>
                  <a:lnTo>
                    <a:pt x="756" y="1198"/>
                  </a:lnTo>
                  <a:lnTo>
                    <a:pt x="703" y="1197"/>
                  </a:lnTo>
                  <a:lnTo>
                    <a:pt x="748" y="1091"/>
                  </a:lnTo>
                  <a:lnTo>
                    <a:pt x="823" y="1073"/>
                  </a:lnTo>
                  <a:lnTo>
                    <a:pt x="815" y="1049"/>
                  </a:lnTo>
                  <a:lnTo>
                    <a:pt x="862" y="1021"/>
                  </a:lnTo>
                  <a:lnTo>
                    <a:pt x="798" y="1039"/>
                  </a:lnTo>
                  <a:lnTo>
                    <a:pt x="809" y="984"/>
                  </a:lnTo>
                  <a:lnTo>
                    <a:pt x="777" y="1048"/>
                  </a:lnTo>
                  <a:lnTo>
                    <a:pt x="736" y="1067"/>
                  </a:lnTo>
                  <a:lnTo>
                    <a:pt x="686" y="1131"/>
                  </a:lnTo>
                  <a:lnTo>
                    <a:pt x="652" y="1131"/>
                  </a:lnTo>
                  <a:lnTo>
                    <a:pt x="671" y="1164"/>
                  </a:lnTo>
                  <a:lnTo>
                    <a:pt x="583" y="1234"/>
                  </a:lnTo>
                  <a:lnTo>
                    <a:pt x="622" y="1248"/>
                  </a:lnTo>
                  <a:lnTo>
                    <a:pt x="614" y="1279"/>
                  </a:lnTo>
                  <a:lnTo>
                    <a:pt x="419" y="1426"/>
                  </a:lnTo>
                  <a:lnTo>
                    <a:pt x="280" y="1465"/>
                  </a:lnTo>
                  <a:lnTo>
                    <a:pt x="320" y="1481"/>
                  </a:lnTo>
                  <a:lnTo>
                    <a:pt x="236" y="1527"/>
                  </a:lnTo>
                  <a:lnTo>
                    <a:pt x="218" y="1505"/>
                  </a:lnTo>
                  <a:lnTo>
                    <a:pt x="163" y="1527"/>
                  </a:lnTo>
                  <a:lnTo>
                    <a:pt x="118" y="1528"/>
                  </a:lnTo>
                  <a:lnTo>
                    <a:pt x="119" y="1502"/>
                  </a:lnTo>
                  <a:lnTo>
                    <a:pt x="65" y="1555"/>
                  </a:lnTo>
                  <a:lnTo>
                    <a:pt x="50" y="1552"/>
                  </a:lnTo>
                  <a:lnTo>
                    <a:pt x="49" y="1526"/>
                  </a:lnTo>
                  <a:lnTo>
                    <a:pt x="39" y="1552"/>
                  </a:lnTo>
                  <a:lnTo>
                    <a:pt x="0" y="154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3312;p127">
              <a:extLst>
                <a:ext uri="{FF2B5EF4-FFF2-40B4-BE49-F238E27FC236}">
                  <a16:creationId xmlns:a16="http://schemas.microsoft.com/office/drawing/2014/main" id="{617048E5-A47B-A71F-692B-6D3813ED9E58}"/>
                </a:ext>
              </a:extLst>
            </p:cNvPr>
            <p:cNvSpPr/>
            <p:nvPr/>
          </p:nvSpPr>
          <p:spPr>
            <a:xfrm>
              <a:off x="1454488" y="5994175"/>
              <a:ext cx="151104" cy="152695"/>
            </a:xfrm>
            <a:custGeom>
              <a:avLst/>
              <a:gdLst/>
              <a:ahLst/>
              <a:cxnLst/>
              <a:rect l="l" t="t" r="r" b="b"/>
              <a:pathLst>
                <a:path w="190" h="190" extrusionOk="0">
                  <a:moveTo>
                    <a:pt x="0" y="190"/>
                  </a:moveTo>
                  <a:lnTo>
                    <a:pt x="54" y="139"/>
                  </a:lnTo>
                  <a:lnTo>
                    <a:pt x="19" y="74"/>
                  </a:lnTo>
                  <a:lnTo>
                    <a:pt x="69" y="96"/>
                  </a:lnTo>
                  <a:lnTo>
                    <a:pt x="145" y="0"/>
                  </a:lnTo>
                  <a:lnTo>
                    <a:pt x="190" y="11"/>
                  </a:lnTo>
                  <a:lnTo>
                    <a:pt x="150" y="104"/>
                  </a:lnTo>
                  <a:lnTo>
                    <a:pt x="0" y="190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3313;p127">
              <a:extLst>
                <a:ext uri="{FF2B5EF4-FFF2-40B4-BE49-F238E27FC236}">
                  <a16:creationId xmlns:a16="http://schemas.microsoft.com/office/drawing/2014/main" id="{4337506E-DD2F-525F-931C-6C5ED90A0A21}"/>
                </a:ext>
              </a:extLst>
            </p:cNvPr>
            <p:cNvSpPr/>
            <p:nvPr/>
          </p:nvSpPr>
          <p:spPr>
            <a:xfrm>
              <a:off x="2256135" y="5987812"/>
              <a:ext cx="89072" cy="171781"/>
            </a:xfrm>
            <a:custGeom>
              <a:avLst/>
              <a:gdLst/>
              <a:ahLst/>
              <a:cxnLst/>
              <a:rect l="l" t="t" r="r" b="b"/>
              <a:pathLst>
                <a:path w="114" h="217" extrusionOk="0">
                  <a:moveTo>
                    <a:pt x="0" y="58"/>
                  </a:moveTo>
                  <a:lnTo>
                    <a:pt x="25" y="0"/>
                  </a:lnTo>
                  <a:lnTo>
                    <a:pt x="82" y="56"/>
                  </a:lnTo>
                  <a:lnTo>
                    <a:pt x="114" y="217"/>
                  </a:lnTo>
                  <a:lnTo>
                    <a:pt x="0" y="58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3314;p127">
              <a:extLst>
                <a:ext uri="{FF2B5EF4-FFF2-40B4-BE49-F238E27FC236}">
                  <a16:creationId xmlns:a16="http://schemas.microsoft.com/office/drawing/2014/main" id="{AEB8E465-B5F0-562D-FC5D-11B3BF49BC73}"/>
                </a:ext>
              </a:extLst>
            </p:cNvPr>
            <p:cNvSpPr/>
            <p:nvPr/>
          </p:nvSpPr>
          <p:spPr>
            <a:xfrm>
              <a:off x="2391333" y="6159594"/>
              <a:ext cx="85891" cy="93844"/>
            </a:xfrm>
            <a:custGeom>
              <a:avLst/>
              <a:gdLst/>
              <a:ahLst/>
              <a:cxnLst/>
              <a:rect l="l" t="t" r="r" b="b"/>
              <a:pathLst>
                <a:path w="108" h="117" extrusionOk="0">
                  <a:moveTo>
                    <a:pt x="0" y="0"/>
                  </a:moveTo>
                  <a:lnTo>
                    <a:pt x="13" y="79"/>
                  </a:lnTo>
                  <a:lnTo>
                    <a:pt x="108" y="117"/>
                  </a:lnTo>
                  <a:lnTo>
                    <a:pt x="55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3315;p127">
              <a:extLst>
                <a:ext uri="{FF2B5EF4-FFF2-40B4-BE49-F238E27FC236}">
                  <a16:creationId xmlns:a16="http://schemas.microsoft.com/office/drawing/2014/main" id="{FE4191CF-D79A-85C0-24FC-F2FB76C5C111}"/>
                </a:ext>
              </a:extLst>
            </p:cNvPr>
            <p:cNvSpPr/>
            <p:nvPr/>
          </p:nvSpPr>
          <p:spPr>
            <a:xfrm>
              <a:off x="2488357" y="6159594"/>
              <a:ext cx="27040" cy="50898"/>
            </a:xfrm>
            <a:custGeom>
              <a:avLst/>
              <a:gdLst/>
              <a:ahLst/>
              <a:cxnLst/>
              <a:rect l="l" t="t" r="r" b="b"/>
              <a:pathLst>
                <a:path w="34" h="62" extrusionOk="0">
                  <a:moveTo>
                    <a:pt x="0" y="62"/>
                  </a:moveTo>
                  <a:lnTo>
                    <a:pt x="7" y="0"/>
                  </a:lnTo>
                  <a:lnTo>
                    <a:pt x="34" y="53"/>
                  </a:lnTo>
                  <a:lnTo>
                    <a:pt x="0" y="62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3316;p127">
              <a:extLst>
                <a:ext uri="{FF2B5EF4-FFF2-40B4-BE49-F238E27FC236}">
                  <a16:creationId xmlns:a16="http://schemas.microsoft.com/office/drawing/2014/main" id="{604FDCEF-F965-1876-05FE-51B0812D6476}"/>
                </a:ext>
              </a:extLst>
            </p:cNvPr>
            <p:cNvSpPr/>
            <p:nvPr/>
          </p:nvSpPr>
          <p:spPr>
            <a:xfrm>
              <a:off x="1527655" y="3786467"/>
              <a:ext cx="1076817" cy="1248594"/>
            </a:xfrm>
            <a:custGeom>
              <a:avLst/>
              <a:gdLst/>
              <a:ahLst/>
              <a:cxnLst/>
              <a:rect l="l" t="t" r="r" b="b"/>
              <a:pathLst>
                <a:path w="1357" h="1570" extrusionOk="0">
                  <a:moveTo>
                    <a:pt x="0" y="1074"/>
                  </a:moveTo>
                  <a:lnTo>
                    <a:pt x="88" y="999"/>
                  </a:lnTo>
                  <a:lnTo>
                    <a:pt x="53" y="939"/>
                  </a:lnTo>
                  <a:lnTo>
                    <a:pt x="71" y="853"/>
                  </a:lnTo>
                  <a:lnTo>
                    <a:pt x="160" y="705"/>
                  </a:lnTo>
                  <a:lnTo>
                    <a:pt x="227" y="663"/>
                  </a:lnTo>
                  <a:lnTo>
                    <a:pt x="188" y="611"/>
                  </a:lnTo>
                  <a:lnTo>
                    <a:pt x="162" y="464"/>
                  </a:lnTo>
                  <a:lnTo>
                    <a:pt x="192" y="203"/>
                  </a:lnTo>
                  <a:lnTo>
                    <a:pt x="237" y="188"/>
                  </a:lnTo>
                  <a:lnTo>
                    <a:pt x="312" y="233"/>
                  </a:lnTo>
                  <a:lnTo>
                    <a:pt x="378" y="0"/>
                  </a:lnTo>
                  <a:lnTo>
                    <a:pt x="1357" y="168"/>
                  </a:lnTo>
                  <a:lnTo>
                    <a:pt x="1151" y="1570"/>
                  </a:lnTo>
                  <a:lnTo>
                    <a:pt x="852" y="1525"/>
                  </a:lnTo>
                  <a:lnTo>
                    <a:pt x="664" y="1471"/>
                  </a:lnTo>
                  <a:lnTo>
                    <a:pt x="281" y="1246"/>
                  </a:lnTo>
                  <a:lnTo>
                    <a:pt x="0" y="107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3317;p127">
              <a:extLst>
                <a:ext uri="{FF2B5EF4-FFF2-40B4-BE49-F238E27FC236}">
                  <a16:creationId xmlns:a16="http://schemas.microsoft.com/office/drawing/2014/main" id="{0607708D-33FE-C014-5F58-C13C7BC3C2D1}"/>
                </a:ext>
              </a:extLst>
            </p:cNvPr>
            <p:cNvSpPr/>
            <p:nvPr/>
          </p:nvSpPr>
          <p:spPr>
            <a:xfrm>
              <a:off x="4869438" y="4145935"/>
              <a:ext cx="793695" cy="714166"/>
            </a:xfrm>
            <a:custGeom>
              <a:avLst/>
              <a:gdLst/>
              <a:ahLst/>
              <a:cxnLst/>
              <a:rect l="l" t="t" r="r" b="b"/>
              <a:pathLst>
                <a:path w="1001" h="900" extrusionOk="0">
                  <a:moveTo>
                    <a:pt x="0" y="29"/>
                  </a:moveTo>
                  <a:lnTo>
                    <a:pt x="40" y="309"/>
                  </a:lnTo>
                  <a:lnTo>
                    <a:pt x="33" y="743"/>
                  </a:lnTo>
                  <a:lnTo>
                    <a:pt x="53" y="768"/>
                  </a:lnTo>
                  <a:lnTo>
                    <a:pt x="124" y="766"/>
                  </a:lnTo>
                  <a:lnTo>
                    <a:pt x="127" y="900"/>
                  </a:lnTo>
                  <a:lnTo>
                    <a:pt x="723" y="892"/>
                  </a:lnTo>
                  <a:lnTo>
                    <a:pt x="710" y="755"/>
                  </a:lnTo>
                  <a:lnTo>
                    <a:pt x="762" y="606"/>
                  </a:lnTo>
                  <a:lnTo>
                    <a:pt x="836" y="502"/>
                  </a:lnTo>
                  <a:lnTo>
                    <a:pt x="833" y="473"/>
                  </a:lnTo>
                  <a:lnTo>
                    <a:pt x="887" y="381"/>
                  </a:lnTo>
                  <a:lnTo>
                    <a:pt x="917" y="279"/>
                  </a:lnTo>
                  <a:lnTo>
                    <a:pt x="905" y="271"/>
                  </a:lnTo>
                  <a:lnTo>
                    <a:pt x="956" y="232"/>
                  </a:lnTo>
                  <a:lnTo>
                    <a:pt x="1001" y="141"/>
                  </a:lnTo>
                  <a:lnTo>
                    <a:pt x="985" y="121"/>
                  </a:lnTo>
                  <a:lnTo>
                    <a:pt x="852" y="128"/>
                  </a:lnTo>
                  <a:lnTo>
                    <a:pt x="888" y="78"/>
                  </a:lnTo>
                  <a:lnTo>
                    <a:pt x="878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3318;p127">
              <a:extLst>
                <a:ext uri="{FF2B5EF4-FFF2-40B4-BE49-F238E27FC236}">
                  <a16:creationId xmlns:a16="http://schemas.microsoft.com/office/drawing/2014/main" id="{E374523E-0992-E81F-2D8E-5C3F73A62C37}"/>
                </a:ext>
              </a:extLst>
            </p:cNvPr>
            <p:cNvSpPr/>
            <p:nvPr/>
          </p:nvSpPr>
          <p:spPr>
            <a:xfrm>
              <a:off x="457201" y="2439257"/>
              <a:ext cx="1251779" cy="2142495"/>
            </a:xfrm>
            <a:custGeom>
              <a:avLst/>
              <a:gdLst/>
              <a:ahLst/>
              <a:cxnLst/>
              <a:rect l="l" t="t" r="r" b="b"/>
              <a:pathLst>
                <a:path w="1575" h="2698" extrusionOk="0">
                  <a:moveTo>
                    <a:pt x="37" y="490"/>
                  </a:moveTo>
                  <a:lnTo>
                    <a:pt x="57" y="548"/>
                  </a:lnTo>
                  <a:lnTo>
                    <a:pt x="11" y="758"/>
                  </a:lnTo>
                  <a:lnTo>
                    <a:pt x="39" y="821"/>
                  </a:lnTo>
                  <a:lnTo>
                    <a:pt x="164" y="1099"/>
                  </a:lnTo>
                  <a:lnTo>
                    <a:pt x="177" y="1092"/>
                  </a:lnTo>
                  <a:lnTo>
                    <a:pt x="183" y="1030"/>
                  </a:lnTo>
                  <a:lnTo>
                    <a:pt x="204" y="1022"/>
                  </a:lnTo>
                  <a:lnTo>
                    <a:pt x="225" y="1037"/>
                  </a:lnTo>
                  <a:lnTo>
                    <a:pt x="188" y="1074"/>
                  </a:lnTo>
                  <a:lnTo>
                    <a:pt x="203" y="1094"/>
                  </a:lnTo>
                  <a:lnTo>
                    <a:pt x="235" y="1214"/>
                  </a:lnTo>
                  <a:lnTo>
                    <a:pt x="215" y="1207"/>
                  </a:lnTo>
                  <a:lnTo>
                    <a:pt x="171" y="1160"/>
                  </a:lnTo>
                  <a:lnTo>
                    <a:pt x="183" y="1114"/>
                  </a:lnTo>
                  <a:lnTo>
                    <a:pt x="162" y="1116"/>
                  </a:lnTo>
                  <a:lnTo>
                    <a:pt x="138" y="1167"/>
                  </a:lnTo>
                  <a:lnTo>
                    <a:pt x="145" y="1276"/>
                  </a:lnTo>
                  <a:lnTo>
                    <a:pt x="173" y="1326"/>
                  </a:lnTo>
                  <a:lnTo>
                    <a:pt x="229" y="1369"/>
                  </a:lnTo>
                  <a:lnTo>
                    <a:pt x="209" y="1421"/>
                  </a:lnTo>
                  <a:lnTo>
                    <a:pt x="177" y="1431"/>
                  </a:lnTo>
                  <a:lnTo>
                    <a:pt x="173" y="1500"/>
                  </a:lnTo>
                  <a:lnTo>
                    <a:pt x="249" y="1661"/>
                  </a:lnTo>
                  <a:lnTo>
                    <a:pt x="311" y="1762"/>
                  </a:lnTo>
                  <a:lnTo>
                    <a:pt x="301" y="1821"/>
                  </a:lnTo>
                  <a:lnTo>
                    <a:pt x="338" y="1857"/>
                  </a:lnTo>
                  <a:lnTo>
                    <a:pt x="323" y="1896"/>
                  </a:lnTo>
                  <a:lnTo>
                    <a:pt x="300" y="1990"/>
                  </a:lnTo>
                  <a:lnTo>
                    <a:pt x="327" y="2025"/>
                  </a:lnTo>
                  <a:lnTo>
                    <a:pt x="520" y="2094"/>
                  </a:lnTo>
                  <a:lnTo>
                    <a:pt x="598" y="2199"/>
                  </a:lnTo>
                  <a:lnTo>
                    <a:pt x="688" y="2234"/>
                  </a:lnTo>
                  <a:lnTo>
                    <a:pt x="690" y="2298"/>
                  </a:lnTo>
                  <a:lnTo>
                    <a:pt x="750" y="2314"/>
                  </a:lnTo>
                  <a:lnTo>
                    <a:pt x="832" y="2423"/>
                  </a:lnTo>
                  <a:lnTo>
                    <a:pt x="876" y="2518"/>
                  </a:lnTo>
                  <a:lnTo>
                    <a:pt x="878" y="2662"/>
                  </a:lnTo>
                  <a:lnTo>
                    <a:pt x="1436" y="2698"/>
                  </a:lnTo>
                  <a:lnTo>
                    <a:pt x="1401" y="2638"/>
                  </a:lnTo>
                  <a:lnTo>
                    <a:pt x="1419" y="2552"/>
                  </a:lnTo>
                  <a:lnTo>
                    <a:pt x="1508" y="2404"/>
                  </a:lnTo>
                  <a:lnTo>
                    <a:pt x="1575" y="2362"/>
                  </a:lnTo>
                  <a:lnTo>
                    <a:pt x="1536" y="2310"/>
                  </a:lnTo>
                  <a:lnTo>
                    <a:pt x="1510" y="2163"/>
                  </a:lnTo>
                  <a:lnTo>
                    <a:pt x="766" y="1041"/>
                  </a:lnTo>
                  <a:lnTo>
                    <a:pt x="708" y="927"/>
                  </a:lnTo>
                  <a:lnTo>
                    <a:pt x="896" y="210"/>
                  </a:lnTo>
                  <a:lnTo>
                    <a:pt x="152" y="0"/>
                  </a:lnTo>
                  <a:lnTo>
                    <a:pt x="130" y="44"/>
                  </a:lnTo>
                  <a:lnTo>
                    <a:pt x="137" y="137"/>
                  </a:lnTo>
                  <a:lnTo>
                    <a:pt x="0" y="360"/>
                  </a:lnTo>
                  <a:lnTo>
                    <a:pt x="37" y="49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20000"/>
                  <a:lumOff val="80000"/>
                </a:schemeClr>
              </a:fgClr>
              <a:bgClr>
                <a:schemeClr val="accent1"/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3319;p127">
              <a:extLst>
                <a:ext uri="{FF2B5EF4-FFF2-40B4-BE49-F238E27FC236}">
                  <a16:creationId xmlns:a16="http://schemas.microsoft.com/office/drawing/2014/main" id="{20ABABCD-066D-EEA6-04B6-B61F785674FC}"/>
                </a:ext>
              </a:extLst>
            </p:cNvPr>
            <p:cNvSpPr/>
            <p:nvPr/>
          </p:nvSpPr>
          <p:spPr>
            <a:xfrm>
              <a:off x="2604468" y="3127973"/>
              <a:ext cx="1148388" cy="906623"/>
            </a:xfrm>
            <a:custGeom>
              <a:avLst/>
              <a:gdLst/>
              <a:ahLst/>
              <a:cxnLst/>
              <a:rect l="l" t="t" r="r" b="b"/>
              <a:pathLst>
                <a:path w="1445" h="1144" extrusionOk="0">
                  <a:moveTo>
                    <a:pt x="0" y="1000"/>
                  </a:moveTo>
                  <a:lnTo>
                    <a:pt x="140" y="0"/>
                  </a:lnTo>
                  <a:lnTo>
                    <a:pt x="1070" y="106"/>
                  </a:lnTo>
                  <a:lnTo>
                    <a:pt x="1445" y="137"/>
                  </a:lnTo>
                  <a:lnTo>
                    <a:pt x="1429" y="386"/>
                  </a:lnTo>
                  <a:lnTo>
                    <a:pt x="1379" y="1144"/>
                  </a:lnTo>
                  <a:lnTo>
                    <a:pt x="1190" y="1130"/>
                  </a:lnTo>
                  <a:lnTo>
                    <a:pt x="596" y="1078"/>
                  </a:lnTo>
                  <a:lnTo>
                    <a:pt x="0" y="100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3320;p127">
              <a:extLst>
                <a:ext uri="{FF2B5EF4-FFF2-40B4-BE49-F238E27FC236}">
                  <a16:creationId xmlns:a16="http://schemas.microsoft.com/office/drawing/2014/main" id="{60AC4C89-7E66-00FE-A8CE-0551ED5B6983}"/>
                </a:ext>
              </a:extLst>
            </p:cNvPr>
            <p:cNvSpPr/>
            <p:nvPr/>
          </p:nvSpPr>
          <p:spPr>
            <a:xfrm>
              <a:off x="7932873" y="2638078"/>
              <a:ext cx="270397" cy="254491"/>
            </a:xfrm>
            <a:custGeom>
              <a:avLst/>
              <a:gdLst/>
              <a:ahLst/>
              <a:cxnLst/>
              <a:rect l="l" t="t" r="r" b="b"/>
              <a:pathLst>
                <a:path w="341" h="324" extrusionOk="0">
                  <a:moveTo>
                    <a:pt x="0" y="65"/>
                  </a:moveTo>
                  <a:lnTo>
                    <a:pt x="28" y="235"/>
                  </a:lnTo>
                  <a:lnTo>
                    <a:pt x="27" y="324"/>
                  </a:lnTo>
                  <a:lnTo>
                    <a:pt x="55" y="316"/>
                  </a:lnTo>
                  <a:lnTo>
                    <a:pt x="69" y="291"/>
                  </a:lnTo>
                  <a:lnTo>
                    <a:pt x="119" y="271"/>
                  </a:lnTo>
                  <a:lnTo>
                    <a:pt x="143" y="226"/>
                  </a:lnTo>
                  <a:lnTo>
                    <a:pt x="156" y="235"/>
                  </a:lnTo>
                  <a:lnTo>
                    <a:pt x="193" y="220"/>
                  </a:lnTo>
                  <a:lnTo>
                    <a:pt x="244" y="209"/>
                  </a:lnTo>
                  <a:lnTo>
                    <a:pt x="248" y="193"/>
                  </a:lnTo>
                  <a:lnTo>
                    <a:pt x="262" y="201"/>
                  </a:lnTo>
                  <a:lnTo>
                    <a:pt x="279" y="187"/>
                  </a:lnTo>
                  <a:lnTo>
                    <a:pt x="306" y="182"/>
                  </a:lnTo>
                  <a:lnTo>
                    <a:pt x="341" y="164"/>
                  </a:lnTo>
                  <a:lnTo>
                    <a:pt x="308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321;p127">
              <a:extLst>
                <a:ext uri="{FF2B5EF4-FFF2-40B4-BE49-F238E27FC236}">
                  <a16:creationId xmlns:a16="http://schemas.microsoft.com/office/drawing/2014/main" id="{235FD47A-8A60-3F42-D5D5-069D900F2B49}"/>
                </a:ext>
              </a:extLst>
            </p:cNvPr>
            <p:cNvSpPr/>
            <p:nvPr/>
          </p:nvSpPr>
          <p:spPr>
            <a:xfrm>
              <a:off x="7697468" y="3190004"/>
              <a:ext cx="165419" cy="271988"/>
            </a:xfrm>
            <a:custGeom>
              <a:avLst/>
              <a:gdLst/>
              <a:ahLst/>
              <a:cxnLst/>
              <a:rect l="l" t="t" r="r" b="b"/>
              <a:pathLst>
                <a:path w="208" h="343" extrusionOk="0">
                  <a:moveTo>
                    <a:pt x="0" y="34"/>
                  </a:moveTo>
                  <a:lnTo>
                    <a:pt x="29" y="0"/>
                  </a:lnTo>
                  <a:lnTo>
                    <a:pt x="69" y="0"/>
                  </a:lnTo>
                  <a:lnTo>
                    <a:pt x="55" y="36"/>
                  </a:lnTo>
                  <a:lnTo>
                    <a:pt x="43" y="49"/>
                  </a:lnTo>
                  <a:lnTo>
                    <a:pt x="51" y="86"/>
                  </a:lnTo>
                  <a:lnTo>
                    <a:pt x="72" y="111"/>
                  </a:lnTo>
                  <a:lnTo>
                    <a:pt x="102" y="141"/>
                  </a:lnTo>
                  <a:lnTo>
                    <a:pt x="111" y="181"/>
                  </a:lnTo>
                  <a:lnTo>
                    <a:pt x="133" y="208"/>
                  </a:lnTo>
                  <a:lnTo>
                    <a:pt x="152" y="228"/>
                  </a:lnTo>
                  <a:lnTo>
                    <a:pt x="183" y="240"/>
                  </a:lnTo>
                  <a:lnTo>
                    <a:pt x="199" y="271"/>
                  </a:lnTo>
                  <a:lnTo>
                    <a:pt x="173" y="297"/>
                  </a:lnTo>
                  <a:lnTo>
                    <a:pt x="200" y="291"/>
                  </a:lnTo>
                  <a:lnTo>
                    <a:pt x="208" y="318"/>
                  </a:lnTo>
                  <a:lnTo>
                    <a:pt x="153" y="330"/>
                  </a:lnTo>
                  <a:lnTo>
                    <a:pt x="83" y="343"/>
                  </a:lnTo>
                  <a:lnTo>
                    <a:pt x="78" y="319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322;p127">
              <a:extLst>
                <a:ext uri="{FF2B5EF4-FFF2-40B4-BE49-F238E27FC236}">
                  <a16:creationId xmlns:a16="http://schemas.microsoft.com/office/drawing/2014/main" id="{E3057405-BCC0-80C1-C3DF-48656C14B06A}"/>
                </a:ext>
              </a:extLst>
            </p:cNvPr>
            <p:cNvSpPr/>
            <p:nvPr/>
          </p:nvSpPr>
          <p:spPr>
            <a:xfrm>
              <a:off x="7528868" y="3401551"/>
              <a:ext cx="25449" cy="33402"/>
            </a:xfrm>
            <a:custGeom>
              <a:avLst/>
              <a:gdLst/>
              <a:ahLst/>
              <a:cxnLst/>
              <a:rect l="l" t="t" r="r" b="b"/>
              <a:pathLst>
                <a:path w="32" h="43" extrusionOk="0">
                  <a:moveTo>
                    <a:pt x="0" y="12"/>
                  </a:moveTo>
                  <a:lnTo>
                    <a:pt x="21" y="0"/>
                  </a:lnTo>
                  <a:lnTo>
                    <a:pt x="32" y="24"/>
                  </a:lnTo>
                  <a:lnTo>
                    <a:pt x="21" y="43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323;p127">
              <a:extLst>
                <a:ext uri="{FF2B5EF4-FFF2-40B4-BE49-F238E27FC236}">
                  <a16:creationId xmlns:a16="http://schemas.microsoft.com/office/drawing/2014/main" id="{64CDF1F8-487C-8719-04D8-C3E4883144C4}"/>
                </a:ext>
              </a:extLst>
            </p:cNvPr>
            <p:cNvSpPr/>
            <p:nvPr/>
          </p:nvSpPr>
          <p:spPr>
            <a:xfrm>
              <a:off x="6070318" y="5138449"/>
              <a:ext cx="1428328" cy="1084766"/>
            </a:xfrm>
            <a:custGeom>
              <a:avLst/>
              <a:gdLst/>
              <a:ahLst/>
              <a:cxnLst/>
              <a:rect l="l" t="t" r="r" b="b"/>
              <a:pathLst>
                <a:path w="1801" h="1367" extrusionOk="0">
                  <a:moveTo>
                    <a:pt x="4" y="91"/>
                  </a:moveTo>
                  <a:lnTo>
                    <a:pt x="0" y="130"/>
                  </a:lnTo>
                  <a:lnTo>
                    <a:pt x="52" y="180"/>
                  </a:lnTo>
                  <a:lnTo>
                    <a:pt x="43" y="209"/>
                  </a:lnTo>
                  <a:lnTo>
                    <a:pt x="60" y="228"/>
                  </a:lnTo>
                  <a:lnTo>
                    <a:pt x="38" y="263"/>
                  </a:lnTo>
                  <a:lnTo>
                    <a:pt x="77" y="246"/>
                  </a:lnTo>
                  <a:lnTo>
                    <a:pt x="102" y="222"/>
                  </a:lnTo>
                  <a:lnTo>
                    <a:pt x="99" y="194"/>
                  </a:lnTo>
                  <a:lnTo>
                    <a:pt x="117" y="212"/>
                  </a:lnTo>
                  <a:lnTo>
                    <a:pt x="134" y="187"/>
                  </a:lnTo>
                  <a:lnTo>
                    <a:pt x="149" y="208"/>
                  </a:lnTo>
                  <a:lnTo>
                    <a:pt x="108" y="240"/>
                  </a:lnTo>
                  <a:lnTo>
                    <a:pt x="225" y="214"/>
                  </a:lnTo>
                  <a:lnTo>
                    <a:pt x="248" y="189"/>
                  </a:lnTo>
                  <a:lnTo>
                    <a:pt x="264" y="199"/>
                  </a:lnTo>
                  <a:lnTo>
                    <a:pt x="307" y="188"/>
                  </a:lnTo>
                  <a:lnTo>
                    <a:pt x="330" y="202"/>
                  </a:lnTo>
                  <a:lnTo>
                    <a:pt x="249" y="212"/>
                  </a:lnTo>
                  <a:lnTo>
                    <a:pt x="274" y="220"/>
                  </a:lnTo>
                  <a:lnTo>
                    <a:pt x="364" y="239"/>
                  </a:lnTo>
                  <a:lnTo>
                    <a:pt x="420" y="269"/>
                  </a:lnTo>
                  <a:lnTo>
                    <a:pt x="404" y="227"/>
                  </a:lnTo>
                  <a:lnTo>
                    <a:pt x="430" y="260"/>
                  </a:lnTo>
                  <a:lnTo>
                    <a:pt x="468" y="265"/>
                  </a:lnTo>
                  <a:lnTo>
                    <a:pt x="435" y="274"/>
                  </a:lnTo>
                  <a:lnTo>
                    <a:pt x="498" y="307"/>
                  </a:lnTo>
                  <a:lnTo>
                    <a:pt x="520" y="334"/>
                  </a:lnTo>
                  <a:lnTo>
                    <a:pt x="519" y="365"/>
                  </a:lnTo>
                  <a:lnTo>
                    <a:pt x="494" y="327"/>
                  </a:lnTo>
                  <a:lnTo>
                    <a:pt x="508" y="375"/>
                  </a:lnTo>
                  <a:lnTo>
                    <a:pt x="557" y="357"/>
                  </a:lnTo>
                  <a:lnTo>
                    <a:pt x="588" y="354"/>
                  </a:lnTo>
                  <a:lnTo>
                    <a:pt x="609" y="332"/>
                  </a:lnTo>
                  <a:lnTo>
                    <a:pt x="617" y="346"/>
                  </a:lnTo>
                  <a:lnTo>
                    <a:pt x="682" y="298"/>
                  </a:lnTo>
                  <a:lnTo>
                    <a:pt x="724" y="295"/>
                  </a:lnTo>
                  <a:lnTo>
                    <a:pt x="709" y="279"/>
                  </a:lnTo>
                  <a:lnTo>
                    <a:pt x="739" y="241"/>
                  </a:lnTo>
                  <a:lnTo>
                    <a:pt x="801" y="238"/>
                  </a:lnTo>
                  <a:lnTo>
                    <a:pt x="869" y="271"/>
                  </a:lnTo>
                  <a:lnTo>
                    <a:pt x="906" y="319"/>
                  </a:lnTo>
                  <a:lnTo>
                    <a:pt x="939" y="328"/>
                  </a:lnTo>
                  <a:lnTo>
                    <a:pt x="948" y="365"/>
                  </a:lnTo>
                  <a:lnTo>
                    <a:pt x="989" y="385"/>
                  </a:lnTo>
                  <a:lnTo>
                    <a:pt x="1006" y="412"/>
                  </a:lnTo>
                  <a:lnTo>
                    <a:pt x="1028" y="434"/>
                  </a:lnTo>
                  <a:lnTo>
                    <a:pt x="1085" y="436"/>
                  </a:lnTo>
                  <a:lnTo>
                    <a:pt x="1107" y="474"/>
                  </a:lnTo>
                  <a:lnTo>
                    <a:pt x="1138" y="547"/>
                  </a:lnTo>
                  <a:lnTo>
                    <a:pt x="1121" y="682"/>
                  </a:lnTo>
                  <a:lnTo>
                    <a:pt x="1125" y="764"/>
                  </a:lnTo>
                  <a:lnTo>
                    <a:pt x="1162" y="789"/>
                  </a:lnTo>
                  <a:lnTo>
                    <a:pt x="1169" y="750"/>
                  </a:lnTo>
                  <a:lnTo>
                    <a:pt x="1144" y="737"/>
                  </a:lnTo>
                  <a:lnTo>
                    <a:pt x="1147" y="710"/>
                  </a:lnTo>
                  <a:lnTo>
                    <a:pt x="1158" y="717"/>
                  </a:lnTo>
                  <a:lnTo>
                    <a:pt x="1184" y="727"/>
                  </a:lnTo>
                  <a:lnTo>
                    <a:pt x="1191" y="753"/>
                  </a:lnTo>
                  <a:lnTo>
                    <a:pt x="1208" y="723"/>
                  </a:lnTo>
                  <a:lnTo>
                    <a:pt x="1222" y="749"/>
                  </a:lnTo>
                  <a:lnTo>
                    <a:pt x="1172" y="835"/>
                  </a:lnTo>
                  <a:lnTo>
                    <a:pt x="1170" y="851"/>
                  </a:lnTo>
                  <a:lnTo>
                    <a:pt x="1199" y="868"/>
                  </a:lnTo>
                  <a:lnTo>
                    <a:pt x="1227" y="936"/>
                  </a:lnTo>
                  <a:lnTo>
                    <a:pt x="1262" y="970"/>
                  </a:lnTo>
                  <a:lnTo>
                    <a:pt x="1280" y="995"/>
                  </a:lnTo>
                  <a:lnTo>
                    <a:pt x="1308" y="995"/>
                  </a:lnTo>
                  <a:lnTo>
                    <a:pt x="1279" y="955"/>
                  </a:lnTo>
                  <a:lnTo>
                    <a:pt x="1302" y="962"/>
                  </a:lnTo>
                  <a:lnTo>
                    <a:pt x="1329" y="953"/>
                  </a:lnTo>
                  <a:lnTo>
                    <a:pt x="1315" y="970"/>
                  </a:lnTo>
                  <a:lnTo>
                    <a:pt x="1327" y="1007"/>
                  </a:lnTo>
                  <a:lnTo>
                    <a:pt x="1340" y="1055"/>
                  </a:lnTo>
                  <a:lnTo>
                    <a:pt x="1384" y="1075"/>
                  </a:lnTo>
                  <a:lnTo>
                    <a:pt x="1394" y="1105"/>
                  </a:lnTo>
                  <a:lnTo>
                    <a:pt x="1431" y="1197"/>
                  </a:lnTo>
                  <a:lnTo>
                    <a:pt x="1478" y="1197"/>
                  </a:lnTo>
                  <a:lnTo>
                    <a:pt x="1518" y="1219"/>
                  </a:lnTo>
                  <a:lnTo>
                    <a:pt x="1585" y="1309"/>
                  </a:lnTo>
                  <a:lnTo>
                    <a:pt x="1640" y="1319"/>
                  </a:lnTo>
                  <a:lnTo>
                    <a:pt x="1641" y="1335"/>
                  </a:lnTo>
                  <a:lnTo>
                    <a:pt x="1628" y="1346"/>
                  </a:lnTo>
                  <a:lnTo>
                    <a:pt x="1585" y="1329"/>
                  </a:lnTo>
                  <a:lnTo>
                    <a:pt x="1599" y="1367"/>
                  </a:lnTo>
                  <a:lnTo>
                    <a:pt x="1651" y="1353"/>
                  </a:lnTo>
                  <a:lnTo>
                    <a:pt x="1693" y="1352"/>
                  </a:lnTo>
                  <a:lnTo>
                    <a:pt x="1717" y="1329"/>
                  </a:lnTo>
                  <a:lnTo>
                    <a:pt x="1752" y="1327"/>
                  </a:lnTo>
                  <a:lnTo>
                    <a:pt x="1772" y="1287"/>
                  </a:lnTo>
                  <a:lnTo>
                    <a:pt x="1765" y="1231"/>
                  </a:lnTo>
                  <a:lnTo>
                    <a:pt x="1783" y="1169"/>
                  </a:lnTo>
                  <a:lnTo>
                    <a:pt x="1801" y="1176"/>
                  </a:lnTo>
                  <a:lnTo>
                    <a:pt x="1784" y="957"/>
                  </a:lnTo>
                  <a:lnTo>
                    <a:pt x="1765" y="891"/>
                  </a:lnTo>
                  <a:lnTo>
                    <a:pt x="1570" y="574"/>
                  </a:lnTo>
                  <a:lnTo>
                    <a:pt x="1525" y="471"/>
                  </a:lnTo>
                  <a:lnTo>
                    <a:pt x="1544" y="471"/>
                  </a:lnTo>
                  <a:lnTo>
                    <a:pt x="1417" y="269"/>
                  </a:lnTo>
                  <a:lnTo>
                    <a:pt x="1329" y="58"/>
                  </a:lnTo>
                  <a:lnTo>
                    <a:pt x="1323" y="21"/>
                  </a:lnTo>
                  <a:lnTo>
                    <a:pt x="1301" y="15"/>
                  </a:lnTo>
                  <a:lnTo>
                    <a:pt x="1217" y="0"/>
                  </a:lnTo>
                  <a:lnTo>
                    <a:pt x="1195" y="27"/>
                  </a:lnTo>
                  <a:lnTo>
                    <a:pt x="1209" y="119"/>
                  </a:lnTo>
                  <a:lnTo>
                    <a:pt x="1172" y="116"/>
                  </a:lnTo>
                  <a:lnTo>
                    <a:pt x="1166" y="74"/>
                  </a:lnTo>
                  <a:lnTo>
                    <a:pt x="596" y="108"/>
                  </a:lnTo>
                  <a:lnTo>
                    <a:pt x="555" y="41"/>
                  </a:lnTo>
                  <a:lnTo>
                    <a:pt x="4" y="91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5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24;p127">
              <a:extLst>
                <a:ext uri="{FF2B5EF4-FFF2-40B4-BE49-F238E27FC236}">
                  <a16:creationId xmlns:a16="http://schemas.microsoft.com/office/drawing/2014/main" id="{2E8F3EEB-1BAD-6671-552A-30A5FC75F588}"/>
                </a:ext>
              </a:extLst>
            </p:cNvPr>
            <p:cNvSpPr/>
            <p:nvPr/>
          </p:nvSpPr>
          <p:spPr>
            <a:xfrm>
              <a:off x="7250519" y="6304336"/>
              <a:ext cx="71576" cy="49308"/>
            </a:xfrm>
            <a:custGeom>
              <a:avLst/>
              <a:gdLst/>
              <a:ahLst/>
              <a:cxnLst/>
              <a:rect l="l" t="t" r="r" b="b"/>
              <a:pathLst>
                <a:path w="91" h="62" extrusionOk="0">
                  <a:moveTo>
                    <a:pt x="0" y="62"/>
                  </a:moveTo>
                  <a:lnTo>
                    <a:pt x="5" y="28"/>
                  </a:lnTo>
                  <a:lnTo>
                    <a:pt x="36" y="23"/>
                  </a:lnTo>
                  <a:lnTo>
                    <a:pt x="40" y="0"/>
                  </a:lnTo>
                  <a:lnTo>
                    <a:pt x="91" y="26"/>
                  </a:lnTo>
                  <a:lnTo>
                    <a:pt x="41" y="42"/>
                  </a:lnTo>
                  <a:lnTo>
                    <a:pt x="16" y="35"/>
                  </a:lnTo>
                  <a:lnTo>
                    <a:pt x="25" y="50"/>
                  </a:lnTo>
                  <a:lnTo>
                    <a:pt x="0" y="62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325;p127">
              <a:extLst>
                <a:ext uri="{FF2B5EF4-FFF2-40B4-BE49-F238E27FC236}">
                  <a16:creationId xmlns:a16="http://schemas.microsoft.com/office/drawing/2014/main" id="{D390D492-7416-5205-3C5D-A035AA913178}"/>
                </a:ext>
              </a:extLst>
            </p:cNvPr>
            <p:cNvSpPr/>
            <p:nvPr/>
          </p:nvSpPr>
          <p:spPr>
            <a:xfrm>
              <a:off x="7352316" y="6274115"/>
              <a:ext cx="57260" cy="38174"/>
            </a:xfrm>
            <a:custGeom>
              <a:avLst/>
              <a:gdLst/>
              <a:ahLst/>
              <a:cxnLst/>
              <a:rect l="l" t="t" r="r" b="b"/>
              <a:pathLst>
                <a:path w="74" h="46" extrusionOk="0">
                  <a:moveTo>
                    <a:pt x="0" y="44"/>
                  </a:moveTo>
                  <a:lnTo>
                    <a:pt x="12" y="46"/>
                  </a:lnTo>
                  <a:lnTo>
                    <a:pt x="74" y="0"/>
                  </a:lnTo>
                  <a:lnTo>
                    <a:pt x="18" y="33"/>
                  </a:lnTo>
                  <a:lnTo>
                    <a:pt x="0" y="4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326;p127">
              <a:extLst>
                <a:ext uri="{FF2B5EF4-FFF2-40B4-BE49-F238E27FC236}">
                  <a16:creationId xmlns:a16="http://schemas.microsoft.com/office/drawing/2014/main" id="{8EAFBC5C-ED91-40C0-8EAD-0F9A2EC6C0AC}"/>
                </a:ext>
              </a:extLst>
            </p:cNvPr>
            <p:cNvSpPr/>
            <p:nvPr/>
          </p:nvSpPr>
          <p:spPr>
            <a:xfrm>
              <a:off x="7450930" y="6162775"/>
              <a:ext cx="39766" cy="73166"/>
            </a:xfrm>
            <a:custGeom>
              <a:avLst/>
              <a:gdLst/>
              <a:ahLst/>
              <a:cxnLst/>
              <a:rect l="l" t="t" r="r" b="b"/>
              <a:pathLst>
                <a:path w="49" h="94" extrusionOk="0">
                  <a:moveTo>
                    <a:pt x="0" y="94"/>
                  </a:moveTo>
                  <a:lnTo>
                    <a:pt x="26" y="64"/>
                  </a:lnTo>
                  <a:lnTo>
                    <a:pt x="49" y="0"/>
                  </a:lnTo>
                  <a:lnTo>
                    <a:pt x="33" y="30"/>
                  </a:lnTo>
                  <a:lnTo>
                    <a:pt x="0" y="9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327;p127">
              <a:extLst>
                <a:ext uri="{FF2B5EF4-FFF2-40B4-BE49-F238E27FC236}">
                  <a16:creationId xmlns:a16="http://schemas.microsoft.com/office/drawing/2014/main" id="{FD42FF96-35F0-18C7-C288-6C34F68970D3}"/>
                </a:ext>
              </a:extLst>
            </p:cNvPr>
            <p:cNvSpPr/>
            <p:nvPr/>
          </p:nvSpPr>
          <p:spPr>
            <a:xfrm>
              <a:off x="6326398" y="4343165"/>
              <a:ext cx="854136" cy="889127"/>
            </a:xfrm>
            <a:custGeom>
              <a:avLst/>
              <a:gdLst/>
              <a:ahLst/>
              <a:cxnLst/>
              <a:rect l="l" t="t" r="r" b="b"/>
              <a:pathLst>
                <a:path w="1075" h="1121" extrusionOk="0">
                  <a:moveTo>
                    <a:pt x="0" y="63"/>
                  </a:moveTo>
                  <a:lnTo>
                    <a:pt x="142" y="581"/>
                  </a:lnTo>
                  <a:lnTo>
                    <a:pt x="195" y="669"/>
                  </a:lnTo>
                  <a:lnTo>
                    <a:pt x="214" y="733"/>
                  </a:lnTo>
                  <a:lnTo>
                    <a:pt x="191" y="779"/>
                  </a:lnTo>
                  <a:lnTo>
                    <a:pt x="183" y="848"/>
                  </a:lnTo>
                  <a:lnTo>
                    <a:pt x="230" y="1043"/>
                  </a:lnTo>
                  <a:lnTo>
                    <a:pt x="271" y="1110"/>
                  </a:lnTo>
                  <a:lnTo>
                    <a:pt x="841" y="1076"/>
                  </a:lnTo>
                  <a:lnTo>
                    <a:pt x="847" y="1118"/>
                  </a:lnTo>
                  <a:lnTo>
                    <a:pt x="884" y="1121"/>
                  </a:lnTo>
                  <a:lnTo>
                    <a:pt x="870" y="1029"/>
                  </a:lnTo>
                  <a:lnTo>
                    <a:pt x="892" y="1002"/>
                  </a:lnTo>
                  <a:lnTo>
                    <a:pt x="976" y="1017"/>
                  </a:lnTo>
                  <a:lnTo>
                    <a:pt x="989" y="954"/>
                  </a:lnTo>
                  <a:lnTo>
                    <a:pt x="976" y="949"/>
                  </a:lnTo>
                  <a:lnTo>
                    <a:pt x="995" y="932"/>
                  </a:lnTo>
                  <a:lnTo>
                    <a:pt x="964" y="915"/>
                  </a:lnTo>
                  <a:lnTo>
                    <a:pt x="982" y="895"/>
                  </a:lnTo>
                  <a:lnTo>
                    <a:pt x="978" y="863"/>
                  </a:lnTo>
                  <a:lnTo>
                    <a:pt x="1015" y="839"/>
                  </a:lnTo>
                  <a:lnTo>
                    <a:pt x="1002" y="806"/>
                  </a:lnTo>
                  <a:lnTo>
                    <a:pt x="1021" y="794"/>
                  </a:lnTo>
                  <a:lnTo>
                    <a:pt x="1029" y="766"/>
                  </a:lnTo>
                  <a:lnTo>
                    <a:pt x="1014" y="755"/>
                  </a:lnTo>
                  <a:lnTo>
                    <a:pt x="1042" y="731"/>
                  </a:lnTo>
                  <a:lnTo>
                    <a:pt x="1029" y="713"/>
                  </a:lnTo>
                  <a:lnTo>
                    <a:pt x="1052" y="713"/>
                  </a:lnTo>
                  <a:lnTo>
                    <a:pt x="1075" y="678"/>
                  </a:lnTo>
                  <a:lnTo>
                    <a:pt x="1067" y="669"/>
                  </a:lnTo>
                  <a:lnTo>
                    <a:pt x="1030" y="662"/>
                  </a:lnTo>
                  <a:lnTo>
                    <a:pt x="1006" y="631"/>
                  </a:lnTo>
                  <a:lnTo>
                    <a:pt x="963" y="554"/>
                  </a:lnTo>
                  <a:lnTo>
                    <a:pt x="939" y="544"/>
                  </a:lnTo>
                  <a:lnTo>
                    <a:pt x="891" y="442"/>
                  </a:lnTo>
                  <a:lnTo>
                    <a:pt x="821" y="399"/>
                  </a:lnTo>
                  <a:lnTo>
                    <a:pt x="772" y="330"/>
                  </a:lnTo>
                  <a:lnTo>
                    <a:pt x="651" y="242"/>
                  </a:lnTo>
                  <a:lnTo>
                    <a:pt x="593" y="163"/>
                  </a:lnTo>
                  <a:lnTo>
                    <a:pt x="463" y="78"/>
                  </a:lnTo>
                  <a:lnTo>
                    <a:pt x="505" y="0"/>
                  </a:lnTo>
                  <a:lnTo>
                    <a:pt x="260" y="3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328;p127">
              <a:extLst>
                <a:ext uri="{FF2B5EF4-FFF2-40B4-BE49-F238E27FC236}">
                  <a16:creationId xmlns:a16="http://schemas.microsoft.com/office/drawing/2014/main" id="{992A479C-6E00-832D-42FA-E84A94790DD0}"/>
                </a:ext>
              </a:extLst>
            </p:cNvPr>
            <p:cNvSpPr/>
            <p:nvPr/>
          </p:nvSpPr>
          <p:spPr>
            <a:xfrm>
              <a:off x="2496309" y="5548816"/>
              <a:ext cx="93844" cy="74757"/>
            </a:xfrm>
            <a:custGeom>
              <a:avLst/>
              <a:gdLst/>
              <a:ahLst/>
              <a:cxnLst/>
              <a:rect l="l" t="t" r="r" b="b"/>
              <a:pathLst>
                <a:path w="117" h="95" extrusionOk="0">
                  <a:moveTo>
                    <a:pt x="0" y="55"/>
                  </a:moveTo>
                  <a:lnTo>
                    <a:pt x="43" y="95"/>
                  </a:lnTo>
                  <a:lnTo>
                    <a:pt x="67" y="94"/>
                  </a:lnTo>
                  <a:lnTo>
                    <a:pt x="105" y="71"/>
                  </a:lnTo>
                  <a:lnTo>
                    <a:pt x="117" y="20"/>
                  </a:lnTo>
                  <a:lnTo>
                    <a:pt x="91" y="0"/>
                  </a:lnTo>
                  <a:lnTo>
                    <a:pt x="56" y="6"/>
                  </a:lnTo>
                  <a:lnTo>
                    <a:pt x="0" y="55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329;p127">
              <a:extLst>
                <a:ext uri="{FF2B5EF4-FFF2-40B4-BE49-F238E27FC236}">
                  <a16:creationId xmlns:a16="http://schemas.microsoft.com/office/drawing/2014/main" id="{F5DE4AFE-A8ED-E097-BBB3-E398CC81581A}"/>
                </a:ext>
              </a:extLst>
            </p:cNvPr>
            <p:cNvSpPr/>
            <p:nvPr/>
          </p:nvSpPr>
          <p:spPr>
            <a:xfrm>
              <a:off x="2781021" y="5656975"/>
              <a:ext cx="106569" cy="90663"/>
            </a:xfrm>
            <a:custGeom>
              <a:avLst/>
              <a:gdLst/>
              <a:ahLst/>
              <a:cxnLst/>
              <a:rect l="l" t="t" r="r" b="b"/>
              <a:pathLst>
                <a:path w="134" h="115" extrusionOk="0">
                  <a:moveTo>
                    <a:pt x="0" y="30"/>
                  </a:moveTo>
                  <a:lnTo>
                    <a:pt x="29" y="96"/>
                  </a:lnTo>
                  <a:lnTo>
                    <a:pt x="59" y="95"/>
                  </a:lnTo>
                  <a:lnTo>
                    <a:pt x="62" y="76"/>
                  </a:lnTo>
                  <a:lnTo>
                    <a:pt x="102" y="115"/>
                  </a:lnTo>
                  <a:lnTo>
                    <a:pt x="134" y="109"/>
                  </a:lnTo>
                  <a:lnTo>
                    <a:pt x="127" y="71"/>
                  </a:lnTo>
                  <a:lnTo>
                    <a:pt x="97" y="62"/>
                  </a:lnTo>
                  <a:lnTo>
                    <a:pt x="71" y="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330;p127">
              <a:extLst>
                <a:ext uri="{FF2B5EF4-FFF2-40B4-BE49-F238E27FC236}">
                  <a16:creationId xmlns:a16="http://schemas.microsoft.com/office/drawing/2014/main" id="{FD09FD04-71B2-BF64-40D2-BD0C34CC73A6}"/>
                </a:ext>
              </a:extLst>
            </p:cNvPr>
            <p:cNvSpPr/>
            <p:nvPr/>
          </p:nvSpPr>
          <p:spPr>
            <a:xfrm>
              <a:off x="2952804" y="5752408"/>
              <a:ext cx="108159" cy="30221"/>
            </a:xfrm>
            <a:custGeom>
              <a:avLst/>
              <a:gdLst/>
              <a:ahLst/>
              <a:cxnLst/>
              <a:rect l="l" t="t" r="r" b="b"/>
              <a:pathLst>
                <a:path w="138" h="37" extrusionOk="0">
                  <a:moveTo>
                    <a:pt x="0" y="31"/>
                  </a:moveTo>
                  <a:lnTo>
                    <a:pt x="15" y="0"/>
                  </a:lnTo>
                  <a:lnTo>
                    <a:pt x="138" y="13"/>
                  </a:lnTo>
                  <a:lnTo>
                    <a:pt x="112" y="37"/>
                  </a:lnTo>
                  <a:lnTo>
                    <a:pt x="0" y="31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3331;p127">
              <a:extLst>
                <a:ext uri="{FF2B5EF4-FFF2-40B4-BE49-F238E27FC236}">
                  <a16:creationId xmlns:a16="http://schemas.microsoft.com/office/drawing/2014/main" id="{A8E59333-0B97-F10F-CE0A-1D07B0F09305}"/>
                </a:ext>
              </a:extLst>
            </p:cNvPr>
            <p:cNvSpPr/>
            <p:nvPr/>
          </p:nvSpPr>
          <p:spPr>
            <a:xfrm>
              <a:off x="3002110" y="5812850"/>
              <a:ext cx="41356" cy="30221"/>
            </a:xfrm>
            <a:custGeom>
              <a:avLst/>
              <a:gdLst/>
              <a:ahLst/>
              <a:cxnLst/>
              <a:rect l="l" t="t" r="r" b="b"/>
              <a:pathLst>
                <a:path w="56" h="40" extrusionOk="0">
                  <a:moveTo>
                    <a:pt x="0" y="0"/>
                  </a:moveTo>
                  <a:lnTo>
                    <a:pt x="20" y="40"/>
                  </a:lnTo>
                  <a:lnTo>
                    <a:pt x="56" y="23"/>
                  </a:lnTo>
                  <a:lnTo>
                    <a:pt x="3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3332;p127">
              <a:extLst>
                <a:ext uri="{FF2B5EF4-FFF2-40B4-BE49-F238E27FC236}">
                  <a16:creationId xmlns:a16="http://schemas.microsoft.com/office/drawing/2014/main" id="{63C5A4E6-9240-13AD-6322-E709C1AA6493}"/>
                </a:ext>
              </a:extLst>
            </p:cNvPr>
            <p:cNvSpPr/>
            <p:nvPr/>
          </p:nvSpPr>
          <p:spPr>
            <a:xfrm>
              <a:off x="3064144" y="5785811"/>
              <a:ext cx="138380" cy="81119"/>
            </a:xfrm>
            <a:custGeom>
              <a:avLst/>
              <a:gdLst/>
              <a:ahLst/>
              <a:cxnLst/>
              <a:rect l="l" t="t" r="r" b="b"/>
              <a:pathLst>
                <a:path w="172" h="104" extrusionOk="0">
                  <a:moveTo>
                    <a:pt x="0" y="27"/>
                  </a:moveTo>
                  <a:lnTo>
                    <a:pt x="22" y="0"/>
                  </a:lnTo>
                  <a:lnTo>
                    <a:pt x="47" y="27"/>
                  </a:lnTo>
                  <a:lnTo>
                    <a:pt x="106" y="22"/>
                  </a:lnTo>
                  <a:lnTo>
                    <a:pt x="172" y="68"/>
                  </a:lnTo>
                  <a:lnTo>
                    <a:pt x="148" y="90"/>
                  </a:lnTo>
                  <a:lnTo>
                    <a:pt x="68" y="104"/>
                  </a:lnTo>
                  <a:lnTo>
                    <a:pt x="54" y="58"/>
                  </a:lnTo>
                  <a:lnTo>
                    <a:pt x="23" y="58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3333;p127">
              <a:extLst>
                <a:ext uri="{FF2B5EF4-FFF2-40B4-BE49-F238E27FC236}">
                  <a16:creationId xmlns:a16="http://schemas.microsoft.com/office/drawing/2014/main" id="{0C2C7768-9DA2-27A7-8D9B-106118A192EF}"/>
                </a:ext>
              </a:extLst>
            </p:cNvPr>
            <p:cNvSpPr/>
            <p:nvPr/>
          </p:nvSpPr>
          <p:spPr>
            <a:xfrm>
              <a:off x="3188207" y="5933732"/>
              <a:ext cx="230633" cy="260853"/>
            </a:xfrm>
            <a:custGeom>
              <a:avLst/>
              <a:gdLst/>
              <a:ahLst/>
              <a:cxnLst/>
              <a:rect l="l" t="t" r="r" b="b"/>
              <a:pathLst>
                <a:path w="289" h="329" extrusionOk="0">
                  <a:moveTo>
                    <a:pt x="0" y="129"/>
                  </a:moveTo>
                  <a:lnTo>
                    <a:pt x="39" y="220"/>
                  </a:lnTo>
                  <a:lnTo>
                    <a:pt x="33" y="292"/>
                  </a:lnTo>
                  <a:lnTo>
                    <a:pt x="93" y="329"/>
                  </a:lnTo>
                  <a:lnTo>
                    <a:pt x="127" y="273"/>
                  </a:lnTo>
                  <a:lnTo>
                    <a:pt x="250" y="222"/>
                  </a:lnTo>
                  <a:lnTo>
                    <a:pt x="289" y="182"/>
                  </a:lnTo>
                  <a:lnTo>
                    <a:pt x="189" y="66"/>
                  </a:lnTo>
                  <a:lnTo>
                    <a:pt x="47" y="0"/>
                  </a:lnTo>
                  <a:lnTo>
                    <a:pt x="34" y="20"/>
                  </a:lnTo>
                  <a:lnTo>
                    <a:pt x="50" y="69"/>
                  </a:lnTo>
                  <a:lnTo>
                    <a:pt x="0" y="129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3334;p127">
              <a:extLst>
                <a:ext uri="{FF2B5EF4-FFF2-40B4-BE49-F238E27FC236}">
                  <a16:creationId xmlns:a16="http://schemas.microsoft.com/office/drawing/2014/main" id="{1B7F5474-342B-D9E9-2A90-A8A7F99C37EB}"/>
                </a:ext>
              </a:extLst>
            </p:cNvPr>
            <p:cNvSpPr/>
            <p:nvPr/>
          </p:nvSpPr>
          <p:spPr>
            <a:xfrm>
              <a:off x="1592867" y="1362442"/>
              <a:ext cx="941616" cy="1522171"/>
            </a:xfrm>
            <a:custGeom>
              <a:avLst/>
              <a:gdLst/>
              <a:ahLst/>
              <a:cxnLst/>
              <a:rect l="l" t="t" r="r" b="b"/>
              <a:pathLst>
                <a:path w="1185" h="1916" extrusionOk="0">
                  <a:moveTo>
                    <a:pt x="0" y="1699"/>
                  </a:moveTo>
                  <a:lnTo>
                    <a:pt x="94" y="1290"/>
                  </a:lnTo>
                  <a:lnTo>
                    <a:pt x="142" y="1181"/>
                  </a:lnTo>
                  <a:lnTo>
                    <a:pt x="99" y="1129"/>
                  </a:lnTo>
                  <a:lnTo>
                    <a:pt x="110" y="1082"/>
                  </a:lnTo>
                  <a:lnTo>
                    <a:pt x="185" y="1011"/>
                  </a:lnTo>
                  <a:lnTo>
                    <a:pt x="246" y="915"/>
                  </a:lnTo>
                  <a:lnTo>
                    <a:pt x="301" y="832"/>
                  </a:lnTo>
                  <a:lnTo>
                    <a:pt x="260" y="769"/>
                  </a:lnTo>
                  <a:lnTo>
                    <a:pt x="242" y="726"/>
                  </a:lnTo>
                  <a:lnTo>
                    <a:pt x="249" y="620"/>
                  </a:lnTo>
                  <a:lnTo>
                    <a:pt x="393" y="0"/>
                  </a:lnTo>
                  <a:lnTo>
                    <a:pt x="552" y="35"/>
                  </a:lnTo>
                  <a:lnTo>
                    <a:pt x="499" y="276"/>
                  </a:lnTo>
                  <a:lnTo>
                    <a:pt x="534" y="363"/>
                  </a:lnTo>
                  <a:lnTo>
                    <a:pt x="538" y="417"/>
                  </a:lnTo>
                  <a:lnTo>
                    <a:pt x="519" y="425"/>
                  </a:lnTo>
                  <a:lnTo>
                    <a:pt x="580" y="484"/>
                  </a:lnTo>
                  <a:lnTo>
                    <a:pt x="642" y="638"/>
                  </a:lnTo>
                  <a:lnTo>
                    <a:pt x="664" y="632"/>
                  </a:lnTo>
                  <a:lnTo>
                    <a:pt x="666" y="654"/>
                  </a:lnTo>
                  <a:lnTo>
                    <a:pt x="696" y="663"/>
                  </a:lnTo>
                  <a:lnTo>
                    <a:pt x="718" y="666"/>
                  </a:lnTo>
                  <a:lnTo>
                    <a:pt x="663" y="778"/>
                  </a:lnTo>
                  <a:lnTo>
                    <a:pt x="672" y="852"/>
                  </a:lnTo>
                  <a:lnTo>
                    <a:pt x="627" y="924"/>
                  </a:lnTo>
                  <a:lnTo>
                    <a:pt x="658" y="956"/>
                  </a:lnTo>
                  <a:lnTo>
                    <a:pt x="738" y="911"/>
                  </a:lnTo>
                  <a:lnTo>
                    <a:pt x="796" y="1154"/>
                  </a:lnTo>
                  <a:lnTo>
                    <a:pt x="833" y="1166"/>
                  </a:lnTo>
                  <a:lnTo>
                    <a:pt x="840" y="1240"/>
                  </a:lnTo>
                  <a:lnTo>
                    <a:pt x="871" y="1271"/>
                  </a:lnTo>
                  <a:lnTo>
                    <a:pt x="894" y="1244"/>
                  </a:lnTo>
                  <a:lnTo>
                    <a:pt x="948" y="1268"/>
                  </a:lnTo>
                  <a:lnTo>
                    <a:pt x="981" y="1242"/>
                  </a:lnTo>
                  <a:lnTo>
                    <a:pt x="1089" y="1263"/>
                  </a:lnTo>
                  <a:lnTo>
                    <a:pt x="1115" y="1269"/>
                  </a:lnTo>
                  <a:lnTo>
                    <a:pt x="1139" y="1220"/>
                  </a:lnTo>
                  <a:lnTo>
                    <a:pt x="1185" y="1298"/>
                  </a:lnTo>
                  <a:lnTo>
                    <a:pt x="1085" y="1916"/>
                  </a:lnTo>
                  <a:lnTo>
                    <a:pt x="539" y="1816"/>
                  </a:lnTo>
                  <a:lnTo>
                    <a:pt x="0" y="1699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3335;p127">
              <a:extLst>
                <a:ext uri="{FF2B5EF4-FFF2-40B4-BE49-F238E27FC236}">
                  <a16:creationId xmlns:a16="http://schemas.microsoft.com/office/drawing/2014/main" id="{DCCEA515-EB81-FEF5-6D3C-20CF59265532}"/>
                </a:ext>
              </a:extLst>
            </p:cNvPr>
            <p:cNvSpPr/>
            <p:nvPr/>
          </p:nvSpPr>
          <p:spPr>
            <a:xfrm>
              <a:off x="5332294" y="2924379"/>
              <a:ext cx="618731" cy="1113398"/>
            </a:xfrm>
            <a:custGeom>
              <a:avLst/>
              <a:gdLst/>
              <a:ahLst/>
              <a:cxnLst/>
              <a:rect l="l" t="t" r="r" b="b"/>
              <a:pathLst>
                <a:path w="777" h="1402" extrusionOk="0">
                  <a:moveTo>
                    <a:pt x="0" y="619"/>
                  </a:moveTo>
                  <a:lnTo>
                    <a:pt x="14" y="575"/>
                  </a:lnTo>
                  <a:lnTo>
                    <a:pt x="67" y="489"/>
                  </a:lnTo>
                  <a:lnTo>
                    <a:pt x="94" y="397"/>
                  </a:lnTo>
                  <a:lnTo>
                    <a:pt x="68" y="330"/>
                  </a:lnTo>
                  <a:lnTo>
                    <a:pt x="202" y="226"/>
                  </a:lnTo>
                  <a:lnTo>
                    <a:pt x="229" y="172"/>
                  </a:lnTo>
                  <a:lnTo>
                    <a:pt x="229" y="146"/>
                  </a:lnTo>
                  <a:lnTo>
                    <a:pt x="132" y="33"/>
                  </a:lnTo>
                  <a:lnTo>
                    <a:pt x="653" y="0"/>
                  </a:lnTo>
                  <a:lnTo>
                    <a:pt x="666" y="85"/>
                  </a:lnTo>
                  <a:lnTo>
                    <a:pt x="718" y="187"/>
                  </a:lnTo>
                  <a:lnTo>
                    <a:pt x="763" y="722"/>
                  </a:lnTo>
                  <a:lnTo>
                    <a:pt x="754" y="833"/>
                  </a:lnTo>
                  <a:lnTo>
                    <a:pt x="777" y="898"/>
                  </a:lnTo>
                  <a:lnTo>
                    <a:pt x="748" y="1020"/>
                  </a:lnTo>
                  <a:lnTo>
                    <a:pt x="707" y="1074"/>
                  </a:lnTo>
                  <a:lnTo>
                    <a:pt x="687" y="1160"/>
                  </a:lnTo>
                  <a:lnTo>
                    <a:pt x="706" y="1185"/>
                  </a:lnTo>
                  <a:lnTo>
                    <a:pt x="690" y="1239"/>
                  </a:lnTo>
                  <a:lnTo>
                    <a:pt x="700" y="1258"/>
                  </a:lnTo>
                  <a:lnTo>
                    <a:pt x="638" y="1283"/>
                  </a:lnTo>
                  <a:lnTo>
                    <a:pt x="625" y="1372"/>
                  </a:lnTo>
                  <a:lnTo>
                    <a:pt x="536" y="1340"/>
                  </a:lnTo>
                  <a:lnTo>
                    <a:pt x="490" y="1385"/>
                  </a:lnTo>
                  <a:lnTo>
                    <a:pt x="492" y="1402"/>
                  </a:lnTo>
                  <a:lnTo>
                    <a:pt x="463" y="1400"/>
                  </a:lnTo>
                  <a:lnTo>
                    <a:pt x="432" y="1341"/>
                  </a:lnTo>
                  <a:lnTo>
                    <a:pt x="416" y="1261"/>
                  </a:lnTo>
                  <a:lnTo>
                    <a:pt x="383" y="1206"/>
                  </a:lnTo>
                  <a:lnTo>
                    <a:pt x="331" y="1185"/>
                  </a:lnTo>
                  <a:lnTo>
                    <a:pt x="264" y="1133"/>
                  </a:lnTo>
                  <a:lnTo>
                    <a:pt x="243" y="1062"/>
                  </a:lnTo>
                  <a:lnTo>
                    <a:pt x="280" y="952"/>
                  </a:lnTo>
                  <a:lnTo>
                    <a:pt x="249" y="931"/>
                  </a:lnTo>
                  <a:lnTo>
                    <a:pt x="171" y="932"/>
                  </a:lnTo>
                  <a:lnTo>
                    <a:pt x="158" y="861"/>
                  </a:lnTo>
                  <a:lnTo>
                    <a:pt x="29" y="730"/>
                  </a:lnTo>
                  <a:lnTo>
                    <a:pt x="0" y="61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3336;p127">
              <a:extLst>
                <a:ext uri="{FF2B5EF4-FFF2-40B4-BE49-F238E27FC236}">
                  <a16:creationId xmlns:a16="http://schemas.microsoft.com/office/drawing/2014/main" id="{D2843212-D474-285D-3B02-1BBE9A930AFC}"/>
                </a:ext>
              </a:extLst>
            </p:cNvPr>
            <p:cNvSpPr/>
            <p:nvPr/>
          </p:nvSpPr>
          <p:spPr>
            <a:xfrm>
              <a:off x="5879449" y="3026175"/>
              <a:ext cx="488306" cy="838230"/>
            </a:xfrm>
            <a:custGeom>
              <a:avLst/>
              <a:gdLst/>
              <a:ahLst/>
              <a:cxnLst/>
              <a:rect l="l" t="t" r="r" b="b"/>
              <a:pathLst>
                <a:path w="616" h="1057" extrusionOk="0">
                  <a:moveTo>
                    <a:pt x="0" y="1032"/>
                  </a:moveTo>
                  <a:lnTo>
                    <a:pt x="19" y="1057"/>
                  </a:lnTo>
                  <a:lnTo>
                    <a:pt x="37" y="1027"/>
                  </a:lnTo>
                  <a:lnTo>
                    <a:pt x="126" y="1012"/>
                  </a:lnTo>
                  <a:lnTo>
                    <a:pt x="158" y="1020"/>
                  </a:lnTo>
                  <a:lnTo>
                    <a:pt x="252" y="987"/>
                  </a:lnTo>
                  <a:lnTo>
                    <a:pt x="285" y="1017"/>
                  </a:lnTo>
                  <a:lnTo>
                    <a:pt x="316" y="946"/>
                  </a:lnTo>
                  <a:lnTo>
                    <a:pt x="347" y="928"/>
                  </a:lnTo>
                  <a:lnTo>
                    <a:pt x="416" y="967"/>
                  </a:lnTo>
                  <a:lnTo>
                    <a:pt x="426" y="922"/>
                  </a:lnTo>
                  <a:lnTo>
                    <a:pt x="501" y="828"/>
                  </a:lnTo>
                  <a:lnTo>
                    <a:pt x="518" y="771"/>
                  </a:lnTo>
                  <a:lnTo>
                    <a:pt x="545" y="779"/>
                  </a:lnTo>
                  <a:lnTo>
                    <a:pt x="616" y="730"/>
                  </a:lnTo>
                  <a:lnTo>
                    <a:pt x="596" y="690"/>
                  </a:lnTo>
                  <a:lnTo>
                    <a:pt x="607" y="667"/>
                  </a:lnTo>
                  <a:lnTo>
                    <a:pt x="537" y="16"/>
                  </a:lnTo>
                  <a:lnTo>
                    <a:pt x="530" y="0"/>
                  </a:lnTo>
                  <a:lnTo>
                    <a:pt x="162" y="40"/>
                  </a:lnTo>
                  <a:lnTo>
                    <a:pt x="91" y="81"/>
                  </a:lnTo>
                  <a:lnTo>
                    <a:pt x="31" y="59"/>
                  </a:lnTo>
                  <a:lnTo>
                    <a:pt x="76" y="594"/>
                  </a:lnTo>
                  <a:lnTo>
                    <a:pt x="67" y="705"/>
                  </a:lnTo>
                  <a:lnTo>
                    <a:pt x="90" y="770"/>
                  </a:lnTo>
                  <a:lnTo>
                    <a:pt x="61" y="892"/>
                  </a:lnTo>
                  <a:lnTo>
                    <a:pt x="20" y="946"/>
                  </a:lnTo>
                  <a:lnTo>
                    <a:pt x="0" y="103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3337;p127">
              <a:extLst>
                <a:ext uri="{FF2B5EF4-FFF2-40B4-BE49-F238E27FC236}">
                  <a16:creationId xmlns:a16="http://schemas.microsoft.com/office/drawing/2014/main" id="{29B38658-19F8-D002-8E72-8574964A7812}"/>
                </a:ext>
              </a:extLst>
            </p:cNvPr>
            <p:cNvSpPr/>
            <p:nvPr/>
          </p:nvSpPr>
          <p:spPr>
            <a:xfrm>
              <a:off x="4573592" y="2757370"/>
              <a:ext cx="941616" cy="625094"/>
            </a:xfrm>
            <a:custGeom>
              <a:avLst/>
              <a:gdLst/>
              <a:ahLst/>
              <a:cxnLst/>
              <a:rect l="l" t="t" r="r" b="b"/>
              <a:pathLst>
                <a:path w="1185" h="785" extrusionOk="0">
                  <a:moveTo>
                    <a:pt x="0" y="15"/>
                  </a:moveTo>
                  <a:lnTo>
                    <a:pt x="3" y="76"/>
                  </a:lnTo>
                  <a:lnTo>
                    <a:pt x="25" y="121"/>
                  </a:lnTo>
                  <a:lnTo>
                    <a:pt x="10" y="165"/>
                  </a:lnTo>
                  <a:lnTo>
                    <a:pt x="23" y="274"/>
                  </a:lnTo>
                  <a:lnTo>
                    <a:pt x="79" y="429"/>
                  </a:lnTo>
                  <a:lnTo>
                    <a:pt x="80" y="477"/>
                  </a:lnTo>
                  <a:lnTo>
                    <a:pt x="117" y="549"/>
                  </a:lnTo>
                  <a:lnTo>
                    <a:pt x="135" y="668"/>
                  </a:lnTo>
                  <a:lnTo>
                    <a:pt x="126" y="704"/>
                  </a:lnTo>
                  <a:lnTo>
                    <a:pt x="149" y="743"/>
                  </a:lnTo>
                  <a:lnTo>
                    <a:pt x="912" y="727"/>
                  </a:lnTo>
                  <a:lnTo>
                    <a:pt x="970" y="785"/>
                  </a:lnTo>
                  <a:lnTo>
                    <a:pt x="1023" y="699"/>
                  </a:lnTo>
                  <a:lnTo>
                    <a:pt x="1050" y="607"/>
                  </a:lnTo>
                  <a:lnTo>
                    <a:pt x="1024" y="540"/>
                  </a:lnTo>
                  <a:lnTo>
                    <a:pt x="1158" y="436"/>
                  </a:lnTo>
                  <a:lnTo>
                    <a:pt x="1185" y="382"/>
                  </a:lnTo>
                  <a:lnTo>
                    <a:pt x="1185" y="356"/>
                  </a:lnTo>
                  <a:lnTo>
                    <a:pt x="1088" y="243"/>
                  </a:lnTo>
                  <a:lnTo>
                    <a:pt x="989" y="126"/>
                  </a:lnTo>
                  <a:lnTo>
                    <a:pt x="970" y="0"/>
                  </a:lnTo>
                  <a:lnTo>
                    <a:pt x="27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3338;p127">
              <a:extLst>
                <a:ext uri="{FF2B5EF4-FFF2-40B4-BE49-F238E27FC236}">
                  <a16:creationId xmlns:a16="http://schemas.microsoft.com/office/drawing/2014/main" id="{C0242500-ED2B-7E0C-36AF-D03DA2E53BF4}"/>
                </a:ext>
              </a:extLst>
            </p:cNvPr>
            <p:cNvSpPr/>
            <p:nvPr/>
          </p:nvSpPr>
          <p:spPr>
            <a:xfrm>
              <a:off x="3700370" y="3434952"/>
              <a:ext cx="1170658" cy="631455"/>
            </a:xfrm>
            <a:custGeom>
              <a:avLst/>
              <a:gdLst/>
              <a:ahLst/>
              <a:cxnLst/>
              <a:rect l="l" t="t" r="r" b="b"/>
              <a:pathLst>
                <a:path w="1474" h="798" extrusionOk="0">
                  <a:moveTo>
                    <a:pt x="0" y="758"/>
                  </a:moveTo>
                  <a:lnTo>
                    <a:pt x="50" y="0"/>
                  </a:lnTo>
                  <a:lnTo>
                    <a:pt x="600" y="32"/>
                  </a:lnTo>
                  <a:lnTo>
                    <a:pt x="1329" y="41"/>
                  </a:lnTo>
                  <a:lnTo>
                    <a:pt x="1368" y="76"/>
                  </a:lnTo>
                  <a:lnTo>
                    <a:pt x="1391" y="69"/>
                  </a:lnTo>
                  <a:lnTo>
                    <a:pt x="1414" y="88"/>
                  </a:lnTo>
                  <a:lnTo>
                    <a:pt x="1417" y="108"/>
                  </a:lnTo>
                  <a:lnTo>
                    <a:pt x="1396" y="109"/>
                  </a:lnTo>
                  <a:lnTo>
                    <a:pt x="1371" y="162"/>
                  </a:lnTo>
                  <a:lnTo>
                    <a:pt x="1429" y="245"/>
                  </a:lnTo>
                  <a:lnTo>
                    <a:pt x="1474" y="258"/>
                  </a:lnTo>
                  <a:lnTo>
                    <a:pt x="1468" y="796"/>
                  </a:lnTo>
                  <a:lnTo>
                    <a:pt x="838" y="798"/>
                  </a:lnTo>
                  <a:lnTo>
                    <a:pt x="0" y="758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3339;p127">
              <a:extLst>
                <a:ext uri="{FF2B5EF4-FFF2-40B4-BE49-F238E27FC236}">
                  <a16:creationId xmlns:a16="http://schemas.microsoft.com/office/drawing/2014/main" id="{46F31E23-934D-7D67-9664-9DBA37EDA428}"/>
                </a:ext>
              </a:extLst>
            </p:cNvPr>
            <p:cNvSpPr/>
            <p:nvPr/>
          </p:nvSpPr>
          <p:spPr>
            <a:xfrm>
              <a:off x="5694943" y="3554244"/>
              <a:ext cx="1145210" cy="585328"/>
            </a:xfrm>
            <a:custGeom>
              <a:avLst/>
              <a:gdLst/>
              <a:ahLst/>
              <a:cxnLst/>
              <a:rect l="l" t="t" r="r" b="b"/>
              <a:pathLst>
                <a:path w="1440" h="738" extrusionOk="0">
                  <a:moveTo>
                    <a:pt x="0" y="738"/>
                  </a:moveTo>
                  <a:lnTo>
                    <a:pt x="13" y="703"/>
                  </a:lnTo>
                  <a:lnTo>
                    <a:pt x="46" y="698"/>
                  </a:lnTo>
                  <a:lnTo>
                    <a:pt x="55" y="616"/>
                  </a:lnTo>
                  <a:lnTo>
                    <a:pt x="36" y="610"/>
                  </a:lnTo>
                  <a:lnTo>
                    <a:pt x="34" y="593"/>
                  </a:lnTo>
                  <a:lnTo>
                    <a:pt x="80" y="548"/>
                  </a:lnTo>
                  <a:lnTo>
                    <a:pt x="169" y="580"/>
                  </a:lnTo>
                  <a:lnTo>
                    <a:pt x="182" y="491"/>
                  </a:lnTo>
                  <a:lnTo>
                    <a:pt x="244" y="466"/>
                  </a:lnTo>
                  <a:lnTo>
                    <a:pt x="234" y="447"/>
                  </a:lnTo>
                  <a:lnTo>
                    <a:pt x="250" y="393"/>
                  </a:lnTo>
                  <a:lnTo>
                    <a:pt x="268" y="363"/>
                  </a:lnTo>
                  <a:lnTo>
                    <a:pt x="357" y="348"/>
                  </a:lnTo>
                  <a:lnTo>
                    <a:pt x="389" y="356"/>
                  </a:lnTo>
                  <a:lnTo>
                    <a:pt x="483" y="323"/>
                  </a:lnTo>
                  <a:lnTo>
                    <a:pt x="516" y="353"/>
                  </a:lnTo>
                  <a:lnTo>
                    <a:pt x="547" y="282"/>
                  </a:lnTo>
                  <a:lnTo>
                    <a:pt x="578" y="264"/>
                  </a:lnTo>
                  <a:lnTo>
                    <a:pt x="647" y="303"/>
                  </a:lnTo>
                  <a:lnTo>
                    <a:pt x="657" y="258"/>
                  </a:lnTo>
                  <a:lnTo>
                    <a:pt x="732" y="164"/>
                  </a:lnTo>
                  <a:lnTo>
                    <a:pt x="749" y="107"/>
                  </a:lnTo>
                  <a:lnTo>
                    <a:pt x="776" y="115"/>
                  </a:lnTo>
                  <a:lnTo>
                    <a:pt x="847" y="66"/>
                  </a:lnTo>
                  <a:lnTo>
                    <a:pt x="827" y="26"/>
                  </a:lnTo>
                  <a:lnTo>
                    <a:pt x="838" y="3"/>
                  </a:lnTo>
                  <a:lnTo>
                    <a:pt x="898" y="0"/>
                  </a:lnTo>
                  <a:lnTo>
                    <a:pt x="938" y="14"/>
                  </a:lnTo>
                  <a:lnTo>
                    <a:pt x="959" y="57"/>
                  </a:lnTo>
                  <a:lnTo>
                    <a:pt x="1024" y="68"/>
                  </a:lnTo>
                  <a:lnTo>
                    <a:pt x="1064" y="91"/>
                  </a:lnTo>
                  <a:lnTo>
                    <a:pt x="1153" y="86"/>
                  </a:lnTo>
                  <a:lnTo>
                    <a:pt x="1196" y="57"/>
                  </a:lnTo>
                  <a:lnTo>
                    <a:pt x="1291" y="120"/>
                  </a:lnTo>
                  <a:lnTo>
                    <a:pt x="1326" y="242"/>
                  </a:lnTo>
                  <a:lnTo>
                    <a:pt x="1365" y="284"/>
                  </a:lnTo>
                  <a:lnTo>
                    <a:pt x="1440" y="327"/>
                  </a:lnTo>
                  <a:lnTo>
                    <a:pt x="1385" y="393"/>
                  </a:lnTo>
                  <a:lnTo>
                    <a:pt x="1337" y="427"/>
                  </a:lnTo>
                  <a:lnTo>
                    <a:pt x="1285" y="490"/>
                  </a:lnTo>
                  <a:lnTo>
                    <a:pt x="1284" y="511"/>
                  </a:lnTo>
                  <a:lnTo>
                    <a:pt x="1141" y="606"/>
                  </a:lnTo>
                  <a:lnTo>
                    <a:pt x="348" y="679"/>
                  </a:lnTo>
                  <a:lnTo>
                    <a:pt x="263" y="675"/>
                  </a:lnTo>
                  <a:lnTo>
                    <a:pt x="267" y="719"/>
                  </a:lnTo>
                  <a:lnTo>
                    <a:pt x="0" y="73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3340;p127">
              <a:extLst>
                <a:ext uri="{FF2B5EF4-FFF2-40B4-BE49-F238E27FC236}">
                  <a16:creationId xmlns:a16="http://schemas.microsoft.com/office/drawing/2014/main" id="{909D36D7-F6F0-36B3-2F70-23DC69418562}"/>
                </a:ext>
              </a:extLst>
            </p:cNvPr>
            <p:cNvSpPr/>
            <p:nvPr/>
          </p:nvSpPr>
          <p:spPr>
            <a:xfrm>
              <a:off x="4971234" y="4839422"/>
              <a:ext cx="884357" cy="782559"/>
            </a:xfrm>
            <a:custGeom>
              <a:avLst/>
              <a:gdLst/>
              <a:ahLst/>
              <a:cxnLst/>
              <a:rect l="l" t="t" r="r" b="b"/>
              <a:pathLst>
                <a:path w="1115" h="983" extrusionOk="0">
                  <a:moveTo>
                    <a:pt x="0" y="8"/>
                  </a:moveTo>
                  <a:lnTo>
                    <a:pt x="13" y="271"/>
                  </a:lnTo>
                  <a:lnTo>
                    <a:pt x="43" y="305"/>
                  </a:lnTo>
                  <a:lnTo>
                    <a:pt x="55" y="372"/>
                  </a:lnTo>
                  <a:lnTo>
                    <a:pt x="115" y="466"/>
                  </a:lnTo>
                  <a:lnTo>
                    <a:pt x="113" y="546"/>
                  </a:lnTo>
                  <a:lnTo>
                    <a:pt x="77" y="622"/>
                  </a:lnTo>
                  <a:lnTo>
                    <a:pt x="80" y="663"/>
                  </a:lnTo>
                  <a:lnTo>
                    <a:pt x="91" y="707"/>
                  </a:lnTo>
                  <a:lnTo>
                    <a:pt x="86" y="750"/>
                  </a:lnTo>
                  <a:lnTo>
                    <a:pt x="65" y="778"/>
                  </a:lnTo>
                  <a:lnTo>
                    <a:pt x="38" y="812"/>
                  </a:lnTo>
                  <a:lnTo>
                    <a:pt x="57" y="833"/>
                  </a:lnTo>
                  <a:lnTo>
                    <a:pt x="207" y="814"/>
                  </a:lnTo>
                  <a:lnTo>
                    <a:pt x="328" y="863"/>
                  </a:lnTo>
                  <a:lnTo>
                    <a:pt x="444" y="857"/>
                  </a:lnTo>
                  <a:lnTo>
                    <a:pt x="429" y="823"/>
                  </a:lnTo>
                  <a:lnTo>
                    <a:pt x="466" y="794"/>
                  </a:lnTo>
                  <a:lnTo>
                    <a:pt x="546" y="812"/>
                  </a:lnTo>
                  <a:lnTo>
                    <a:pt x="560" y="869"/>
                  </a:lnTo>
                  <a:lnTo>
                    <a:pt x="582" y="862"/>
                  </a:lnTo>
                  <a:lnTo>
                    <a:pt x="617" y="875"/>
                  </a:lnTo>
                  <a:lnTo>
                    <a:pt x="650" y="910"/>
                  </a:lnTo>
                  <a:lnTo>
                    <a:pt x="659" y="942"/>
                  </a:lnTo>
                  <a:lnTo>
                    <a:pt x="693" y="947"/>
                  </a:lnTo>
                  <a:lnTo>
                    <a:pt x="725" y="969"/>
                  </a:lnTo>
                  <a:lnTo>
                    <a:pt x="753" y="958"/>
                  </a:lnTo>
                  <a:lnTo>
                    <a:pt x="776" y="932"/>
                  </a:lnTo>
                  <a:lnTo>
                    <a:pt x="773" y="910"/>
                  </a:lnTo>
                  <a:lnTo>
                    <a:pt x="806" y="939"/>
                  </a:lnTo>
                  <a:lnTo>
                    <a:pt x="825" y="914"/>
                  </a:lnTo>
                  <a:lnTo>
                    <a:pt x="849" y="963"/>
                  </a:lnTo>
                  <a:lnTo>
                    <a:pt x="884" y="939"/>
                  </a:lnTo>
                  <a:lnTo>
                    <a:pt x="896" y="924"/>
                  </a:lnTo>
                  <a:lnTo>
                    <a:pt x="884" y="910"/>
                  </a:lnTo>
                  <a:lnTo>
                    <a:pt x="887" y="865"/>
                  </a:lnTo>
                  <a:lnTo>
                    <a:pt x="898" y="865"/>
                  </a:lnTo>
                  <a:lnTo>
                    <a:pt x="930" y="869"/>
                  </a:lnTo>
                  <a:lnTo>
                    <a:pt x="939" y="899"/>
                  </a:lnTo>
                  <a:lnTo>
                    <a:pt x="973" y="897"/>
                  </a:lnTo>
                  <a:lnTo>
                    <a:pt x="1004" y="918"/>
                  </a:lnTo>
                  <a:lnTo>
                    <a:pt x="1011" y="912"/>
                  </a:lnTo>
                  <a:lnTo>
                    <a:pt x="1024" y="935"/>
                  </a:lnTo>
                  <a:lnTo>
                    <a:pt x="1046" y="949"/>
                  </a:lnTo>
                  <a:lnTo>
                    <a:pt x="1035" y="983"/>
                  </a:lnTo>
                  <a:lnTo>
                    <a:pt x="1066" y="951"/>
                  </a:lnTo>
                  <a:lnTo>
                    <a:pt x="1087" y="970"/>
                  </a:lnTo>
                  <a:lnTo>
                    <a:pt x="1086" y="947"/>
                  </a:lnTo>
                  <a:lnTo>
                    <a:pt x="1113" y="939"/>
                  </a:lnTo>
                  <a:lnTo>
                    <a:pt x="1115" y="922"/>
                  </a:lnTo>
                  <a:lnTo>
                    <a:pt x="1085" y="917"/>
                  </a:lnTo>
                  <a:lnTo>
                    <a:pt x="1070" y="899"/>
                  </a:lnTo>
                  <a:lnTo>
                    <a:pt x="1044" y="903"/>
                  </a:lnTo>
                  <a:lnTo>
                    <a:pt x="1033" y="879"/>
                  </a:lnTo>
                  <a:lnTo>
                    <a:pt x="1004" y="879"/>
                  </a:lnTo>
                  <a:lnTo>
                    <a:pt x="978" y="828"/>
                  </a:lnTo>
                  <a:lnTo>
                    <a:pt x="993" y="815"/>
                  </a:lnTo>
                  <a:lnTo>
                    <a:pt x="1017" y="804"/>
                  </a:lnTo>
                  <a:lnTo>
                    <a:pt x="1022" y="778"/>
                  </a:lnTo>
                  <a:lnTo>
                    <a:pt x="1040" y="774"/>
                  </a:lnTo>
                  <a:lnTo>
                    <a:pt x="1070" y="747"/>
                  </a:lnTo>
                  <a:lnTo>
                    <a:pt x="1060" y="737"/>
                  </a:lnTo>
                  <a:lnTo>
                    <a:pt x="1061" y="685"/>
                  </a:lnTo>
                  <a:lnTo>
                    <a:pt x="1028" y="711"/>
                  </a:lnTo>
                  <a:lnTo>
                    <a:pt x="995" y="716"/>
                  </a:lnTo>
                  <a:lnTo>
                    <a:pt x="967" y="761"/>
                  </a:lnTo>
                  <a:lnTo>
                    <a:pt x="922" y="737"/>
                  </a:lnTo>
                  <a:lnTo>
                    <a:pt x="930" y="720"/>
                  </a:lnTo>
                  <a:lnTo>
                    <a:pt x="949" y="713"/>
                  </a:lnTo>
                  <a:lnTo>
                    <a:pt x="950" y="721"/>
                  </a:lnTo>
                  <a:lnTo>
                    <a:pt x="963" y="694"/>
                  </a:lnTo>
                  <a:lnTo>
                    <a:pt x="946" y="702"/>
                  </a:lnTo>
                  <a:lnTo>
                    <a:pt x="939" y="690"/>
                  </a:lnTo>
                  <a:lnTo>
                    <a:pt x="934" y="703"/>
                  </a:lnTo>
                  <a:lnTo>
                    <a:pt x="911" y="693"/>
                  </a:lnTo>
                  <a:lnTo>
                    <a:pt x="893" y="720"/>
                  </a:lnTo>
                  <a:lnTo>
                    <a:pt x="858" y="726"/>
                  </a:lnTo>
                  <a:lnTo>
                    <a:pt x="798" y="713"/>
                  </a:lnTo>
                  <a:lnTo>
                    <a:pt x="793" y="696"/>
                  </a:lnTo>
                  <a:lnTo>
                    <a:pt x="831" y="641"/>
                  </a:lnTo>
                  <a:lnTo>
                    <a:pt x="868" y="643"/>
                  </a:lnTo>
                  <a:lnTo>
                    <a:pt x="891" y="668"/>
                  </a:lnTo>
                  <a:lnTo>
                    <a:pt x="986" y="684"/>
                  </a:lnTo>
                  <a:lnTo>
                    <a:pt x="916" y="567"/>
                  </a:lnTo>
                  <a:lnTo>
                    <a:pt x="928" y="483"/>
                  </a:lnTo>
                  <a:lnTo>
                    <a:pt x="527" y="499"/>
                  </a:lnTo>
                  <a:lnTo>
                    <a:pt x="530" y="453"/>
                  </a:lnTo>
                  <a:lnTo>
                    <a:pt x="575" y="314"/>
                  </a:lnTo>
                  <a:lnTo>
                    <a:pt x="644" y="221"/>
                  </a:lnTo>
                  <a:lnTo>
                    <a:pt x="622" y="195"/>
                  </a:lnTo>
                  <a:lnTo>
                    <a:pt x="630" y="105"/>
                  </a:lnTo>
                  <a:lnTo>
                    <a:pt x="596" y="0"/>
                  </a:lnTo>
                  <a:lnTo>
                    <a:pt x="0" y="8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5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3341;p127">
              <a:extLst>
                <a:ext uri="{FF2B5EF4-FFF2-40B4-BE49-F238E27FC236}">
                  <a16:creationId xmlns:a16="http://schemas.microsoft.com/office/drawing/2014/main" id="{60FEB360-A271-3341-EA90-682B759E4709}"/>
                </a:ext>
              </a:extLst>
            </p:cNvPr>
            <p:cNvSpPr/>
            <p:nvPr/>
          </p:nvSpPr>
          <p:spPr>
            <a:xfrm>
              <a:off x="8112607" y="1476963"/>
              <a:ext cx="574195" cy="912985"/>
            </a:xfrm>
            <a:custGeom>
              <a:avLst/>
              <a:gdLst/>
              <a:ahLst/>
              <a:cxnLst/>
              <a:rect l="l" t="t" r="r" b="b"/>
              <a:pathLst>
                <a:path w="724" h="1150" extrusionOk="0">
                  <a:moveTo>
                    <a:pt x="0" y="624"/>
                  </a:moveTo>
                  <a:lnTo>
                    <a:pt x="42" y="626"/>
                  </a:lnTo>
                  <a:lnTo>
                    <a:pt x="46" y="553"/>
                  </a:lnTo>
                  <a:lnTo>
                    <a:pt x="96" y="449"/>
                  </a:lnTo>
                  <a:lnTo>
                    <a:pt x="73" y="374"/>
                  </a:lnTo>
                  <a:lnTo>
                    <a:pt x="94" y="276"/>
                  </a:lnTo>
                  <a:lnTo>
                    <a:pt x="92" y="237"/>
                  </a:lnTo>
                  <a:lnTo>
                    <a:pt x="174" y="19"/>
                  </a:lnTo>
                  <a:lnTo>
                    <a:pt x="198" y="19"/>
                  </a:lnTo>
                  <a:lnTo>
                    <a:pt x="209" y="63"/>
                  </a:lnTo>
                  <a:lnTo>
                    <a:pt x="313" y="24"/>
                  </a:lnTo>
                  <a:lnTo>
                    <a:pt x="314" y="7"/>
                  </a:lnTo>
                  <a:lnTo>
                    <a:pt x="343" y="0"/>
                  </a:lnTo>
                  <a:lnTo>
                    <a:pt x="397" y="26"/>
                  </a:lnTo>
                  <a:lnTo>
                    <a:pt x="438" y="61"/>
                  </a:lnTo>
                  <a:lnTo>
                    <a:pt x="531" y="379"/>
                  </a:lnTo>
                  <a:lnTo>
                    <a:pt x="595" y="380"/>
                  </a:lnTo>
                  <a:lnTo>
                    <a:pt x="606" y="399"/>
                  </a:lnTo>
                  <a:lnTo>
                    <a:pt x="596" y="412"/>
                  </a:lnTo>
                  <a:lnTo>
                    <a:pt x="644" y="484"/>
                  </a:lnTo>
                  <a:lnTo>
                    <a:pt x="655" y="468"/>
                  </a:lnTo>
                  <a:lnTo>
                    <a:pt x="706" y="516"/>
                  </a:lnTo>
                  <a:lnTo>
                    <a:pt x="687" y="528"/>
                  </a:lnTo>
                  <a:lnTo>
                    <a:pt x="691" y="542"/>
                  </a:lnTo>
                  <a:lnTo>
                    <a:pt x="724" y="541"/>
                  </a:lnTo>
                  <a:lnTo>
                    <a:pt x="700" y="601"/>
                  </a:lnTo>
                  <a:lnTo>
                    <a:pt x="670" y="595"/>
                  </a:lnTo>
                  <a:lnTo>
                    <a:pt x="644" y="618"/>
                  </a:lnTo>
                  <a:lnTo>
                    <a:pt x="646" y="643"/>
                  </a:lnTo>
                  <a:lnTo>
                    <a:pt x="625" y="656"/>
                  </a:lnTo>
                  <a:lnTo>
                    <a:pt x="600" y="649"/>
                  </a:lnTo>
                  <a:lnTo>
                    <a:pt x="601" y="686"/>
                  </a:lnTo>
                  <a:lnTo>
                    <a:pt x="582" y="676"/>
                  </a:lnTo>
                  <a:lnTo>
                    <a:pt x="576" y="718"/>
                  </a:lnTo>
                  <a:lnTo>
                    <a:pt x="542" y="682"/>
                  </a:lnTo>
                  <a:lnTo>
                    <a:pt x="516" y="716"/>
                  </a:lnTo>
                  <a:lnTo>
                    <a:pt x="485" y="730"/>
                  </a:lnTo>
                  <a:lnTo>
                    <a:pt x="479" y="766"/>
                  </a:lnTo>
                  <a:lnTo>
                    <a:pt x="447" y="757"/>
                  </a:lnTo>
                  <a:lnTo>
                    <a:pt x="460" y="727"/>
                  </a:lnTo>
                  <a:lnTo>
                    <a:pt x="438" y="698"/>
                  </a:lnTo>
                  <a:lnTo>
                    <a:pt x="414" y="743"/>
                  </a:lnTo>
                  <a:lnTo>
                    <a:pt x="423" y="835"/>
                  </a:lnTo>
                  <a:lnTo>
                    <a:pt x="407" y="858"/>
                  </a:lnTo>
                  <a:lnTo>
                    <a:pt x="387" y="861"/>
                  </a:lnTo>
                  <a:lnTo>
                    <a:pt x="369" y="857"/>
                  </a:lnTo>
                  <a:lnTo>
                    <a:pt x="346" y="913"/>
                  </a:lnTo>
                  <a:lnTo>
                    <a:pt x="314" y="911"/>
                  </a:lnTo>
                  <a:lnTo>
                    <a:pt x="317" y="957"/>
                  </a:lnTo>
                  <a:lnTo>
                    <a:pt x="297" y="921"/>
                  </a:lnTo>
                  <a:lnTo>
                    <a:pt x="250" y="960"/>
                  </a:lnTo>
                  <a:lnTo>
                    <a:pt x="242" y="989"/>
                  </a:lnTo>
                  <a:lnTo>
                    <a:pt x="257" y="1009"/>
                  </a:lnTo>
                  <a:lnTo>
                    <a:pt x="237" y="1020"/>
                  </a:lnTo>
                  <a:lnTo>
                    <a:pt x="241" y="1054"/>
                  </a:lnTo>
                  <a:lnTo>
                    <a:pt x="219" y="1079"/>
                  </a:lnTo>
                  <a:lnTo>
                    <a:pt x="213" y="1150"/>
                  </a:lnTo>
                  <a:lnTo>
                    <a:pt x="202" y="1150"/>
                  </a:lnTo>
                  <a:lnTo>
                    <a:pt x="134" y="1055"/>
                  </a:lnTo>
                  <a:lnTo>
                    <a:pt x="0" y="62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3342;p127">
              <a:extLst>
                <a:ext uri="{FF2B5EF4-FFF2-40B4-BE49-F238E27FC236}">
                  <a16:creationId xmlns:a16="http://schemas.microsoft.com/office/drawing/2014/main" id="{B0424B8A-DF28-084A-9BA9-06AAB3C2BD3D}"/>
                </a:ext>
              </a:extLst>
            </p:cNvPr>
            <p:cNvSpPr/>
            <p:nvPr/>
          </p:nvSpPr>
          <p:spPr>
            <a:xfrm>
              <a:off x="7145541" y="3217044"/>
              <a:ext cx="717347" cy="354697"/>
            </a:xfrm>
            <a:custGeom>
              <a:avLst/>
              <a:gdLst/>
              <a:ahLst/>
              <a:cxnLst/>
              <a:rect l="l" t="t" r="r" b="b"/>
              <a:pathLst>
                <a:path w="901" h="447" extrusionOk="0">
                  <a:moveTo>
                    <a:pt x="0" y="133"/>
                  </a:moveTo>
                  <a:lnTo>
                    <a:pt x="23" y="260"/>
                  </a:lnTo>
                  <a:lnTo>
                    <a:pt x="91" y="180"/>
                  </a:lnTo>
                  <a:lnTo>
                    <a:pt x="198" y="150"/>
                  </a:lnTo>
                  <a:lnTo>
                    <a:pt x="219" y="116"/>
                  </a:lnTo>
                  <a:lnTo>
                    <a:pt x="277" y="110"/>
                  </a:lnTo>
                  <a:lnTo>
                    <a:pt x="326" y="132"/>
                  </a:lnTo>
                  <a:lnTo>
                    <a:pt x="354" y="171"/>
                  </a:lnTo>
                  <a:lnTo>
                    <a:pt x="406" y="186"/>
                  </a:lnTo>
                  <a:lnTo>
                    <a:pt x="436" y="224"/>
                  </a:lnTo>
                  <a:lnTo>
                    <a:pt x="482" y="245"/>
                  </a:lnTo>
                  <a:lnTo>
                    <a:pt x="503" y="233"/>
                  </a:lnTo>
                  <a:lnTo>
                    <a:pt x="514" y="257"/>
                  </a:lnTo>
                  <a:lnTo>
                    <a:pt x="503" y="276"/>
                  </a:lnTo>
                  <a:lnTo>
                    <a:pt x="502" y="304"/>
                  </a:lnTo>
                  <a:lnTo>
                    <a:pt x="469" y="361"/>
                  </a:lnTo>
                  <a:lnTo>
                    <a:pt x="482" y="399"/>
                  </a:lnTo>
                  <a:lnTo>
                    <a:pt x="521" y="382"/>
                  </a:lnTo>
                  <a:lnTo>
                    <a:pt x="523" y="363"/>
                  </a:lnTo>
                  <a:lnTo>
                    <a:pt x="554" y="401"/>
                  </a:lnTo>
                  <a:lnTo>
                    <a:pt x="561" y="383"/>
                  </a:lnTo>
                  <a:lnTo>
                    <a:pt x="582" y="410"/>
                  </a:lnTo>
                  <a:lnTo>
                    <a:pt x="593" y="396"/>
                  </a:lnTo>
                  <a:lnTo>
                    <a:pt x="627" y="412"/>
                  </a:lnTo>
                  <a:lnTo>
                    <a:pt x="646" y="403"/>
                  </a:lnTo>
                  <a:lnTo>
                    <a:pt x="678" y="436"/>
                  </a:lnTo>
                  <a:lnTo>
                    <a:pt x="653" y="388"/>
                  </a:lnTo>
                  <a:lnTo>
                    <a:pt x="592" y="342"/>
                  </a:lnTo>
                  <a:lnTo>
                    <a:pt x="650" y="370"/>
                  </a:lnTo>
                  <a:lnTo>
                    <a:pt x="614" y="322"/>
                  </a:lnTo>
                  <a:lnTo>
                    <a:pt x="603" y="279"/>
                  </a:lnTo>
                  <a:lnTo>
                    <a:pt x="608" y="180"/>
                  </a:lnTo>
                  <a:lnTo>
                    <a:pt x="572" y="159"/>
                  </a:lnTo>
                  <a:lnTo>
                    <a:pt x="646" y="94"/>
                  </a:lnTo>
                  <a:lnTo>
                    <a:pt x="648" y="55"/>
                  </a:lnTo>
                  <a:lnTo>
                    <a:pt x="690" y="57"/>
                  </a:lnTo>
                  <a:lnTo>
                    <a:pt x="681" y="93"/>
                  </a:lnTo>
                  <a:lnTo>
                    <a:pt x="652" y="106"/>
                  </a:lnTo>
                  <a:lnTo>
                    <a:pt x="638" y="145"/>
                  </a:lnTo>
                  <a:lnTo>
                    <a:pt x="646" y="179"/>
                  </a:lnTo>
                  <a:lnTo>
                    <a:pt x="666" y="165"/>
                  </a:lnTo>
                  <a:lnTo>
                    <a:pt x="655" y="206"/>
                  </a:lnTo>
                  <a:lnTo>
                    <a:pt x="664" y="227"/>
                  </a:lnTo>
                  <a:lnTo>
                    <a:pt x="670" y="248"/>
                  </a:lnTo>
                  <a:lnTo>
                    <a:pt x="650" y="238"/>
                  </a:lnTo>
                  <a:lnTo>
                    <a:pt x="642" y="267"/>
                  </a:lnTo>
                  <a:lnTo>
                    <a:pt x="686" y="258"/>
                  </a:lnTo>
                  <a:lnTo>
                    <a:pt x="683" y="279"/>
                  </a:lnTo>
                  <a:lnTo>
                    <a:pt x="704" y="295"/>
                  </a:lnTo>
                  <a:lnTo>
                    <a:pt x="663" y="293"/>
                  </a:lnTo>
                  <a:lnTo>
                    <a:pt x="676" y="355"/>
                  </a:lnTo>
                  <a:lnTo>
                    <a:pt x="723" y="380"/>
                  </a:lnTo>
                  <a:lnTo>
                    <a:pt x="746" y="349"/>
                  </a:lnTo>
                  <a:lnTo>
                    <a:pt x="749" y="400"/>
                  </a:lnTo>
                  <a:lnTo>
                    <a:pt x="780" y="390"/>
                  </a:lnTo>
                  <a:lnTo>
                    <a:pt x="764" y="412"/>
                  </a:lnTo>
                  <a:lnTo>
                    <a:pt x="785" y="412"/>
                  </a:lnTo>
                  <a:lnTo>
                    <a:pt x="768" y="439"/>
                  </a:lnTo>
                  <a:lnTo>
                    <a:pt x="776" y="447"/>
                  </a:lnTo>
                  <a:lnTo>
                    <a:pt x="816" y="429"/>
                  </a:lnTo>
                  <a:lnTo>
                    <a:pt x="866" y="402"/>
                  </a:lnTo>
                  <a:lnTo>
                    <a:pt x="881" y="344"/>
                  </a:lnTo>
                  <a:lnTo>
                    <a:pt x="887" y="378"/>
                  </a:lnTo>
                  <a:lnTo>
                    <a:pt x="881" y="395"/>
                  </a:lnTo>
                  <a:lnTo>
                    <a:pt x="871" y="426"/>
                  </a:lnTo>
                  <a:lnTo>
                    <a:pt x="874" y="443"/>
                  </a:lnTo>
                  <a:lnTo>
                    <a:pt x="893" y="394"/>
                  </a:lnTo>
                  <a:lnTo>
                    <a:pt x="901" y="284"/>
                  </a:lnTo>
                  <a:lnTo>
                    <a:pt x="846" y="296"/>
                  </a:lnTo>
                  <a:lnTo>
                    <a:pt x="776" y="309"/>
                  </a:lnTo>
                  <a:lnTo>
                    <a:pt x="771" y="285"/>
                  </a:lnTo>
                  <a:lnTo>
                    <a:pt x="693" y="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3343;p127">
              <a:extLst>
                <a:ext uri="{FF2B5EF4-FFF2-40B4-BE49-F238E27FC236}">
                  <a16:creationId xmlns:a16="http://schemas.microsoft.com/office/drawing/2014/main" id="{E47F6DF6-9F12-B637-F545-944328AD5D0E}"/>
                </a:ext>
              </a:extLst>
            </p:cNvPr>
            <p:cNvSpPr/>
            <p:nvPr/>
          </p:nvSpPr>
          <p:spPr>
            <a:xfrm>
              <a:off x="7931282" y="2437666"/>
              <a:ext cx="526478" cy="268807"/>
            </a:xfrm>
            <a:custGeom>
              <a:avLst/>
              <a:gdLst/>
              <a:ahLst/>
              <a:cxnLst/>
              <a:rect l="l" t="t" r="r" b="b"/>
              <a:pathLst>
                <a:path w="663" h="337" extrusionOk="0">
                  <a:moveTo>
                    <a:pt x="0" y="137"/>
                  </a:moveTo>
                  <a:lnTo>
                    <a:pt x="2" y="316"/>
                  </a:lnTo>
                  <a:lnTo>
                    <a:pt x="310" y="251"/>
                  </a:lnTo>
                  <a:lnTo>
                    <a:pt x="363" y="232"/>
                  </a:lnTo>
                  <a:lnTo>
                    <a:pt x="386" y="237"/>
                  </a:lnTo>
                  <a:lnTo>
                    <a:pt x="408" y="287"/>
                  </a:lnTo>
                  <a:lnTo>
                    <a:pt x="442" y="293"/>
                  </a:lnTo>
                  <a:lnTo>
                    <a:pt x="464" y="334"/>
                  </a:lnTo>
                  <a:lnTo>
                    <a:pt x="484" y="337"/>
                  </a:lnTo>
                  <a:lnTo>
                    <a:pt x="493" y="308"/>
                  </a:lnTo>
                  <a:lnTo>
                    <a:pt x="510" y="297"/>
                  </a:lnTo>
                  <a:lnTo>
                    <a:pt x="519" y="265"/>
                  </a:lnTo>
                  <a:lnTo>
                    <a:pt x="529" y="264"/>
                  </a:lnTo>
                  <a:lnTo>
                    <a:pt x="543" y="311"/>
                  </a:lnTo>
                  <a:lnTo>
                    <a:pt x="574" y="300"/>
                  </a:lnTo>
                  <a:lnTo>
                    <a:pt x="579" y="280"/>
                  </a:lnTo>
                  <a:lnTo>
                    <a:pt x="621" y="260"/>
                  </a:lnTo>
                  <a:lnTo>
                    <a:pt x="646" y="252"/>
                  </a:lnTo>
                  <a:lnTo>
                    <a:pt x="663" y="268"/>
                  </a:lnTo>
                  <a:lnTo>
                    <a:pt x="657" y="222"/>
                  </a:lnTo>
                  <a:lnTo>
                    <a:pt x="624" y="166"/>
                  </a:lnTo>
                  <a:lnTo>
                    <a:pt x="605" y="157"/>
                  </a:lnTo>
                  <a:lnTo>
                    <a:pt x="584" y="159"/>
                  </a:lnTo>
                  <a:lnTo>
                    <a:pt x="588" y="172"/>
                  </a:lnTo>
                  <a:lnTo>
                    <a:pt x="601" y="172"/>
                  </a:lnTo>
                  <a:lnTo>
                    <a:pt x="617" y="173"/>
                  </a:lnTo>
                  <a:lnTo>
                    <a:pt x="633" y="191"/>
                  </a:lnTo>
                  <a:lnTo>
                    <a:pt x="639" y="212"/>
                  </a:lnTo>
                  <a:lnTo>
                    <a:pt x="628" y="231"/>
                  </a:lnTo>
                  <a:lnTo>
                    <a:pt x="576" y="254"/>
                  </a:lnTo>
                  <a:lnTo>
                    <a:pt x="549" y="243"/>
                  </a:lnTo>
                  <a:lnTo>
                    <a:pt x="535" y="212"/>
                  </a:lnTo>
                  <a:lnTo>
                    <a:pt x="510" y="208"/>
                  </a:lnTo>
                  <a:lnTo>
                    <a:pt x="516" y="190"/>
                  </a:lnTo>
                  <a:lnTo>
                    <a:pt x="487" y="154"/>
                  </a:lnTo>
                  <a:lnTo>
                    <a:pt x="453" y="140"/>
                  </a:lnTo>
                  <a:lnTo>
                    <a:pt x="451" y="157"/>
                  </a:lnTo>
                  <a:lnTo>
                    <a:pt x="429" y="151"/>
                  </a:lnTo>
                  <a:lnTo>
                    <a:pt x="422" y="130"/>
                  </a:lnTo>
                  <a:lnTo>
                    <a:pt x="427" y="111"/>
                  </a:lnTo>
                  <a:lnTo>
                    <a:pt x="446" y="93"/>
                  </a:lnTo>
                  <a:lnTo>
                    <a:pt x="440" y="79"/>
                  </a:lnTo>
                  <a:lnTo>
                    <a:pt x="468" y="57"/>
                  </a:lnTo>
                  <a:lnTo>
                    <a:pt x="439" y="34"/>
                  </a:lnTo>
                  <a:lnTo>
                    <a:pt x="427" y="0"/>
                  </a:lnTo>
                  <a:lnTo>
                    <a:pt x="364" y="49"/>
                  </a:lnTo>
                  <a:lnTo>
                    <a:pt x="145" y="10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3344;p127">
              <a:extLst>
                <a:ext uri="{FF2B5EF4-FFF2-40B4-BE49-F238E27FC236}">
                  <a16:creationId xmlns:a16="http://schemas.microsoft.com/office/drawing/2014/main" id="{4A4ECE94-611A-EF9D-4EB9-4AE65FD04828}"/>
                </a:ext>
              </a:extLst>
            </p:cNvPr>
            <p:cNvSpPr/>
            <p:nvPr/>
          </p:nvSpPr>
          <p:spPr>
            <a:xfrm>
              <a:off x="8351192" y="2696928"/>
              <a:ext cx="47717" cy="38174"/>
            </a:xfrm>
            <a:custGeom>
              <a:avLst/>
              <a:gdLst/>
              <a:ahLst/>
              <a:cxnLst/>
              <a:rect l="l" t="t" r="r" b="b"/>
              <a:pathLst>
                <a:path w="60" h="49" extrusionOk="0">
                  <a:moveTo>
                    <a:pt x="0" y="49"/>
                  </a:moveTo>
                  <a:lnTo>
                    <a:pt x="26" y="0"/>
                  </a:lnTo>
                  <a:lnTo>
                    <a:pt x="60" y="22"/>
                  </a:lnTo>
                  <a:lnTo>
                    <a:pt x="0" y="49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3345;p127">
              <a:extLst>
                <a:ext uri="{FF2B5EF4-FFF2-40B4-BE49-F238E27FC236}">
                  <a16:creationId xmlns:a16="http://schemas.microsoft.com/office/drawing/2014/main" id="{655ED256-47F0-4625-0036-3A699456814F}"/>
                </a:ext>
              </a:extLst>
            </p:cNvPr>
            <p:cNvSpPr/>
            <p:nvPr/>
          </p:nvSpPr>
          <p:spPr>
            <a:xfrm>
              <a:off x="8440264" y="2690567"/>
              <a:ext cx="38174" cy="30221"/>
            </a:xfrm>
            <a:custGeom>
              <a:avLst/>
              <a:gdLst/>
              <a:ahLst/>
              <a:cxnLst/>
              <a:rect l="l" t="t" r="r" b="b"/>
              <a:pathLst>
                <a:path w="47" h="36" extrusionOk="0">
                  <a:moveTo>
                    <a:pt x="0" y="36"/>
                  </a:moveTo>
                  <a:lnTo>
                    <a:pt x="26" y="0"/>
                  </a:lnTo>
                  <a:lnTo>
                    <a:pt x="47" y="27"/>
                  </a:lnTo>
                  <a:lnTo>
                    <a:pt x="0" y="36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3346;p127">
              <a:extLst>
                <a:ext uri="{FF2B5EF4-FFF2-40B4-BE49-F238E27FC236}">
                  <a16:creationId xmlns:a16="http://schemas.microsoft.com/office/drawing/2014/main" id="{4791BE7D-9C10-CAB6-2BB3-DF53BE5865A5}"/>
                </a:ext>
              </a:extLst>
            </p:cNvPr>
            <p:cNvSpPr/>
            <p:nvPr/>
          </p:nvSpPr>
          <p:spPr>
            <a:xfrm>
              <a:off x="5427729" y="1941409"/>
              <a:ext cx="903444" cy="466037"/>
            </a:xfrm>
            <a:custGeom>
              <a:avLst/>
              <a:gdLst/>
              <a:ahLst/>
              <a:cxnLst/>
              <a:rect l="l" t="t" r="r" b="b"/>
              <a:pathLst>
                <a:path w="1138" h="585" extrusionOk="0">
                  <a:moveTo>
                    <a:pt x="0" y="254"/>
                  </a:moveTo>
                  <a:lnTo>
                    <a:pt x="89" y="317"/>
                  </a:lnTo>
                  <a:lnTo>
                    <a:pt x="307" y="373"/>
                  </a:lnTo>
                  <a:lnTo>
                    <a:pt x="408" y="385"/>
                  </a:lnTo>
                  <a:lnTo>
                    <a:pt x="422" y="421"/>
                  </a:lnTo>
                  <a:lnTo>
                    <a:pt x="461" y="432"/>
                  </a:lnTo>
                  <a:lnTo>
                    <a:pt x="518" y="585"/>
                  </a:lnTo>
                  <a:lnTo>
                    <a:pt x="567" y="468"/>
                  </a:lnTo>
                  <a:lnTo>
                    <a:pt x="578" y="439"/>
                  </a:lnTo>
                  <a:lnTo>
                    <a:pt x="594" y="423"/>
                  </a:lnTo>
                  <a:lnTo>
                    <a:pt x="593" y="403"/>
                  </a:lnTo>
                  <a:lnTo>
                    <a:pt x="611" y="372"/>
                  </a:lnTo>
                  <a:lnTo>
                    <a:pt x="616" y="374"/>
                  </a:lnTo>
                  <a:lnTo>
                    <a:pt x="610" y="392"/>
                  </a:lnTo>
                  <a:lnTo>
                    <a:pt x="613" y="426"/>
                  </a:lnTo>
                  <a:lnTo>
                    <a:pt x="635" y="417"/>
                  </a:lnTo>
                  <a:lnTo>
                    <a:pt x="643" y="382"/>
                  </a:lnTo>
                  <a:lnTo>
                    <a:pt x="668" y="384"/>
                  </a:lnTo>
                  <a:lnTo>
                    <a:pt x="683" y="369"/>
                  </a:lnTo>
                  <a:lnTo>
                    <a:pt x="687" y="378"/>
                  </a:lnTo>
                  <a:lnTo>
                    <a:pt x="659" y="431"/>
                  </a:lnTo>
                  <a:lnTo>
                    <a:pt x="678" y="439"/>
                  </a:lnTo>
                  <a:lnTo>
                    <a:pt x="694" y="406"/>
                  </a:lnTo>
                  <a:lnTo>
                    <a:pt x="720" y="392"/>
                  </a:lnTo>
                  <a:lnTo>
                    <a:pt x="733" y="352"/>
                  </a:lnTo>
                  <a:lnTo>
                    <a:pt x="799" y="340"/>
                  </a:lnTo>
                  <a:lnTo>
                    <a:pt x="831" y="337"/>
                  </a:lnTo>
                  <a:lnTo>
                    <a:pt x="879" y="301"/>
                  </a:lnTo>
                  <a:lnTo>
                    <a:pt x="952" y="313"/>
                  </a:lnTo>
                  <a:lnTo>
                    <a:pt x="1001" y="347"/>
                  </a:lnTo>
                  <a:lnTo>
                    <a:pt x="1004" y="304"/>
                  </a:lnTo>
                  <a:lnTo>
                    <a:pt x="1029" y="302"/>
                  </a:lnTo>
                  <a:lnTo>
                    <a:pt x="1089" y="307"/>
                  </a:lnTo>
                  <a:lnTo>
                    <a:pt x="1138" y="294"/>
                  </a:lnTo>
                  <a:lnTo>
                    <a:pt x="1074" y="255"/>
                  </a:lnTo>
                  <a:lnTo>
                    <a:pt x="1061" y="193"/>
                  </a:lnTo>
                  <a:lnTo>
                    <a:pt x="1011" y="204"/>
                  </a:lnTo>
                  <a:lnTo>
                    <a:pt x="995" y="193"/>
                  </a:lnTo>
                  <a:lnTo>
                    <a:pt x="974" y="204"/>
                  </a:lnTo>
                  <a:lnTo>
                    <a:pt x="945" y="197"/>
                  </a:lnTo>
                  <a:lnTo>
                    <a:pt x="931" y="196"/>
                  </a:lnTo>
                  <a:lnTo>
                    <a:pt x="926" y="159"/>
                  </a:lnTo>
                  <a:lnTo>
                    <a:pt x="937" y="125"/>
                  </a:lnTo>
                  <a:lnTo>
                    <a:pt x="887" y="136"/>
                  </a:lnTo>
                  <a:lnTo>
                    <a:pt x="843" y="158"/>
                  </a:lnTo>
                  <a:lnTo>
                    <a:pt x="728" y="175"/>
                  </a:lnTo>
                  <a:lnTo>
                    <a:pt x="652" y="243"/>
                  </a:lnTo>
                  <a:lnTo>
                    <a:pt x="639" y="229"/>
                  </a:lnTo>
                  <a:lnTo>
                    <a:pt x="616" y="240"/>
                  </a:lnTo>
                  <a:lnTo>
                    <a:pt x="587" y="219"/>
                  </a:lnTo>
                  <a:lnTo>
                    <a:pt x="568" y="226"/>
                  </a:lnTo>
                  <a:lnTo>
                    <a:pt x="528" y="233"/>
                  </a:lnTo>
                  <a:lnTo>
                    <a:pt x="470" y="154"/>
                  </a:lnTo>
                  <a:lnTo>
                    <a:pt x="403" y="141"/>
                  </a:lnTo>
                  <a:lnTo>
                    <a:pt x="383" y="145"/>
                  </a:lnTo>
                  <a:lnTo>
                    <a:pt x="369" y="163"/>
                  </a:lnTo>
                  <a:lnTo>
                    <a:pt x="381" y="130"/>
                  </a:lnTo>
                  <a:lnTo>
                    <a:pt x="349" y="156"/>
                  </a:lnTo>
                  <a:lnTo>
                    <a:pt x="334" y="184"/>
                  </a:lnTo>
                  <a:lnTo>
                    <a:pt x="337" y="137"/>
                  </a:lnTo>
                  <a:lnTo>
                    <a:pt x="369" y="70"/>
                  </a:lnTo>
                  <a:lnTo>
                    <a:pt x="410" y="22"/>
                  </a:lnTo>
                  <a:lnTo>
                    <a:pt x="449" y="11"/>
                  </a:lnTo>
                  <a:lnTo>
                    <a:pt x="443" y="0"/>
                  </a:lnTo>
                  <a:lnTo>
                    <a:pt x="376" y="6"/>
                  </a:lnTo>
                  <a:lnTo>
                    <a:pt x="334" y="28"/>
                  </a:lnTo>
                  <a:lnTo>
                    <a:pt x="320" y="52"/>
                  </a:lnTo>
                  <a:lnTo>
                    <a:pt x="269" y="92"/>
                  </a:lnTo>
                  <a:lnTo>
                    <a:pt x="248" y="126"/>
                  </a:lnTo>
                  <a:lnTo>
                    <a:pt x="212" y="137"/>
                  </a:lnTo>
                  <a:lnTo>
                    <a:pt x="197" y="158"/>
                  </a:lnTo>
                  <a:lnTo>
                    <a:pt x="174" y="171"/>
                  </a:lnTo>
                  <a:lnTo>
                    <a:pt x="105" y="183"/>
                  </a:lnTo>
                  <a:lnTo>
                    <a:pt x="90" y="197"/>
                  </a:lnTo>
                  <a:lnTo>
                    <a:pt x="58" y="227"/>
                  </a:lnTo>
                  <a:lnTo>
                    <a:pt x="0" y="25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3347;p127">
              <a:extLst>
                <a:ext uri="{FF2B5EF4-FFF2-40B4-BE49-F238E27FC236}">
                  <a16:creationId xmlns:a16="http://schemas.microsoft.com/office/drawing/2014/main" id="{BA4FD2AD-EBB3-21F9-7CD6-EB8BE12E5989}"/>
                </a:ext>
              </a:extLst>
            </p:cNvPr>
            <p:cNvSpPr/>
            <p:nvPr/>
          </p:nvSpPr>
          <p:spPr>
            <a:xfrm>
              <a:off x="6008284" y="2230890"/>
              <a:ext cx="606006" cy="827094"/>
            </a:xfrm>
            <a:custGeom>
              <a:avLst/>
              <a:gdLst/>
              <a:ahLst/>
              <a:cxnLst/>
              <a:rect l="l" t="t" r="r" b="b"/>
              <a:pathLst>
                <a:path w="765" h="1042" extrusionOk="0">
                  <a:moveTo>
                    <a:pt x="0" y="1042"/>
                  </a:moveTo>
                  <a:lnTo>
                    <a:pt x="74" y="915"/>
                  </a:lnTo>
                  <a:lnTo>
                    <a:pt x="88" y="869"/>
                  </a:lnTo>
                  <a:lnTo>
                    <a:pt x="92" y="781"/>
                  </a:lnTo>
                  <a:lnTo>
                    <a:pt x="75" y="694"/>
                  </a:lnTo>
                  <a:lnTo>
                    <a:pt x="31" y="612"/>
                  </a:lnTo>
                  <a:lnTo>
                    <a:pt x="11" y="564"/>
                  </a:lnTo>
                  <a:lnTo>
                    <a:pt x="25" y="523"/>
                  </a:lnTo>
                  <a:lnTo>
                    <a:pt x="4" y="470"/>
                  </a:lnTo>
                  <a:lnTo>
                    <a:pt x="26" y="433"/>
                  </a:lnTo>
                  <a:lnTo>
                    <a:pt x="44" y="342"/>
                  </a:lnTo>
                  <a:lnTo>
                    <a:pt x="39" y="300"/>
                  </a:lnTo>
                  <a:lnTo>
                    <a:pt x="68" y="275"/>
                  </a:lnTo>
                  <a:lnTo>
                    <a:pt x="64" y="245"/>
                  </a:lnTo>
                  <a:lnTo>
                    <a:pt x="110" y="223"/>
                  </a:lnTo>
                  <a:lnTo>
                    <a:pt x="149" y="158"/>
                  </a:lnTo>
                  <a:lnTo>
                    <a:pt x="143" y="264"/>
                  </a:lnTo>
                  <a:lnTo>
                    <a:pt x="176" y="243"/>
                  </a:lnTo>
                  <a:lnTo>
                    <a:pt x="175" y="157"/>
                  </a:lnTo>
                  <a:lnTo>
                    <a:pt x="219" y="108"/>
                  </a:lnTo>
                  <a:lnTo>
                    <a:pt x="248" y="102"/>
                  </a:lnTo>
                  <a:lnTo>
                    <a:pt x="224" y="87"/>
                  </a:lnTo>
                  <a:lnTo>
                    <a:pt x="214" y="58"/>
                  </a:lnTo>
                  <a:lnTo>
                    <a:pt x="232" y="14"/>
                  </a:lnTo>
                  <a:lnTo>
                    <a:pt x="271" y="0"/>
                  </a:lnTo>
                  <a:lnTo>
                    <a:pt x="361" y="26"/>
                  </a:lnTo>
                  <a:lnTo>
                    <a:pt x="394" y="60"/>
                  </a:lnTo>
                  <a:lnTo>
                    <a:pt x="500" y="82"/>
                  </a:lnTo>
                  <a:lnTo>
                    <a:pt x="520" y="115"/>
                  </a:lnTo>
                  <a:lnTo>
                    <a:pt x="551" y="153"/>
                  </a:lnTo>
                  <a:lnTo>
                    <a:pt x="523" y="152"/>
                  </a:lnTo>
                  <a:lnTo>
                    <a:pt x="519" y="173"/>
                  </a:lnTo>
                  <a:lnTo>
                    <a:pt x="552" y="214"/>
                  </a:lnTo>
                  <a:lnTo>
                    <a:pt x="558" y="286"/>
                  </a:lnTo>
                  <a:lnTo>
                    <a:pt x="558" y="329"/>
                  </a:lnTo>
                  <a:lnTo>
                    <a:pt x="526" y="380"/>
                  </a:lnTo>
                  <a:lnTo>
                    <a:pt x="523" y="406"/>
                  </a:lnTo>
                  <a:lnTo>
                    <a:pt x="481" y="427"/>
                  </a:lnTo>
                  <a:lnTo>
                    <a:pt x="472" y="450"/>
                  </a:lnTo>
                  <a:lnTo>
                    <a:pt x="476" y="503"/>
                  </a:lnTo>
                  <a:lnTo>
                    <a:pt x="521" y="525"/>
                  </a:lnTo>
                  <a:lnTo>
                    <a:pt x="557" y="483"/>
                  </a:lnTo>
                  <a:lnTo>
                    <a:pt x="583" y="425"/>
                  </a:lnTo>
                  <a:lnTo>
                    <a:pt x="645" y="388"/>
                  </a:lnTo>
                  <a:lnTo>
                    <a:pt x="687" y="411"/>
                  </a:lnTo>
                  <a:lnTo>
                    <a:pt x="714" y="475"/>
                  </a:lnTo>
                  <a:lnTo>
                    <a:pt x="749" y="600"/>
                  </a:lnTo>
                  <a:lnTo>
                    <a:pt x="765" y="641"/>
                  </a:lnTo>
                  <a:lnTo>
                    <a:pt x="755" y="673"/>
                  </a:lnTo>
                  <a:lnTo>
                    <a:pt x="760" y="726"/>
                  </a:lnTo>
                  <a:lnTo>
                    <a:pt x="747" y="756"/>
                  </a:lnTo>
                  <a:lnTo>
                    <a:pt x="729" y="726"/>
                  </a:lnTo>
                  <a:lnTo>
                    <a:pt x="709" y="739"/>
                  </a:lnTo>
                  <a:lnTo>
                    <a:pt x="707" y="788"/>
                  </a:lnTo>
                  <a:lnTo>
                    <a:pt x="699" y="809"/>
                  </a:lnTo>
                  <a:lnTo>
                    <a:pt x="667" y="831"/>
                  </a:lnTo>
                  <a:lnTo>
                    <a:pt x="665" y="896"/>
                  </a:lnTo>
                  <a:lnTo>
                    <a:pt x="643" y="925"/>
                  </a:lnTo>
                  <a:lnTo>
                    <a:pt x="623" y="979"/>
                  </a:lnTo>
                  <a:lnTo>
                    <a:pt x="375" y="1018"/>
                  </a:lnTo>
                  <a:lnTo>
                    <a:pt x="368" y="1002"/>
                  </a:lnTo>
                  <a:lnTo>
                    <a:pt x="0" y="10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3348;p127">
              <a:extLst>
                <a:ext uri="{FF2B5EF4-FFF2-40B4-BE49-F238E27FC236}">
                  <a16:creationId xmlns:a16="http://schemas.microsoft.com/office/drawing/2014/main" id="{94C3A86C-C143-49A1-49C3-100A9D25790C}"/>
                </a:ext>
              </a:extLst>
            </p:cNvPr>
            <p:cNvSpPr/>
            <p:nvPr/>
          </p:nvSpPr>
          <p:spPr>
            <a:xfrm>
              <a:off x="4502017" y="1607391"/>
              <a:ext cx="1037051" cy="1164296"/>
            </a:xfrm>
            <a:custGeom>
              <a:avLst/>
              <a:gdLst/>
              <a:ahLst/>
              <a:cxnLst/>
              <a:rect l="l" t="t" r="r" b="b"/>
              <a:pathLst>
                <a:path w="1305" h="1467" extrusionOk="0">
                  <a:moveTo>
                    <a:pt x="0" y="92"/>
                  </a:moveTo>
                  <a:lnTo>
                    <a:pt x="9" y="298"/>
                  </a:lnTo>
                  <a:lnTo>
                    <a:pt x="59" y="465"/>
                  </a:lnTo>
                  <a:lnTo>
                    <a:pt x="66" y="681"/>
                  </a:lnTo>
                  <a:lnTo>
                    <a:pt x="101" y="854"/>
                  </a:lnTo>
                  <a:lnTo>
                    <a:pt x="55" y="943"/>
                  </a:lnTo>
                  <a:lnTo>
                    <a:pt x="122" y="1008"/>
                  </a:lnTo>
                  <a:lnTo>
                    <a:pt x="118" y="1467"/>
                  </a:lnTo>
                  <a:lnTo>
                    <a:pt x="1061" y="1450"/>
                  </a:lnTo>
                  <a:lnTo>
                    <a:pt x="1046" y="1360"/>
                  </a:lnTo>
                  <a:lnTo>
                    <a:pt x="1017" y="1327"/>
                  </a:lnTo>
                  <a:lnTo>
                    <a:pt x="944" y="1280"/>
                  </a:lnTo>
                  <a:lnTo>
                    <a:pt x="893" y="1224"/>
                  </a:lnTo>
                  <a:lnTo>
                    <a:pt x="767" y="1145"/>
                  </a:lnTo>
                  <a:lnTo>
                    <a:pt x="770" y="1009"/>
                  </a:lnTo>
                  <a:lnTo>
                    <a:pt x="743" y="924"/>
                  </a:lnTo>
                  <a:lnTo>
                    <a:pt x="845" y="794"/>
                  </a:lnTo>
                  <a:lnTo>
                    <a:pt x="839" y="666"/>
                  </a:lnTo>
                  <a:lnTo>
                    <a:pt x="864" y="645"/>
                  </a:lnTo>
                  <a:lnTo>
                    <a:pt x="990" y="539"/>
                  </a:lnTo>
                  <a:lnTo>
                    <a:pt x="1055" y="461"/>
                  </a:lnTo>
                  <a:lnTo>
                    <a:pt x="1138" y="395"/>
                  </a:lnTo>
                  <a:lnTo>
                    <a:pt x="1305" y="308"/>
                  </a:lnTo>
                  <a:lnTo>
                    <a:pt x="1244" y="314"/>
                  </a:lnTo>
                  <a:lnTo>
                    <a:pt x="1186" y="287"/>
                  </a:lnTo>
                  <a:lnTo>
                    <a:pt x="1093" y="297"/>
                  </a:lnTo>
                  <a:lnTo>
                    <a:pt x="1073" y="260"/>
                  </a:lnTo>
                  <a:lnTo>
                    <a:pt x="1043" y="275"/>
                  </a:lnTo>
                  <a:lnTo>
                    <a:pt x="978" y="313"/>
                  </a:lnTo>
                  <a:lnTo>
                    <a:pt x="933" y="300"/>
                  </a:lnTo>
                  <a:lnTo>
                    <a:pt x="916" y="280"/>
                  </a:lnTo>
                  <a:lnTo>
                    <a:pt x="881" y="269"/>
                  </a:lnTo>
                  <a:lnTo>
                    <a:pt x="865" y="242"/>
                  </a:lnTo>
                  <a:lnTo>
                    <a:pt x="833" y="247"/>
                  </a:lnTo>
                  <a:lnTo>
                    <a:pt x="830" y="271"/>
                  </a:lnTo>
                  <a:lnTo>
                    <a:pt x="815" y="276"/>
                  </a:lnTo>
                  <a:lnTo>
                    <a:pt x="791" y="223"/>
                  </a:lnTo>
                  <a:lnTo>
                    <a:pt x="760" y="222"/>
                  </a:lnTo>
                  <a:lnTo>
                    <a:pt x="770" y="197"/>
                  </a:lnTo>
                  <a:lnTo>
                    <a:pt x="695" y="182"/>
                  </a:lnTo>
                  <a:lnTo>
                    <a:pt x="666" y="178"/>
                  </a:lnTo>
                  <a:lnTo>
                    <a:pt x="578" y="214"/>
                  </a:lnTo>
                  <a:lnTo>
                    <a:pt x="563" y="182"/>
                  </a:lnTo>
                  <a:lnTo>
                    <a:pt x="425" y="154"/>
                  </a:lnTo>
                  <a:lnTo>
                    <a:pt x="403" y="12"/>
                  </a:lnTo>
                  <a:lnTo>
                    <a:pt x="345" y="0"/>
                  </a:lnTo>
                  <a:lnTo>
                    <a:pt x="344" y="93"/>
                  </a:lnTo>
                  <a:lnTo>
                    <a:pt x="0" y="9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20000"/>
                  <a:lumOff val="8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3349;p127">
              <a:extLst>
                <a:ext uri="{FF2B5EF4-FFF2-40B4-BE49-F238E27FC236}">
                  <a16:creationId xmlns:a16="http://schemas.microsoft.com/office/drawing/2014/main" id="{090611B8-FE9B-2A19-602F-215337A58AC5}"/>
                </a:ext>
              </a:extLst>
            </p:cNvPr>
            <p:cNvSpPr/>
            <p:nvPr/>
          </p:nvSpPr>
          <p:spPr>
            <a:xfrm>
              <a:off x="5387963" y="4413151"/>
              <a:ext cx="559880" cy="970246"/>
            </a:xfrm>
            <a:custGeom>
              <a:avLst/>
              <a:gdLst/>
              <a:ahLst/>
              <a:cxnLst/>
              <a:rect l="l" t="t" r="r" b="b"/>
              <a:pathLst>
                <a:path w="703" h="1223" extrusionOk="0">
                  <a:moveTo>
                    <a:pt x="0" y="1038"/>
                  </a:moveTo>
                  <a:lnTo>
                    <a:pt x="3" y="992"/>
                  </a:lnTo>
                  <a:lnTo>
                    <a:pt x="48" y="853"/>
                  </a:lnTo>
                  <a:lnTo>
                    <a:pt x="117" y="760"/>
                  </a:lnTo>
                  <a:lnTo>
                    <a:pt x="95" y="734"/>
                  </a:lnTo>
                  <a:lnTo>
                    <a:pt x="103" y="644"/>
                  </a:lnTo>
                  <a:lnTo>
                    <a:pt x="69" y="539"/>
                  </a:lnTo>
                  <a:lnTo>
                    <a:pt x="56" y="402"/>
                  </a:lnTo>
                  <a:lnTo>
                    <a:pt x="108" y="253"/>
                  </a:lnTo>
                  <a:lnTo>
                    <a:pt x="182" y="149"/>
                  </a:lnTo>
                  <a:lnTo>
                    <a:pt x="179" y="120"/>
                  </a:lnTo>
                  <a:lnTo>
                    <a:pt x="233" y="28"/>
                  </a:lnTo>
                  <a:lnTo>
                    <a:pt x="657" y="0"/>
                  </a:lnTo>
                  <a:lnTo>
                    <a:pt x="676" y="23"/>
                  </a:lnTo>
                  <a:lnTo>
                    <a:pt x="657" y="783"/>
                  </a:lnTo>
                  <a:lnTo>
                    <a:pt x="703" y="1150"/>
                  </a:lnTo>
                  <a:lnTo>
                    <a:pt x="686" y="1167"/>
                  </a:lnTo>
                  <a:lnTo>
                    <a:pt x="659" y="1150"/>
                  </a:lnTo>
                  <a:lnTo>
                    <a:pt x="625" y="1167"/>
                  </a:lnTo>
                  <a:lnTo>
                    <a:pt x="597" y="1147"/>
                  </a:lnTo>
                  <a:lnTo>
                    <a:pt x="595" y="1159"/>
                  </a:lnTo>
                  <a:lnTo>
                    <a:pt x="560" y="1163"/>
                  </a:lnTo>
                  <a:lnTo>
                    <a:pt x="516" y="1184"/>
                  </a:lnTo>
                  <a:lnTo>
                    <a:pt x="501" y="1172"/>
                  </a:lnTo>
                  <a:lnTo>
                    <a:pt x="479" y="1214"/>
                  </a:lnTo>
                  <a:lnTo>
                    <a:pt x="459" y="1223"/>
                  </a:lnTo>
                  <a:lnTo>
                    <a:pt x="389" y="1106"/>
                  </a:lnTo>
                  <a:lnTo>
                    <a:pt x="401" y="1022"/>
                  </a:lnTo>
                  <a:lnTo>
                    <a:pt x="0" y="103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3350;p127">
              <a:extLst>
                <a:ext uri="{FF2B5EF4-FFF2-40B4-BE49-F238E27FC236}">
                  <a16:creationId xmlns:a16="http://schemas.microsoft.com/office/drawing/2014/main" id="{04F0A995-DBFD-9A59-767A-FC98C93177A8}"/>
                </a:ext>
              </a:extLst>
            </p:cNvPr>
            <p:cNvSpPr/>
            <p:nvPr/>
          </p:nvSpPr>
          <p:spPr>
            <a:xfrm>
              <a:off x="4692885" y="3336337"/>
              <a:ext cx="1046594" cy="911395"/>
            </a:xfrm>
            <a:custGeom>
              <a:avLst/>
              <a:gdLst/>
              <a:ahLst/>
              <a:cxnLst/>
              <a:rect l="l" t="t" r="r" b="b"/>
              <a:pathLst>
                <a:path w="1318" h="1149" extrusionOk="0">
                  <a:moveTo>
                    <a:pt x="0" y="16"/>
                  </a:moveTo>
                  <a:lnTo>
                    <a:pt x="79" y="165"/>
                  </a:lnTo>
                  <a:lnTo>
                    <a:pt x="118" y="200"/>
                  </a:lnTo>
                  <a:lnTo>
                    <a:pt x="141" y="193"/>
                  </a:lnTo>
                  <a:lnTo>
                    <a:pt x="164" y="212"/>
                  </a:lnTo>
                  <a:lnTo>
                    <a:pt x="167" y="232"/>
                  </a:lnTo>
                  <a:lnTo>
                    <a:pt x="146" y="233"/>
                  </a:lnTo>
                  <a:lnTo>
                    <a:pt x="121" y="286"/>
                  </a:lnTo>
                  <a:lnTo>
                    <a:pt x="179" y="369"/>
                  </a:lnTo>
                  <a:lnTo>
                    <a:pt x="224" y="382"/>
                  </a:lnTo>
                  <a:lnTo>
                    <a:pt x="218" y="920"/>
                  </a:lnTo>
                  <a:lnTo>
                    <a:pt x="222" y="1050"/>
                  </a:lnTo>
                  <a:lnTo>
                    <a:pt x="1100" y="1021"/>
                  </a:lnTo>
                  <a:lnTo>
                    <a:pt x="1110" y="1099"/>
                  </a:lnTo>
                  <a:lnTo>
                    <a:pt x="1074" y="1149"/>
                  </a:lnTo>
                  <a:lnTo>
                    <a:pt x="1207" y="1142"/>
                  </a:lnTo>
                  <a:lnTo>
                    <a:pt x="1230" y="1099"/>
                  </a:lnTo>
                  <a:lnTo>
                    <a:pt x="1233" y="1050"/>
                  </a:lnTo>
                  <a:lnTo>
                    <a:pt x="1263" y="1013"/>
                  </a:lnTo>
                  <a:lnTo>
                    <a:pt x="1276" y="978"/>
                  </a:lnTo>
                  <a:lnTo>
                    <a:pt x="1309" y="973"/>
                  </a:lnTo>
                  <a:lnTo>
                    <a:pt x="1318" y="891"/>
                  </a:lnTo>
                  <a:lnTo>
                    <a:pt x="1299" y="885"/>
                  </a:lnTo>
                  <a:lnTo>
                    <a:pt x="1270" y="883"/>
                  </a:lnTo>
                  <a:lnTo>
                    <a:pt x="1239" y="824"/>
                  </a:lnTo>
                  <a:lnTo>
                    <a:pt x="1223" y="744"/>
                  </a:lnTo>
                  <a:lnTo>
                    <a:pt x="1190" y="689"/>
                  </a:lnTo>
                  <a:lnTo>
                    <a:pt x="1138" y="668"/>
                  </a:lnTo>
                  <a:lnTo>
                    <a:pt x="1071" y="616"/>
                  </a:lnTo>
                  <a:lnTo>
                    <a:pt x="1050" y="545"/>
                  </a:lnTo>
                  <a:lnTo>
                    <a:pt x="1087" y="435"/>
                  </a:lnTo>
                  <a:lnTo>
                    <a:pt x="1056" y="414"/>
                  </a:lnTo>
                  <a:lnTo>
                    <a:pt x="978" y="415"/>
                  </a:lnTo>
                  <a:lnTo>
                    <a:pt x="965" y="344"/>
                  </a:lnTo>
                  <a:lnTo>
                    <a:pt x="836" y="213"/>
                  </a:lnTo>
                  <a:lnTo>
                    <a:pt x="807" y="102"/>
                  </a:lnTo>
                  <a:lnTo>
                    <a:pt x="821" y="58"/>
                  </a:lnTo>
                  <a:lnTo>
                    <a:pt x="763" y="0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3351;p127">
              <a:extLst>
                <a:ext uri="{FF2B5EF4-FFF2-40B4-BE49-F238E27FC236}">
                  <a16:creationId xmlns:a16="http://schemas.microsoft.com/office/drawing/2014/main" id="{CE547BEA-718D-2D02-6E6F-2B2B46DAA0DE}"/>
                </a:ext>
              </a:extLst>
            </p:cNvPr>
            <p:cNvSpPr/>
            <p:nvPr/>
          </p:nvSpPr>
          <p:spPr>
            <a:xfrm>
              <a:off x="1990509" y="1391072"/>
              <a:ext cx="1609656" cy="1025918"/>
            </a:xfrm>
            <a:custGeom>
              <a:avLst/>
              <a:gdLst/>
              <a:ahLst/>
              <a:cxnLst/>
              <a:rect l="l" t="t" r="r" b="b"/>
              <a:pathLst>
                <a:path w="2027" h="1293" extrusionOk="0">
                  <a:moveTo>
                    <a:pt x="0" y="241"/>
                  </a:moveTo>
                  <a:lnTo>
                    <a:pt x="35" y="328"/>
                  </a:lnTo>
                  <a:lnTo>
                    <a:pt x="39" y="382"/>
                  </a:lnTo>
                  <a:lnTo>
                    <a:pt x="20" y="390"/>
                  </a:lnTo>
                  <a:lnTo>
                    <a:pt x="81" y="449"/>
                  </a:lnTo>
                  <a:lnTo>
                    <a:pt x="143" y="603"/>
                  </a:lnTo>
                  <a:lnTo>
                    <a:pt x="165" y="597"/>
                  </a:lnTo>
                  <a:lnTo>
                    <a:pt x="167" y="619"/>
                  </a:lnTo>
                  <a:lnTo>
                    <a:pt x="197" y="628"/>
                  </a:lnTo>
                  <a:lnTo>
                    <a:pt x="219" y="631"/>
                  </a:lnTo>
                  <a:lnTo>
                    <a:pt x="164" y="743"/>
                  </a:lnTo>
                  <a:lnTo>
                    <a:pt x="173" y="817"/>
                  </a:lnTo>
                  <a:lnTo>
                    <a:pt x="128" y="889"/>
                  </a:lnTo>
                  <a:lnTo>
                    <a:pt x="159" y="921"/>
                  </a:lnTo>
                  <a:lnTo>
                    <a:pt x="239" y="876"/>
                  </a:lnTo>
                  <a:lnTo>
                    <a:pt x="297" y="1119"/>
                  </a:lnTo>
                  <a:lnTo>
                    <a:pt x="334" y="1131"/>
                  </a:lnTo>
                  <a:lnTo>
                    <a:pt x="341" y="1205"/>
                  </a:lnTo>
                  <a:lnTo>
                    <a:pt x="372" y="1236"/>
                  </a:lnTo>
                  <a:lnTo>
                    <a:pt x="395" y="1209"/>
                  </a:lnTo>
                  <a:lnTo>
                    <a:pt x="449" y="1233"/>
                  </a:lnTo>
                  <a:lnTo>
                    <a:pt x="482" y="1207"/>
                  </a:lnTo>
                  <a:lnTo>
                    <a:pt x="590" y="1228"/>
                  </a:lnTo>
                  <a:lnTo>
                    <a:pt x="616" y="1234"/>
                  </a:lnTo>
                  <a:lnTo>
                    <a:pt x="640" y="1185"/>
                  </a:lnTo>
                  <a:lnTo>
                    <a:pt x="686" y="1263"/>
                  </a:lnTo>
                  <a:lnTo>
                    <a:pt x="708" y="1139"/>
                  </a:lnTo>
                  <a:lnTo>
                    <a:pt x="1259" y="1221"/>
                  </a:lnTo>
                  <a:lnTo>
                    <a:pt x="1937" y="1293"/>
                  </a:lnTo>
                  <a:lnTo>
                    <a:pt x="1960" y="1060"/>
                  </a:lnTo>
                  <a:lnTo>
                    <a:pt x="2027" y="303"/>
                  </a:lnTo>
                  <a:lnTo>
                    <a:pt x="1130" y="198"/>
                  </a:lnTo>
                  <a:lnTo>
                    <a:pt x="682" y="124"/>
                  </a:lnTo>
                  <a:lnTo>
                    <a:pt x="53" y="0"/>
                  </a:lnTo>
                  <a:lnTo>
                    <a:pt x="0" y="24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3352;p127">
              <a:extLst>
                <a:ext uri="{FF2B5EF4-FFF2-40B4-BE49-F238E27FC236}">
                  <a16:creationId xmlns:a16="http://schemas.microsoft.com/office/drawing/2014/main" id="{BE6DFA13-9B53-FAAE-EB52-E2F067D43456}"/>
                </a:ext>
              </a:extLst>
            </p:cNvPr>
            <p:cNvSpPr/>
            <p:nvPr/>
          </p:nvSpPr>
          <p:spPr>
            <a:xfrm>
              <a:off x="3455423" y="2813039"/>
              <a:ext cx="1299495" cy="653723"/>
            </a:xfrm>
            <a:custGeom>
              <a:avLst/>
              <a:gdLst/>
              <a:ahLst/>
              <a:cxnLst/>
              <a:rect l="l" t="t" r="r" b="b"/>
              <a:pathLst>
                <a:path w="1638" h="821" extrusionOk="0">
                  <a:moveTo>
                    <a:pt x="0" y="500"/>
                  </a:moveTo>
                  <a:lnTo>
                    <a:pt x="46" y="0"/>
                  </a:lnTo>
                  <a:lnTo>
                    <a:pt x="1055" y="62"/>
                  </a:lnTo>
                  <a:lnTo>
                    <a:pt x="1124" y="113"/>
                  </a:lnTo>
                  <a:lnTo>
                    <a:pt x="1244" y="108"/>
                  </a:lnTo>
                  <a:lnTo>
                    <a:pt x="1301" y="121"/>
                  </a:lnTo>
                  <a:lnTo>
                    <a:pt x="1368" y="151"/>
                  </a:lnTo>
                  <a:lnTo>
                    <a:pt x="1403" y="193"/>
                  </a:lnTo>
                  <a:lnTo>
                    <a:pt x="1433" y="203"/>
                  </a:lnTo>
                  <a:lnTo>
                    <a:pt x="1489" y="358"/>
                  </a:lnTo>
                  <a:lnTo>
                    <a:pt x="1490" y="406"/>
                  </a:lnTo>
                  <a:lnTo>
                    <a:pt x="1527" y="478"/>
                  </a:lnTo>
                  <a:lnTo>
                    <a:pt x="1545" y="597"/>
                  </a:lnTo>
                  <a:lnTo>
                    <a:pt x="1536" y="633"/>
                  </a:lnTo>
                  <a:lnTo>
                    <a:pt x="1559" y="672"/>
                  </a:lnTo>
                  <a:lnTo>
                    <a:pt x="1638" y="821"/>
                  </a:lnTo>
                  <a:lnTo>
                    <a:pt x="909" y="812"/>
                  </a:lnTo>
                  <a:lnTo>
                    <a:pt x="359" y="780"/>
                  </a:lnTo>
                  <a:lnTo>
                    <a:pt x="375" y="531"/>
                  </a:lnTo>
                  <a:lnTo>
                    <a:pt x="0" y="500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3353;p127">
              <a:extLst>
                <a:ext uri="{FF2B5EF4-FFF2-40B4-BE49-F238E27FC236}">
                  <a16:creationId xmlns:a16="http://schemas.microsoft.com/office/drawing/2014/main" id="{8665B62A-A1B9-B299-F71E-852CA998B5B0}"/>
                </a:ext>
              </a:extLst>
            </p:cNvPr>
            <p:cNvSpPr/>
            <p:nvPr/>
          </p:nvSpPr>
          <p:spPr>
            <a:xfrm>
              <a:off x="1018672" y="2606266"/>
              <a:ext cx="1002060" cy="1550804"/>
            </a:xfrm>
            <a:custGeom>
              <a:avLst/>
              <a:gdLst/>
              <a:ahLst/>
              <a:cxnLst/>
              <a:rect l="l" t="t" r="r" b="b"/>
              <a:pathLst>
                <a:path w="1262" h="1953" extrusionOk="0">
                  <a:moveTo>
                    <a:pt x="0" y="717"/>
                  </a:moveTo>
                  <a:lnTo>
                    <a:pt x="58" y="831"/>
                  </a:lnTo>
                  <a:lnTo>
                    <a:pt x="802" y="1953"/>
                  </a:lnTo>
                  <a:lnTo>
                    <a:pt x="832" y="1692"/>
                  </a:lnTo>
                  <a:lnTo>
                    <a:pt x="877" y="1677"/>
                  </a:lnTo>
                  <a:lnTo>
                    <a:pt x="952" y="1722"/>
                  </a:lnTo>
                  <a:lnTo>
                    <a:pt x="1018" y="1489"/>
                  </a:lnTo>
                  <a:lnTo>
                    <a:pt x="1262" y="251"/>
                  </a:lnTo>
                  <a:lnTo>
                    <a:pt x="723" y="134"/>
                  </a:lnTo>
                  <a:lnTo>
                    <a:pt x="188" y="0"/>
                  </a:lnTo>
                  <a:lnTo>
                    <a:pt x="0" y="717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3354;p127">
              <a:extLst>
                <a:ext uri="{FF2B5EF4-FFF2-40B4-BE49-F238E27FC236}">
                  <a16:creationId xmlns:a16="http://schemas.microsoft.com/office/drawing/2014/main" id="{589ADC39-95BE-1534-C731-D0D6668BF3A9}"/>
                </a:ext>
              </a:extLst>
            </p:cNvPr>
            <p:cNvSpPr/>
            <p:nvPr/>
          </p:nvSpPr>
          <p:spPr>
            <a:xfrm>
              <a:off x="8023536" y="1971630"/>
              <a:ext cx="252901" cy="550337"/>
            </a:xfrm>
            <a:custGeom>
              <a:avLst/>
              <a:gdLst/>
              <a:ahLst/>
              <a:cxnLst/>
              <a:rect l="l" t="t" r="r" b="b"/>
              <a:pathLst>
                <a:path w="322" h="691" extrusionOk="0">
                  <a:moveTo>
                    <a:pt x="0" y="475"/>
                  </a:moveTo>
                  <a:lnTo>
                    <a:pt x="18" y="322"/>
                  </a:lnTo>
                  <a:lnTo>
                    <a:pt x="54" y="251"/>
                  </a:lnTo>
                  <a:lnTo>
                    <a:pt x="58" y="92"/>
                  </a:lnTo>
                  <a:lnTo>
                    <a:pt x="57" y="32"/>
                  </a:lnTo>
                  <a:lnTo>
                    <a:pt x="114" y="0"/>
                  </a:lnTo>
                  <a:lnTo>
                    <a:pt x="248" y="431"/>
                  </a:lnTo>
                  <a:lnTo>
                    <a:pt x="316" y="526"/>
                  </a:lnTo>
                  <a:lnTo>
                    <a:pt x="322" y="544"/>
                  </a:lnTo>
                  <a:lnTo>
                    <a:pt x="312" y="585"/>
                  </a:lnTo>
                  <a:lnTo>
                    <a:pt x="249" y="634"/>
                  </a:lnTo>
                  <a:lnTo>
                    <a:pt x="30" y="691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3355;p127">
              <a:extLst>
                <a:ext uri="{FF2B5EF4-FFF2-40B4-BE49-F238E27FC236}">
                  <a16:creationId xmlns:a16="http://schemas.microsoft.com/office/drawing/2014/main" id="{BCE01C21-42F3-D16E-EA1D-3A8E788E3B11}"/>
                </a:ext>
              </a:extLst>
            </p:cNvPr>
            <p:cNvSpPr/>
            <p:nvPr/>
          </p:nvSpPr>
          <p:spPr>
            <a:xfrm>
              <a:off x="7740415" y="2860756"/>
              <a:ext cx="208366" cy="481943"/>
            </a:xfrm>
            <a:custGeom>
              <a:avLst/>
              <a:gdLst/>
              <a:ahLst/>
              <a:cxnLst/>
              <a:rect l="l" t="t" r="r" b="b"/>
              <a:pathLst>
                <a:path w="262" h="606" extrusionOk="0">
                  <a:moveTo>
                    <a:pt x="0" y="448"/>
                  </a:moveTo>
                  <a:lnTo>
                    <a:pt x="14" y="412"/>
                  </a:lnTo>
                  <a:lnTo>
                    <a:pt x="59" y="381"/>
                  </a:lnTo>
                  <a:lnTo>
                    <a:pt x="82" y="332"/>
                  </a:lnTo>
                  <a:lnTo>
                    <a:pt x="121" y="295"/>
                  </a:lnTo>
                  <a:lnTo>
                    <a:pt x="9" y="203"/>
                  </a:lnTo>
                  <a:lnTo>
                    <a:pt x="6" y="116"/>
                  </a:lnTo>
                  <a:lnTo>
                    <a:pt x="58" y="0"/>
                  </a:lnTo>
                  <a:lnTo>
                    <a:pt x="228" y="57"/>
                  </a:lnTo>
                  <a:lnTo>
                    <a:pt x="230" y="80"/>
                  </a:lnTo>
                  <a:lnTo>
                    <a:pt x="211" y="146"/>
                  </a:lnTo>
                  <a:lnTo>
                    <a:pt x="191" y="164"/>
                  </a:lnTo>
                  <a:lnTo>
                    <a:pt x="188" y="197"/>
                  </a:lnTo>
                  <a:lnTo>
                    <a:pt x="206" y="207"/>
                  </a:lnTo>
                  <a:lnTo>
                    <a:pt x="224" y="203"/>
                  </a:lnTo>
                  <a:lnTo>
                    <a:pt x="242" y="205"/>
                  </a:lnTo>
                  <a:lnTo>
                    <a:pt x="238" y="191"/>
                  </a:lnTo>
                  <a:lnTo>
                    <a:pt x="247" y="197"/>
                  </a:lnTo>
                  <a:lnTo>
                    <a:pt x="260" y="237"/>
                  </a:lnTo>
                  <a:lnTo>
                    <a:pt x="262" y="364"/>
                  </a:lnTo>
                  <a:lnTo>
                    <a:pt x="258" y="331"/>
                  </a:lnTo>
                  <a:lnTo>
                    <a:pt x="248" y="301"/>
                  </a:lnTo>
                  <a:lnTo>
                    <a:pt x="245" y="319"/>
                  </a:lnTo>
                  <a:lnTo>
                    <a:pt x="251" y="347"/>
                  </a:lnTo>
                  <a:lnTo>
                    <a:pt x="245" y="364"/>
                  </a:lnTo>
                  <a:lnTo>
                    <a:pt x="248" y="398"/>
                  </a:lnTo>
                  <a:lnTo>
                    <a:pt x="234" y="433"/>
                  </a:lnTo>
                  <a:lnTo>
                    <a:pt x="218" y="435"/>
                  </a:lnTo>
                  <a:lnTo>
                    <a:pt x="224" y="464"/>
                  </a:lnTo>
                  <a:lnTo>
                    <a:pt x="198" y="507"/>
                  </a:lnTo>
                  <a:lnTo>
                    <a:pt x="163" y="605"/>
                  </a:lnTo>
                  <a:lnTo>
                    <a:pt x="145" y="606"/>
                  </a:lnTo>
                  <a:lnTo>
                    <a:pt x="151" y="567"/>
                  </a:lnTo>
                  <a:lnTo>
                    <a:pt x="140" y="549"/>
                  </a:lnTo>
                  <a:lnTo>
                    <a:pt x="97" y="553"/>
                  </a:lnTo>
                  <a:lnTo>
                    <a:pt x="33" y="513"/>
                  </a:lnTo>
                  <a:lnTo>
                    <a:pt x="11" y="496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3356;p127">
              <a:extLst>
                <a:ext uri="{FF2B5EF4-FFF2-40B4-BE49-F238E27FC236}">
                  <a16:creationId xmlns:a16="http://schemas.microsoft.com/office/drawing/2014/main" id="{40899A3A-5C0B-BF57-7D07-733674C07221}"/>
                </a:ext>
              </a:extLst>
            </p:cNvPr>
            <p:cNvSpPr/>
            <p:nvPr/>
          </p:nvSpPr>
          <p:spPr>
            <a:xfrm>
              <a:off x="2442230" y="3920075"/>
              <a:ext cx="1107035" cy="1134076"/>
            </a:xfrm>
            <a:custGeom>
              <a:avLst/>
              <a:gdLst/>
              <a:ahLst/>
              <a:cxnLst/>
              <a:rect l="l" t="t" r="r" b="b"/>
              <a:pathLst>
                <a:path w="1396" h="1427" extrusionOk="0">
                  <a:moveTo>
                    <a:pt x="0" y="1402"/>
                  </a:moveTo>
                  <a:lnTo>
                    <a:pt x="174" y="1427"/>
                  </a:lnTo>
                  <a:lnTo>
                    <a:pt x="191" y="1319"/>
                  </a:lnTo>
                  <a:lnTo>
                    <a:pt x="544" y="1364"/>
                  </a:lnTo>
                  <a:lnTo>
                    <a:pt x="528" y="1312"/>
                  </a:lnTo>
                  <a:lnTo>
                    <a:pt x="583" y="1317"/>
                  </a:lnTo>
                  <a:lnTo>
                    <a:pt x="1281" y="1384"/>
                  </a:lnTo>
                  <a:lnTo>
                    <a:pt x="1385" y="261"/>
                  </a:lnTo>
                  <a:lnTo>
                    <a:pt x="1396" y="130"/>
                  </a:lnTo>
                  <a:lnTo>
                    <a:pt x="802" y="78"/>
                  </a:lnTo>
                  <a:lnTo>
                    <a:pt x="206" y="0"/>
                  </a:lnTo>
                  <a:lnTo>
                    <a:pt x="0" y="1402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3357;p127">
              <a:extLst>
                <a:ext uri="{FF2B5EF4-FFF2-40B4-BE49-F238E27FC236}">
                  <a16:creationId xmlns:a16="http://schemas.microsoft.com/office/drawing/2014/main" id="{73F41F32-BC95-DBD5-148F-EFF98E98874C}"/>
                </a:ext>
              </a:extLst>
            </p:cNvPr>
            <p:cNvSpPr/>
            <p:nvPr/>
          </p:nvSpPr>
          <p:spPr>
            <a:xfrm>
              <a:off x="7023068" y="2108419"/>
              <a:ext cx="932075" cy="835049"/>
            </a:xfrm>
            <a:custGeom>
              <a:avLst/>
              <a:gdLst/>
              <a:ahLst/>
              <a:cxnLst/>
              <a:rect l="l" t="t" r="r" b="b"/>
              <a:pathLst>
                <a:path w="1173" h="1052" extrusionOk="0">
                  <a:moveTo>
                    <a:pt x="0" y="906"/>
                  </a:moveTo>
                  <a:lnTo>
                    <a:pt x="38" y="965"/>
                  </a:lnTo>
                  <a:lnTo>
                    <a:pt x="803" y="819"/>
                  </a:lnTo>
                  <a:lnTo>
                    <a:pt x="856" y="847"/>
                  </a:lnTo>
                  <a:lnTo>
                    <a:pt x="887" y="906"/>
                  </a:lnTo>
                  <a:lnTo>
                    <a:pt x="962" y="949"/>
                  </a:lnTo>
                  <a:lnTo>
                    <a:pt x="1132" y="1006"/>
                  </a:lnTo>
                  <a:lnTo>
                    <a:pt x="1134" y="1029"/>
                  </a:lnTo>
                  <a:lnTo>
                    <a:pt x="1145" y="1052"/>
                  </a:lnTo>
                  <a:lnTo>
                    <a:pt x="1156" y="1039"/>
                  </a:lnTo>
                  <a:lnTo>
                    <a:pt x="1172" y="989"/>
                  </a:lnTo>
                  <a:lnTo>
                    <a:pt x="1173" y="900"/>
                  </a:lnTo>
                  <a:lnTo>
                    <a:pt x="1145" y="730"/>
                  </a:lnTo>
                  <a:lnTo>
                    <a:pt x="1143" y="551"/>
                  </a:lnTo>
                  <a:lnTo>
                    <a:pt x="1113" y="410"/>
                  </a:lnTo>
                  <a:lnTo>
                    <a:pt x="1062" y="294"/>
                  </a:lnTo>
                  <a:lnTo>
                    <a:pt x="1047" y="178"/>
                  </a:lnTo>
                  <a:lnTo>
                    <a:pt x="998" y="0"/>
                  </a:lnTo>
                  <a:lnTo>
                    <a:pt x="763" y="59"/>
                  </a:lnTo>
                  <a:lnTo>
                    <a:pt x="748" y="57"/>
                  </a:lnTo>
                  <a:lnTo>
                    <a:pt x="673" y="115"/>
                  </a:lnTo>
                  <a:lnTo>
                    <a:pt x="609" y="209"/>
                  </a:lnTo>
                  <a:lnTo>
                    <a:pt x="604" y="248"/>
                  </a:lnTo>
                  <a:lnTo>
                    <a:pt x="573" y="290"/>
                  </a:lnTo>
                  <a:lnTo>
                    <a:pt x="522" y="337"/>
                  </a:lnTo>
                  <a:lnTo>
                    <a:pt x="544" y="370"/>
                  </a:lnTo>
                  <a:lnTo>
                    <a:pt x="550" y="346"/>
                  </a:lnTo>
                  <a:lnTo>
                    <a:pt x="567" y="353"/>
                  </a:lnTo>
                  <a:lnTo>
                    <a:pt x="557" y="364"/>
                  </a:lnTo>
                  <a:lnTo>
                    <a:pt x="568" y="370"/>
                  </a:lnTo>
                  <a:lnTo>
                    <a:pt x="560" y="394"/>
                  </a:lnTo>
                  <a:lnTo>
                    <a:pt x="550" y="391"/>
                  </a:lnTo>
                  <a:lnTo>
                    <a:pt x="548" y="402"/>
                  </a:lnTo>
                  <a:lnTo>
                    <a:pt x="572" y="437"/>
                  </a:lnTo>
                  <a:lnTo>
                    <a:pt x="574" y="467"/>
                  </a:lnTo>
                  <a:lnTo>
                    <a:pt x="537" y="484"/>
                  </a:lnTo>
                  <a:lnTo>
                    <a:pt x="500" y="541"/>
                  </a:lnTo>
                  <a:lnTo>
                    <a:pt x="458" y="570"/>
                  </a:lnTo>
                  <a:lnTo>
                    <a:pt x="385" y="575"/>
                  </a:lnTo>
                  <a:lnTo>
                    <a:pt x="359" y="596"/>
                  </a:lnTo>
                  <a:lnTo>
                    <a:pt x="315" y="577"/>
                  </a:lnTo>
                  <a:lnTo>
                    <a:pt x="188" y="592"/>
                  </a:lnTo>
                  <a:lnTo>
                    <a:pt x="93" y="631"/>
                  </a:lnTo>
                  <a:lnTo>
                    <a:pt x="98" y="663"/>
                  </a:lnTo>
                  <a:lnTo>
                    <a:pt x="93" y="679"/>
                  </a:lnTo>
                  <a:lnTo>
                    <a:pt x="99" y="679"/>
                  </a:lnTo>
                  <a:lnTo>
                    <a:pt x="113" y="711"/>
                  </a:lnTo>
                  <a:lnTo>
                    <a:pt x="127" y="710"/>
                  </a:lnTo>
                  <a:lnTo>
                    <a:pt x="142" y="742"/>
                  </a:lnTo>
                  <a:lnTo>
                    <a:pt x="140" y="754"/>
                  </a:lnTo>
                  <a:lnTo>
                    <a:pt x="114" y="772"/>
                  </a:lnTo>
                  <a:lnTo>
                    <a:pt x="104" y="808"/>
                  </a:lnTo>
                  <a:lnTo>
                    <a:pt x="0" y="90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3358;p127">
              <a:extLst>
                <a:ext uri="{FF2B5EF4-FFF2-40B4-BE49-F238E27FC236}">
                  <a16:creationId xmlns:a16="http://schemas.microsoft.com/office/drawing/2014/main" id="{5EDBD02B-A035-0DE1-A5B8-4E4F682E3DD6}"/>
                </a:ext>
              </a:extLst>
            </p:cNvPr>
            <p:cNvSpPr/>
            <p:nvPr/>
          </p:nvSpPr>
          <p:spPr>
            <a:xfrm>
              <a:off x="7889928" y="2978458"/>
              <a:ext cx="27040" cy="39764"/>
            </a:xfrm>
            <a:custGeom>
              <a:avLst/>
              <a:gdLst/>
              <a:ahLst/>
              <a:cxnLst/>
              <a:rect l="l" t="t" r="r" b="b"/>
              <a:pathLst>
                <a:path w="33" h="51" extrusionOk="0">
                  <a:moveTo>
                    <a:pt x="0" y="51"/>
                  </a:moveTo>
                  <a:lnTo>
                    <a:pt x="3" y="18"/>
                  </a:lnTo>
                  <a:lnTo>
                    <a:pt x="23" y="0"/>
                  </a:lnTo>
                  <a:lnTo>
                    <a:pt x="33" y="11"/>
                  </a:lnTo>
                  <a:lnTo>
                    <a:pt x="15" y="42"/>
                  </a:lnTo>
                  <a:lnTo>
                    <a:pt x="0" y="51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3359;p127">
              <a:extLst>
                <a:ext uri="{FF2B5EF4-FFF2-40B4-BE49-F238E27FC236}">
                  <a16:creationId xmlns:a16="http://schemas.microsoft.com/office/drawing/2014/main" id="{868E9571-CAB0-7A82-DE9B-E7D41A758DA3}"/>
                </a:ext>
              </a:extLst>
            </p:cNvPr>
            <p:cNvSpPr/>
            <p:nvPr/>
          </p:nvSpPr>
          <p:spPr>
            <a:xfrm>
              <a:off x="7920148" y="2819402"/>
              <a:ext cx="291075" cy="173372"/>
            </a:xfrm>
            <a:custGeom>
              <a:avLst/>
              <a:gdLst/>
              <a:ahLst/>
              <a:cxnLst/>
              <a:rect l="l" t="t" r="r" b="b"/>
              <a:pathLst>
                <a:path w="369" h="218" extrusionOk="0">
                  <a:moveTo>
                    <a:pt x="0" y="197"/>
                  </a:moveTo>
                  <a:lnTo>
                    <a:pt x="8" y="215"/>
                  </a:lnTo>
                  <a:lnTo>
                    <a:pt x="18" y="216"/>
                  </a:lnTo>
                  <a:lnTo>
                    <a:pt x="31" y="198"/>
                  </a:lnTo>
                  <a:lnTo>
                    <a:pt x="43" y="193"/>
                  </a:lnTo>
                  <a:lnTo>
                    <a:pt x="47" y="198"/>
                  </a:lnTo>
                  <a:lnTo>
                    <a:pt x="27" y="218"/>
                  </a:lnTo>
                  <a:lnTo>
                    <a:pt x="62" y="204"/>
                  </a:lnTo>
                  <a:lnTo>
                    <a:pt x="65" y="196"/>
                  </a:lnTo>
                  <a:lnTo>
                    <a:pt x="115" y="173"/>
                  </a:lnTo>
                  <a:lnTo>
                    <a:pt x="156" y="144"/>
                  </a:lnTo>
                  <a:lnTo>
                    <a:pt x="203" y="125"/>
                  </a:lnTo>
                  <a:lnTo>
                    <a:pt x="242" y="101"/>
                  </a:lnTo>
                  <a:lnTo>
                    <a:pt x="240" y="106"/>
                  </a:lnTo>
                  <a:lnTo>
                    <a:pt x="164" y="163"/>
                  </a:lnTo>
                  <a:lnTo>
                    <a:pt x="150" y="167"/>
                  </a:lnTo>
                  <a:lnTo>
                    <a:pt x="161" y="171"/>
                  </a:lnTo>
                  <a:lnTo>
                    <a:pt x="180" y="158"/>
                  </a:lnTo>
                  <a:lnTo>
                    <a:pt x="296" y="74"/>
                  </a:lnTo>
                  <a:lnTo>
                    <a:pt x="312" y="58"/>
                  </a:lnTo>
                  <a:lnTo>
                    <a:pt x="365" y="14"/>
                  </a:lnTo>
                  <a:lnTo>
                    <a:pt x="369" y="2"/>
                  </a:lnTo>
                  <a:lnTo>
                    <a:pt x="359" y="3"/>
                  </a:lnTo>
                  <a:lnTo>
                    <a:pt x="332" y="28"/>
                  </a:lnTo>
                  <a:lnTo>
                    <a:pt x="318" y="22"/>
                  </a:lnTo>
                  <a:lnTo>
                    <a:pt x="294" y="39"/>
                  </a:lnTo>
                  <a:lnTo>
                    <a:pt x="288" y="34"/>
                  </a:lnTo>
                  <a:lnTo>
                    <a:pt x="267" y="84"/>
                  </a:lnTo>
                  <a:lnTo>
                    <a:pt x="259" y="74"/>
                  </a:lnTo>
                  <a:lnTo>
                    <a:pt x="240" y="74"/>
                  </a:lnTo>
                  <a:lnTo>
                    <a:pt x="273" y="36"/>
                  </a:lnTo>
                  <a:lnTo>
                    <a:pt x="268" y="27"/>
                  </a:lnTo>
                  <a:lnTo>
                    <a:pt x="294" y="0"/>
                  </a:lnTo>
                  <a:lnTo>
                    <a:pt x="285" y="1"/>
                  </a:lnTo>
                  <a:lnTo>
                    <a:pt x="235" y="56"/>
                  </a:lnTo>
                  <a:lnTo>
                    <a:pt x="176" y="79"/>
                  </a:lnTo>
                  <a:lnTo>
                    <a:pt x="145" y="82"/>
                  </a:lnTo>
                  <a:lnTo>
                    <a:pt x="140" y="97"/>
                  </a:lnTo>
                  <a:lnTo>
                    <a:pt x="102" y="108"/>
                  </a:lnTo>
                  <a:lnTo>
                    <a:pt x="86" y="106"/>
                  </a:lnTo>
                  <a:lnTo>
                    <a:pt x="86" y="117"/>
                  </a:lnTo>
                  <a:lnTo>
                    <a:pt x="71" y="117"/>
                  </a:lnTo>
                  <a:lnTo>
                    <a:pt x="60" y="126"/>
                  </a:lnTo>
                  <a:lnTo>
                    <a:pt x="57" y="144"/>
                  </a:lnTo>
                  <a:lnTo>
                    <a:pt x="49" y="138"/>
                  </a:lnTo>
                  <a:lnTo>
                    <a:pt x="41" y="157"/>
                  </a:lnTo>
                  <a:lnTo>
                    <a:pt x="15" y="165"/>
                  </a:lnTo>
                  <a:lnTo>
                    <a:pt x="12" y="179"/>
                  </a:lnTo>
                  <a:lnTo>
                    <a:pt x="0" y="197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3360;p127">
              <a:extLst>
                <a:ext uri="{FF2B5EF4-FFF2-40B4-BE49-F238E27FC236}">
                  <a16:creationId xmlns:a16="http://schemas.microsoft.com/office/drawing/2014/main" id="{5D080EFC-37DE-E2DB-D4C5-35B1F0C34971}"/>
                </a:ext>
              </a:extLst>
            </p:cNvPr>
            <p:cNvSpPr/>
            <p:nvPr/>
          </p:nvSpPr>
          <p:spPr>
            <a:xfrm>
              <a:off x="6531582" y="3846908"/>
              <a:ext cx="1345622" cy="602826"/>
            </a:xfrm>
            <a:custGeom>
              <a:avLst/>
              <a:gdLst/>
              <a:ahLst/>
              <a:cxnLst/>
              <a:rect l="l" t="t" r="r" b="b"/>
              <a:pathLst>
                <a:path w="1693" h="757" extrusionOk="0">
                  <a:moveTo>
                    <a:pt x="0" y="595"/>
                  </a:moveTo>
                  <a:lnTo>
                    <a:pt x="1" y="652"/>
                  </a:lnTo>
                  <a:lnTo>
                    <a:pt x="246" y="622"/>
                  </a:lnTo>
                  <a:lnTo>
                    <a:pt x="390" y="551"/>
                  </a:lnTo>
                  <a:lnTo>
                    <a:pt x="659" y="519"/>
                  </a:lnTo>
                  <a:lnTo>
                    <a:pt x="770" y="591"/>
                  </a:lnTo>
                  <a:lnTo>
                    <a:pt x="946" y="565"/>
                  </a:lnTo>
                  <a:lnTo>
                    <a:pt x="1212" y="757"/>
                  </a:lnTo>
                  <a:lnTo>
                    <a:pt x="1248" y="736"/>
                  </a:lnTo>
                  <a:lnTo>
                    <a:pt x="1315" y="732"/>
                  </a:lnTo>
                  <a:lnTo>
                    <a:pt x="1328" y="681"/>
                  </a:lnTo>
                  <a:lnTo>
                    <a:pt x="1341" y="708"/>
                  </a:lnTo>
                  <a:lnTo>
                    <a:pt x="1359" y="621"/>
                  </a:lnTo>
                  <a:lnTo>
                    <a:pt x="1394" y="573"/>
                  </a:lnTo>
                  <a:lnTo>
                    <a:pt x="1426" y="549"/>
                  </a:lnTo>
                  <a:lnTo>
                    <a:pt x="1409" y="538"/>
                  </a:lnTo>
                  <a:lnTo>
                    <a:pt x="1415" y="518"/>
                  </a:lnTo>
                  <a:lnTo>
                    <a:pt x="1399" y="498"/>
                  </a:lnTo>
                  <a:lnTo>
                    <a:pt x="1424" y="521"/>
                  </a:lnTo>
                  <a:lnTo>
                    <a:pt x="1418" y="530"/>
                  </a:lnTo>
                  <a:lnTo>
                    <a:pt x="1435" y="539"/>
                  </a:lnTo>
                  <a:lnTo>
                    <a:pt x="1454" y="517"/>
                  </a:lnTo>
                  <a:lnTo>
                    <a:pt x="1463" y="515"/>
                  </a:lnTo>
                  <a:lnTo>
                    <a:pt x="1455" y="480"/>
                  </a:lnTo>
                  <a:lnTo>
                    <a:pt x="1463" y="479"/>
                  </a:lnTo>
                  <a:lnTo>
                    <a:pt x="1476" y="500"/>
                  </a:lnTo>
                  <a:lnTo>
                    <a:pt x="1536" y="469"/>
                  </a:lnTo>
                  <a:lnTo>
                    <a:pt x="1584" y="467"/>
                  </a:lnTo>
                  <a:lnTo>
                    <a:pt x="1619" y="404"/>
                  </a:lnTo>
                  <a:lnTo>
                    <a:pt x="1607" y="387"/>
                  </a:lnTo>
                  <a:lnTo>
                    <a:pt x="1588" y="411"/>
                  </a:lnTo>
                  <a:lnTo>
                    <a:pt x="1581" y="380"/>
                  </a:lnTo>
                  <a:lnTo>
                    <a:pt x="1559" y="401"/>
                  </a:lnTo>
                  <a:lnTo>
                    <a:pt x="1569" y="419"/>
                  </a:lnTo>
                  <a:lnTo>
                    <a:pt x="1549" y="409"/>
                  </a:lnTo>
                  <a:lnTo>
                    <a:pt x="1545" y="427"/>
                  </a:lnTo>
                  <a:lnTo>
                    <a:pt x="1490" y="425"/>
                  </a:lnTo>
                  <a:lnTo>
                    <a:pt x="1452" y="399"/>
                  </a:lnTo>
                  <a:lnTo>
                    <a:pt x="1454" y="382"/>
                  </a:lnTo>
                  <a:lnTo>
                    <a:pt x="1512" y="417"/>
                  </a:lnTo>
                  <a:lnTo>
                    <a:pt x="1559" y="366"/>
                  </a:lnTo>
                  <a:lnTo>
                    <a:pt x="1536" y="362"/>
                  </a:lnTo>
                  <a:lnTo>
                    <a:pt x="1562" y="324"/>
                  </a:lnTo>
                  <a:lnTo>
                    <a:pt x="1533" y="332"/>
                  </a:lnTo>
                  <a:lnTo>
                    <a:pt x="1445" y="298"/>
                  </a:lnTo>
                  <a:lnTo>
                    <a:pt x="1489" y="290"/>
                  </a:lnTo>
                  <a:lnTo>
                    <a:pt x="1531" y="307"/>
                  </a:lnTo>
                  <a:lnTo>
                    <a:pt x="1533" y="297"/>
                  </a:lnTo>
                  <a:lnTo>
                    <a:pt x="1512" y="274"/>
                  </a:lnTo>
                  <a:lnTo>
                    <a:pt x="1530" y="274"/>
                  </a:lnTo>
                  <a:lnTo>
                    <a:pt x="1556" y="261"/>
                  </a:lnTo>
                  <a:lnTo>
                    <a:pt x="1541" y="282"/>
                  </a:lnTo>
                  <a:lnTo>
                    <a:pt x="1551" y="304"/>
                  </a:lnTo>
                  <a:lnTo>
                    <a:pt x="1571" y="285"/>
                  </a:lnTo>
                  <a:lnTo>
                    <a:pt x="1583" y="307"/>
                  </a:lnTo>
                  <a:lnTo>
                    <a:pt x="1602" y="304"/>
                  </a:lnTo>
                  <a:lnTo>
                    <a:pt x="1627" y="302"/>
                  </a:lnTo>
                  <a:lnTo>
                    <a:pt x="1650" y="274"/>
                  </a:lnTo>
                  <a:lnTo>
                    <a:pt x="1666" y="225"/>
                  </a:lnTo>
                  <a:lnTo>
                    <a:pt x="1693" y="219"/>
                  </a:lnTo>
                  <a:lnTo>
                    <a:pt x="1693" y="194"/>
                  </a:lnTo>
                  <a:lnTo>
                    <a:pt x="1675" y="151"/>
                  </a:lnTo>
                  <a:lnTo>
                    <a:pt x="1649" y="151"/>
                  </a:lnTo>
                  <a:lnTo>
                    <a:pt x="1623" y="219"/>
                  </a:lnTo>
                  <a:lnTo>
                    <a:pt x="1613" y="185"/>
                  </a:lnTo>
                  <a:lnTo>
                    <a:pt x="1607" y="140"/>
                  </a:lnTo>
                  <a:lnTo>
                    <a:pt x="1552" y="166"/>
                  </a:lnTo>
                  <a:lnTo>
                    <a:pt x="1483" y="181"/>
                  </a:lnTo>
                  <a:lnTo>
                    <a:pt x="1490" y="148"/>
                  </a:lnTo>
                  <a:lnTo>
                    <a:pt x="1528" y="129"/>
                  </a:lnTo>
                  <a:lnTo>
                    <a:pt x="1601" y="100"/>
                  </a:lnTo>
                  <a:lnTo>
                    <a:pt x="1575" y="64"/>
                  </a:lnTo>
                  <a:lnTo>
                    <a:pt x="1624" y="89"/>
                  </a:lnTo>
                  <a:lnTo>
                    <a:pt x="1609" y="57"/>
                  </a:lnTo>
                  <a:lnTo>
                    <a:pt x="1655" y="100"/>
                  </a:lnTo>
                  <a:lnTo>
                    <a:pt x="1620" y="29"/>
                  </a:lnTo>
                  <a:lnTo>
                    <a:pt x="1585" y="0"/>
                  </a:lnTo>
                  <a:lnTo>
                    <a:pt x="982" y="116"/>
                  </a:lnTo>
                  <a:lnTo>
                    <a:pt x="483" y="181"/>
                  </a:lnTo>
                  <a:lnTo>
                    <a:pt x="475" y="237"/>
                  </a:lnTo>
                  <a:lnTo>
                    <a:pt x="448" y="255"/>
                  </a:lnTo>
                  <a:lnTo>
                    <a:pt x="413" y="317"/>
                  </a:lnTo>
                  <a:lnTo>
                    <a:pt x="386" y="313"/>
                  </a:lnTo>
                  <a:lnTo>
                    <a:pt x="355" y="330"/>
                  </a:lnTo>
                  <a:lnTo>
                    <a:pt x="334" y="361"/>
                  </a:lnTo>
                  <a:lnTo>
                    <a:pt x="305" y="341"/>
                  </a:lnTo>
                  <a:lnTo>
                    <a:pt x="260" y="380"/>
                  </a:lnTo>
                  <a:lnTo>
                    <a:pt x="254" y="413"/>
                  </a:lnTo>
                  <a:lnTo>
                    <a:pt x="62" y="526"/>
                  </a:lnTo>
                  <a:lnTo>
                    <a:pt x="51" y="570"/>
                  </a:lnTo>
                  <a:lnTo>
                    <a:pt x="0" y="595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5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3361;p127">
              <a:extLst>
                <a:ext uri="{FF2B5EF4-FFF2-40B4-BE49-F238E27FC236}">
                  <a16:creationId xmlns:a16="http://schemas.microsoft.com/office/drawing/2014/main" id="{540500B3-2D36-3568-132A-194DDEB81C0C}"/>
                </a:ext>
              </a:extLst>
            </p:cNvPr>
            <p:cNvSpPr/>
            <p:nvPr/>
          </p:nvSpPr>
          <p:spPr>
            <a:xfrm>
              <a:off x="3546085" y="1631249"/>
              <a:ext cx="1037051" cy="653723"/>
            </a:xfrm>
            <a:custGeom>
              <a:avLst/>
              <a:gdLst/>
              <a:ahLst/>
              <a:cxnLst/>
              <a:rect l="l" t="t" r="r" b="b"/>
              <a:pathLst>
                <a:path w="1305" h="823" extrusionOk="0">
                  <a:moveTo>
                    <a:pt x="0" y="757"/>
                  </a:moveTo>
                  <a:lnTo>
                    <a:pt x="67" y="0"/>
                  </a:lnTo>
                  <a:lnTo>
                    <a:pt x="710" y="45"/>
                  </a:lnTo>
                  <a:lnTo>
                    <a:pt x="1204" y="61"/>
                  </a:lnTo>
                  <a:lnTo>
                    <a:pt x="1213" y="267"/>
                  </a:lnTo>
                  <a:lnTo>
                    <a:pt x="1263" y="434"/>
                  </a:lnTo>
                  <a:lnTo>
                    <a:pt x="1270" y="650"/>
                  </a:lnTo>
                  <a:lnTo>
                    <a:pt x="1305" y="823"/>
                  </a:lnTo>
                  <a:lnTo>
                    <a:pt x="618" y="802"/>
                  </a:lnTo>
                  <a:lnTo>
                    <a:pt x="0" y="757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3362;p127">
              <a:extLst>
                <a:ext uri="{FF2B5EF4-FFF2-40B4-BE49-F238E27FC236}">
                  <a16:creationId xmlns:a16="http://schemas.microsoft.com/office/drawing/2014/main" id="{169B4C6F-FDA6-A4DD-B9DF-8D6BB4DD27E2}"/>
                </a:ext>
              </a:extLst>
            </p:cNvPr>
            <p:cNvSpPr/>
            <p:nvPr/>
          </p:nvSpPr>
          <p:spPr>
            <a:xfrm>
              <a:off x="6304130" y="2903702"/>
              <a:ext cx="661676" cy="745977"/>
            </a:xfrm>
            <a:custGeom>
              <a:avLst/>
              <a:gdLst/>
              <a:ahLst/>
              <a:cxnLst/>
              <a:rect l="l" t="t" r="r" b="b"/>
              <a:pathLst>
                <a:path w="830" h="938" extrusionOk="0">
                  <a:moveTo>
                    <a:pt x="0" y="170"/>
                  </a:moveTo>
                  <a:lnTo>
                    <a:pt x="70" y="821"/>
                  </a:lnTo>
                  <a:lnTo>
                    <a:pt x="130" y="818"/>
                  </a:lnTo>
                  <a:lnTo>
                    <a:pt x="170" y="832"/>
                  </a:lnTo>
                  <a:lnTo>
                    <a:pt x="191" y="875"/>
                  </a:lnTo>
                  <a:lnTo>
                    <a:pt x="256" y="886"/>
                  </a:lnTo>
                  <a:lnTo>
                    <a:pt x="296" y="909"/>
                  </a:lnTo>
                  <a:lnTo>
                    <a:pt x="385" y="904"/>
                  </a:lnTo>
                  <a:lnTo>
                    <a:pt x="428" y="875"/>
                  </a:lnTo>
                  <a:lnTo>
                    <a:pt x="523" y="938"/>
                  </a:lnTo>
                  <a:lnTo>
                    <a:pt x="586" y="885"/>
                  </a:lnTo>
                  <a:lnTo>
                    <a:pt x="597" y="783"/>
                  </a:lnTo>
                  <a:lnTo>
                    <a:pt x="637" y="805"/>
                  </a:lnTo>
                  <a:lnTo>
                    <a:pt x="656" y="717"/>
                  </a:lnTo>
                  <a:lnTo>
                    <a:pt x="761" y="640"/>
                  </a:lnTo>
                  <a:lnTo>
                    <a:pt x="795" y="595"/>
                  </a:lnTo>
                  <a:lnTo>
                    <a:pt x="820" y="390"/>
                  </a:lnTo>
                  <a:lnTo>
                    <a:pt x="803" y="347"/>
                  </a:lnTo>
                  <a:lnTo>
                    <a:pt x="830" y="327"/>
                  </a:lnTo>
                  <a:lnTo>
                    <a:pt x="776" y="0"/>
                  </a:lnTo>
                  <a:lnTo>
                    <a:pt x="693" y="40"/>
                  </a:lnTo>
                  <a:lnTo>
                    <a:pt x="637" y="73"/>
                  </a:lnTo>
                  <a:lnTo>
                    <a:pt x="613" y="107"/>
                  </a:lnTo>
                  <a:lnTo>
                    <a:pt x="565" y="151"/>
                  </a:lnTo>
                  <a:lnTo>
                    <a:pt x="513" y="156"/>
                  </a:lnTo>
                  <a:lnTo>
                    <a:pt x="461" y="182"/>
                  </a:lnTo>
                  <a:lnTo>
                    <a:pt x="435" y="196"/>
                  </a:lnTo>
                  <a:lnTo>
                    <a:pt x="400" y="177"/>
                  </a:lnTo>
                  <a:lnTo>
                    <a:pt x="353" y="198"/>
                  </a:lnTo>
                  <a:lnTo>
                    <a:pt x="345" y="189"/>
                  </a:lnTo>
                  <a:lnTo>
                    <a:pt x="390" y="164"/>
                  </a:lnTo>
                  <a:lnTo>
                    <a:pt x="387" y="162"/>
                  </a:lnTo>
                  <a:lnTo>
                    <a:pt x="365" y="155"/>
                  </a:lnTo>
                  <a:lnTo>
                    <a:pt x="348" y="171"/>
                  </a:lnTo>
                  <a:lnTo>
                    <a:pt x="273" y="137"/>
                  </a:lnTo>
                  <a:lnTo>
                    <a:pt x="242" y="151"/>
                  </a:lnTo>
                  <a:lnTo>
                    <a:pt x="248" y="131"/>
                  </a:lnTo>
                  <a:lnTo>
                    <a:pt x="0" y="17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20000"/>
                  <a:lumOff val="80000"/>
                </a:schemeClr>
              </a:fgClr>
              <a:bgClr>
                <a:schemeClr val="accent1">
                  <a:lumMod val="5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3363;p127">
              <a:extLst>
                <a:ext uri="{FF2B5EF4-FFF2-40B4-BE49-F238E27FC236}">
                  <a16:creationId xmlns:a16="http://schemas.microsoft.com/office/drawing/2014/main" id="{07FCAD21-32AA-2C6B-554C-ED809F0C216C}"/>
                </a:ext>
              </a:extLst>
            </p:cNvPr>
            <p:cNvSpPr/>
            <p:nvPr/>
          </p:nvSpPr>
          <p:spPr>
            <a:xfrm>
              <a:off x="3541314" y="4023462"/>
              <a:ext cx="1359936" cy="714166"/>
            </a:xfrm>
            <a:custGeom>
              <a:avLst/>
              <a:gdLst/>
              <a:ahLst/>
              <a:cxnLst/>
              <a:rect l="l" t="t" r="r" b="b"/>
              <a:pathLst>
                <a:path w="1712" h="896" extrusionOk="0">
                  <a:moveTo>
                    <a:pt x="0" y="131"/>
                  </a:moveTo>
                  <a:lnTo>
                    <a:pt x="11" y="0"/>
                  </a:lnTo>
                  <a:lnTo>
                    <a:pt x="200" y="14"/>
                  </a:lnTo>
                  <a:lnTo>
                    <a:pt x="1038" y="54"/>
                  </a:lnTo>
                  <a:lnTo>
                    <a:pt x="1668" y="52"/>
                  </a:lnTo>
                  <a:lnTo>
                    <a:pt x="1672" y="182"/>
                  </a:lnTo>
                  <a:lnTo>
                    <a:pt x="1712" y="462"/>
                  </a:lnTo>
                  <a:lnTo>
                    <a:pt x="1705" y="896"/>
                  </a:lnTo>
                  <a:lnTo>
                    <a:pt x="1652" y="877"/>
                  </a:lnTo>
                  <a:lnTo>
                    <a:pt x="1567" y="820"/>
                  </a:lnTo>
                  <a:lnTo>
                    <a:pt x="1534" y="836"/>
                  </a:lnTo>
                  <a:lnTo>
                    <a:pt x="1423" y="847"/>
                  </a:lnTo>
                  <a:lnTo>
                    <a:pt x="1313" y="882"/>
                  </a:lnTo>
                  <a:lnTo>
                    <a:pt x="1270" y="841"/>
                  </a:lnTo>
                  <a:lnTo>
                    <a:pt x="1216" y="850"/>
                  </a:lnTo>
                  <a:lnTo>
                    <a:pt x="1205" y="821"/>
                  </a:lnTo>
                  <a:lnTo>
                    <a:pt x="1165" y="848"/>
                  </a:lnTo>
                  <a:lnTo>
                    <a:pt x="1158" y="883"/>
                  </a:lnTo>
                  <a:lnTo>
                    <a:pt x="1144" y="836"/>
                  </a:lnTo>
                  <a:lnTo>
                    <a:pt x="1106" y="861"/>
                  </a:lnTo>
                  <a:lnTo>
                    <a:pt x="1043" y="811"/>
                  </a:lnTo>
                  <a:lnTo>
                    <a:pt x="1009" y="848"/>
                  </a:lnTo>
                  <a:lnTo>
                    <a:pt x="986" y="829"/>
                  </a:lnTo>
                  <a:lnTo>
                    <a:pt x="956" y="768"/>
                  </a:lnTo>
                  <a:lnTo>
                    <a:pt x="903" y="764"/>
                  </a:lnTo>
                  <a:lnTo>
                    <a:pt x="896" y="783"/>
                  </a:lnTo>
                  <a:lnTo>
                    <a:pt x="858" y="758"/>
                  </a:lnTo>
                  <a:lnTo>
                    <a:pt x="828" y="769"/>
                  </a:lnTo>
                  <a:lnTo>
                    <a:pt x="787" y="749"/>
                  </a:lnTo>
                  <a:lnTo>
                    <a:pt x="738" y="744"/>
                  </a:lnTo>
                  <a:lnTo>
                    <a:pt x="740" y="712"/>
                  </a:lnTo>
                  <a:lnTo>
                    <a:pt x="706" y="683"/>
                  </a:lnTo>
                  <a:lnTo>
                    <a:pt x="695" y="703"/>
                  </a:lnTo>
                  <a:lnTo>
                    <a:pt x="637" y="700"/>
                  </a:lnTo>
                  <a:lnTo>
                    <a:pt x="578" y="651"/>
                  </a:lnTo>
                  <a:lnTo>
                    <a:pt x="598" y="165"/>
                  </a:lnTo>
                  <a:lnTo>
                    <a:pt x="0" y="131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3364;p127">
              <a:extLst>
                <a:ext uri="{FF2B5EF4-FFF2-40B4-BE49-F238E27FC236}">
                  <a16:creationId xmlns:a16="http://schemas.microsoft.com/office/drawing/2014/main" id="{031A6FB9-D4C2-C8A1-AEE6-D5401EFDADF6}"/>
                </a:ext>
              </a:extLst>
            </p:cNvPr>
            <p:cNvSpPr/>
            <p:nvPr/>
          </p:nvSpPr>
          <p:spPr>
            <a:xfrm>
              <a:off x="578084" y="1642382"/>
              <a:ext cx="1254959" cy="1070454"/>
            </a:xfrm>
            <a:custGeom>
              <a:avLst/>
              <a:gdLst/>
              <a:ahLst/>
              <a:cxnLst/>
              <a:rect l="l" t="t" r="r" b="b"/>
              <a:pathLst>
                <a:path w="1580" h="1348" extrusionOk="0">
                  <a:moveTo>
                    <a:pt x="0" y="1004"/>
                  </a:moveTo>
                  <a:lnTo>
                    <a:pt x="25" y="761"/>
                  </a:lnTo>
                  <a:lnTo>
                    <a:pt x="148" y="564"/>
                  </a:lnTo>
                  <a:lnTo>
                    <a:pt x="343" y="0"/>
                  </a:lnTo>
                  <a:lnTo>
                    <a:pt x="440" y="30"/>
                  </a:lnTo>
                  <a:lnTo>
                    <a:pt x="445" y="55"/>
                  </a:lnTo>
                  <a:lnTo>
                    <a:pt x="471" y="59"/>
                  </a:lnTo>
                  <a:lnTo>
                    <a:pt x="520" y="156"/>
                  </a:lnTo>
                  <a:lnTo>
                    <a:pt x="512" y="188"/>
                  </a:lnTo>
                  <a:lnTo>
                    <a:pt x="589" y="254"/>
                  </a:lnTo>
                  <a:lnTo>
                    <a:pt x="724" y="249"/>
                  </a:lnTo>
                  <a:lnTo>
                    <a:pt x="824" y="294"/>
                  </a:lnTo>
                  <a:lnTo>
                    <a:pt x="872" y="284"/>
                  </a:lnTo>
                  <a:lnTo>
                    <a:pt x="1175" y="294"/>
                  </a:lnTo>
                  <a:lnTo>
                    <a:pt x="1521" y="375"/>
                  </a:lnTo>
                  <a:lnTo>
                    <a:pt x="1539" y="418"/>
                  </a:lnTo>
                  <a:lnTo>
                    <a:pt x="1580" y="481"/>
                  </a:lnTo>
                  <a:lnTo>
                    <a:pt x="1525" y="564"/>
                  </a:lnTo>
                  <a:lnTo>
                    <a:pt x="1464" y="660"/>
                  </a:lnTo>
                  <a:lnTo>
                    <a:pt x="1389" y="731"/>
                  </a:lnTo>
                  <a:lnTo>
                    <a:pt x="1378" y="778"/>
                  </a:lnTo>
                  <a:lnTo>
                    <a:pt x="1421" y="830"/>
                  </a:lnTo>
                  <a:lnTo>
                    <a:pt x="1373" y="939"/>
                  </a:lnTo>
                  <a:lnTo>
                    <a:pt x="1279" y="1348"/>
                  </a:lnTo>
                  <a:lnTo>
                    <a:pt x="744" y="1214"/>
                  </a:lnTo>
                  <a:lnTo>
                    <a:pt x="0" y="1004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3365;p127">
              <a:extLst>
                <a:ext uri="{FF2B5EF4-FFF2-40B4-BE49-F238E27FC236}">
                  <a16:creationId xmlns:a16="http://schemas.microsoft.com/office/drawing/2014/main" id="{185F02AE-CCB4-617F-8318-72784301DC67}"/>
                </a:ext>
              </a:extLst>
            </p:cNvPr>
            <p:cNvSpPr/>
            <p:nvPr/>
          </p:nvSpPr>
          <p:spPr>
            <a:xfrm>
              <a:off x="6922862" y="2757371"/>
              <a:ext cx="914578" cy="590101"/>
            </a:xfrm>
            <a:custGeom>
              <a:avLst/>
              <a:gdLst/>
              <a:ahLst/>
              <a:cxnLst/>
              <a:rect l="l" t="t" r="r" b="b"/>
              <a:pathLst>
                <a:path w="1153" h="741" extrusionOk="0">
                  <a:moveTo>
                    <a:pt x="0" y="183"/>
                  </a:moveTo>
                  <a:lnTo>
                    <a:pt x="54" y="510"/>
                  </a:lnTo>
                  <a:lnTo>
                    <a:pt x="92" y="741"/>
                  </a:lnTo>
                  <a:lnTo>
                    <a:pt x="284" y="709"/>
                  </a:lnTo>
                  <a:lnTo>
                    <a:pt x="977" y="576"/>
                  </a:lnTo>
                  <a:lnTo>
                    <a:pt x="1006" y="542"/>
                  </a:lnTo>
                  <a:lnTo>
                    <a:pt x="1046" y="542"/>
                  </a:lnTo>
                  <a:lnTo>
                    <a:pt x="1091" y="511"/>
                  </a:lnTo>
                  <a:lnTo>
                    <a:pt x="1114" y="462"/>
                  </a:lnTo>
                  <a:lnTo>
                    <a:pt x="1153" y="425"/>
                  </a:lnTo>
                  <a:lnTo>
                    <a:pt x="1041" y="333"/>
                  </a:lnTo>
                  <a:lnTo>
                    <a:pt x="1038" y="246"/>
                  </a:lnTo>
                  <a:lnTo>
                    <a:pt x="1090" y="130"/>
                  </a:lnTo>
                  <a:lnTo>
                    <a:pt x="1015" y="87"/>
                  </a:lnTo>
                  <a:lnTo>
                    <a:pt x="984" y="28"/>
                  </a:lnTo>
                  <a:lnTo>
                    <a:pt x="931" y="0"/>
                  </a:lnTo>
                  <a:lnTo>
                    <a:pt x="166" y="146"/>
                  </a:lnTo>
                  <a:lnTo>
                    <a:pt x="128" y="87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3366;p127">
              <a:extLst>
                <a:ext uri="{FF2B5EF4-FFF2-40B4-BE49-F238E27FC236}">
                  <a16:creationId xmlns:a16="http://schemas.microsoft.com/office/drawing/2014/main" id="{CACE34B5-BC94-3A7F-A4BB-CC8FA5FE488A}"/>
                </a:ext>
              </a:extLst>
            </p:cNvPr>
            <p:cNvSpPr/>
            <p:nvPr/>
          </p:nvSpPr>
          <p:spPr>
            <a:xfrm>
              <a:off x="8176230" y="2622171"/>
              <a:ext cx="122474" cy="151103"/>
            </a:xfrm>
            <a:custGeom>
              <a:avLst/>
              <a:gdLst/>
              <a:ahLst/>
              <a:cxnLst/>
              <a:rect l="l" t="t" r="r" b="b"/>
              <a:pathLst>
                <a:path w="154" h="192" extrusionOk="0">
                  <a:moveTo>
                    <a:pt x="0" y="19"/>
                  </a:moveTo>
                  <a:lnTo>
                    <a:pt x="33" y="183"/>
                  </a:lnTo>
                  <a:lnTo>
                    <a:pt x="39" y="192"/>
                  </a:lnTo>
                  <a:lnTo>
                    <a:pt x="97" y="159"/>
                  </a:lnTo>
                  <a:lnTo>
                    <a:pt x="89" y="109"/>
                  </a:lnTo>
                  <a:lnTo>
                    <a:pt x="99" y="85"/>
                  </a:lnTo>
                  <a:lnTo>
                    <a:pt x="115" y="102"/>
                  </a:lnTo>
                  <a:lnTo>
                    <a:pt x="121" y="137"/>
                  </a:lnTo>
                  <a:lnTo>
                    <a:pt x="132" y="135"/>
                  </a:lnTo>
                  <a:lnTo>
                    <a:pt x="154" y="102"/>
                  </a:lnTo>
                  <a:lnTo>
                    <a:pt x="132" y="61"/>
                  </a:lnTo>
                  <a:lnTo>
                    <a:pt x="98" y="55"/>
                  </a:lnTo>
                  <a:lnTo>
                    <a:pt x="76" y="5"/>
                  </a:lnTo>
                  <a:lnTo>
                    <a:pt x="53" y="0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3367;p127">
              <a:extLst>
                <a:ext uri="{FF2B5EF4-FFF2-40B4-BE49-F238E27FC236}">
                  <a16:creationId xmlns:a16="http://schemas.microsoft.com/office/drawing/2014/main" id="{93EA8FA6-B907-02F4-CC76-AC4599C2D100}"/>
                </a:ext>
              </a:extLst>
            </p:cNvPr>
            <p:cNvSpPr/>
            <p:nvPr/>
          </p:nvSpPr>
          <p:spPr>
            <a:xfrm>
              <a:off x="6695410" y="4260455"/>
              <a:ext cx="800057" cy="612370"/>
            </a:xfrm>
            <a:custGeom>
              <a:avLst/>
              <a:gdLst/>
              <a:ahLst/>
              <a:cxnLst/>
              <a:rect l="l" t="t" r="r" b="b"/>
              <a:pathLst>
                <a:path w="1008" h="772" extrusionOk="0">
                  <a:moveTo>
                    <a:pt x="0" y="181"/>
                  </a:moveTo>
                  <a:lnTo>
                    <a:pt x="42" y="103"/>
                  </a:lnTo>
                  <a:lnTo>
                    <a:pt x="186" y="32"/>
                  </a:lnTo>
                  <a:lnTo>
                    <a:pt x="455" y="0"/>
                  </a:lnTo>
                  <a:lnTo>
                    <a:pt x="566" y="72"/>
                  </a:lnTo>
                  <a:lnTo>
                    <a:pt x="742" y="46"/>
                  </a:lnTo>
                  <a:lnTo>
                    <a:pt x="1008" y="238"/>
                  </a:lnTo>
                  <a:lnTo>
                    <a:pt x="931" y="326"/>
                  </a:lnTo>
                  <a:lnTo>
                    <a:pt x="890" y="387"/>
                  </a:lnTo>
                  <a:lnTo>
                    <a:pt x="895" y="448"/>
                  </a:lnTo>
                  <a:lnTo>
                    <a:pt x="825" y="506"/>
                  </a:lnTo>
                  <a:lnTo>
                    <a:pt x="771" y="591"/>
                  </a:lnTo>
                  <a:lnTo>
                    <a:pt x="694" y="637"/>
                  </a:lnTo>
                  <a:lnTo>
                    <a:pt x="661" y="643"/>
                  </a:lnTo>
                  <a:lnTo>
                    <a:pt x="646" y="699"/>
                  </a:lnTo>
                  <a:lnTo>
                    <a:pt x="602" y="669"/>
                  </a:lnTo>
                  <a:lnTo>
                    <a:pt x="641" y="720"/>
                  </a:lnTo>
                  <a:lnTo>
                    <a:pt x="604" y="772"/>
                  </a:lnTo>
                  <a:lnTo>
                    <a:pt x="567" y="765"/>
                  </a:lnTo>
                  <a:lnTo>
                    <a:pt x="543" y="734"/>
                  </a:lnTo>
                  <a:lnTo>
                    <a:pt x="500" y="657"/>
                  </a:lnTo>
                  <a:lnTo>
                    <a:pt x="476" y="647"/>
                  </a:lnTo>
                  <a:lnTo>
                    <a:pt x="428" y="545"/>
                  </a:lnTo>
                  <a:lnTo>
                    <a:pt x="358" y="502"/>
                  </a:lnTo>
                  <a:lnTo>
                    <a:pt x="309" y="433"/>
                  </a:lnTo>
                  <a:lnTo>
                    <a:pt x="188" y="345"/>
                  </a:lnTo>
                  <a:lnTo>
                    <a:pt x="130" y="266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3368;p127">
              <a:extLst>
                <a:ext uri="{FF2B5EF4-FFF2-40B4-BE49-F238E27FC236}">
                  <a16:creationId xmlns:a16="http://schemas.microsoft.com/office/drawing/2014/main" id="{141F882A-E714-AE4E-82F6-5AB796F5EA8E}"/>
                </a:ext>
              </a:extLst>
            </p:cNvPr>
            <p:cNvSpPr/>
            <p:nvPr/>
          </p:nvSpPr>
          <p:spPr>
            <a:xfrm>
              <a:off x="3492006" y="2232482"/>
              <a:ext cx="1107037" cy="742796"/>
            </a:xfrm>
            <a:custGeom>
              <a:avLst/>
              <a:gdLst/>
              <a:ahLst/>
              <a:cxnLst/>
              <a:rect l="l" t="t" r="r" b="b"/>
              <a:pathLst>
                <a:path w="1395" h="936" extrusionOk="0">
                  <a:moveTo>
                    <a:pt x="0" y="733"/>
                  </a:moveTo>
                  <a:lnTo>
                    <a:pt x="46" y="233"/>
                  </a:lnTo>
                  <a:lnTo>
                    <a:pt x="69" y="0"/>
                  </a:lnTo>
                  <a:lnTo>
                    <a:pt x="687" y="45"/>
                  </a:lnTo>
                  <a:lnTo>
                    <a:pt x="1374" y="66"/>
                  </a:lnTo>
                  <a:lnTo>
                    <a:pt x="1328" y="155"/>
                  </a:lnTo>
                  <a:lnTo>
                    <a:pt x="1395" y="220"/>
                  </a:lnTo>
                  <a:lnTo>
                    <a:pt x="1391" y="679"/>
                  </a:lnTo>
                  <a:lnTo>
                    <a:pt x="1364" y="677"/>
                  </a:lnTo>
                  <a:lnTo>
                    <a:pt x="1367" y="738"/>
                  </a:lnTo>
                  <a:lnTo>
                    <a:pt x="1389" y="783"/>
                  </a:lnTo>
                  <a:lnTo>
                    <a:pt x="1374" y="827"/>
                  </a:lnTo>
                  <a:lnTo>
                    <a:pt x="1387" y="936"/>
                  </a:lnTo>
                  <a:lnTo>
                    <a:pt x="1357" y="926"/>
                  </a:lnTo>
                  <a:lnTo>
                    <a:pt x="1322" y="884"/>
                  </a:lnTo>
                  <a:lnTo>
                    <a:pt x="1255" y="854"/>
                  </a:lnTo>
                  <a:lnTo>
                    <a:pt x="1198" y="841"/>
                  </a:lnTo>
                  <a:lnTo>
                    <a:pt x="1078" y="846"/>
                  </a:lnTo>
                  <a:lnTo>
                    <a:pt x="1009" y="795"/>
                  </a:lnTo>
                  <a:lnTo>
                    <a:pt x="0" y="733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3369;p127">
              <a:extLst>
                <a:ext uri="{FF2B5EF4-FFF2-40B4-BE49-F238E27FC236}">
                  <a16:creationId xmlns:a16="http://schemas.microsoft.com/office/drawing/2014/main" id="{BEAEC00F-8CD3-C17C-84E0-24E9C210C158}"/>
                </a:ext>
              </a:extLst>
            </p:cNvPr>
            <p:cNvSpPr/>
            <p:nvPr/>
          </p:nvSpPr>
          <p:spPr>
            <a:xfrm>
              <a:off x="5574060" y="3991651"/>
              <a:ext cx="1342438" cy="456494"/>
            </a:xfrm>
            <a:custGeom>
              <a:avLst/>
              <a:gdLst/>
              <a:ahLst/>
              <a:cxnLst/>
              <a:rect l="l" t="t" r="r" b="b"/>
              <a:pathLst>
                <a:path w="1691" h="575" extrusionOk="0">
                  <a:moveTo>
                    <a:pt x="0" y="575"/>
                  </a:moveTo>
                  <a:lnTo>
                    <a:pt x="30" y="473"/>
                  </a:lnTo>
                  <a:lnTo>
                    <a:pt x="18" y="465"/>
                  </a:lnTo>
                  <a:lnTo>
                    <a:pt x="69" y="426"/>
                  </a:lnTo>
                  <a:lnTo>
                    <a:pt x="114" y="335"/>
                  </a:lnTo>
                  <a:lnTo>
                    <a:pt x="98" y="315"/>
                  </a:lnTo>
                  <a:lnTo>
                    <a:pt x="121" y="272"/>
                  </a:lnTo>
                  <a:lnTo>
                    <a:pt x="124" y="223"/>
                  </a:lnTo>
                  <a:lnTo>
                    <a:pt x="154" y="186"/>
                  </a:lnTo>
                  <a:lnTo>
                    <a:pt x="421" y="167"/>
                  </a:lnTo>
                  <a:lnTo>
                    <a:pt x="417" y="123"/>
                  </a:lnTo>
                  <a:lnTo>
                    <a:pt x="502" y="127"/>
                  </a:lnTo>
                  <a:lnTo>
                    <a:pt x="1295" y="54"/>
                  </a:lnTo>
                  <a:lnTo>
                    <a:pt x="1691" y="0"/>
                  </a:lnTo>
                  <a:lnTo>
                    <a:pt x="1683" y="56"/>
                  </a:lnTo>
                  <a:lnTo>
                    <a:pt x="1656" y="74"/>
                  </a:lnTo>
                  <a:lnTo>
                    <a:pt x="1621" y="136"/>
                  </a:lnTo>
                  <a:lnTo>
                    <a:pt x="1594" y="132"/>
                  </a:lnTo>
                  <a:lnTo>
                    <a:pt x="1563" y="149"/>
                  </a:lnTo>
                  <a:lnTo>
                    <a:pt x="1542" y="180"/>
                  </a:lnTo>
                  <a:lnTo>
                    <a:pt x="1513" y="160"/>
                  </a:lnTo>
                  <a:lnTo>
                    <a:pt x="1468" y="199"/>
                  </a:lnTo>
                  <a:lnTo>
                    <a:pt x="1462" y="232"/>
                  </a:lnTo>
                  <a:lnTo>
                    <a:pt x="1270" y="345"/>
                  </a:lnTo>
                  <a:lnTo>
                    <a:pt x="1259" y="389"/>
                  </a:lnTo>
                  <a:lnTo>
                    <a:pt x="1208" y="414"/>
                  </a:lnTo>
                  <a:lnTo>
                    <a:pt x="1209" y="471"/>
                  </a:lnTo>
                  <a:lnTo>
                    <a:pt x="949" y="504"/>
                  </a:lnTo>
                  <a:lnTo>
                    <a:pt x="424" y="547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3370;p127">
              <a:extLst>
                <a:ext uri="{FF2B5EF4-FFF2-40B4-BE49-F238E27FC236}">
                  <a16:creationId xmlns:a16="http://schemas.microsoft.com/office/drawing/2014/main" id="{15C4D300-7069-1289-06F7-19DDE1CBE485}"/>
                </a:ext>
              </a:extLst>
            </p:cNvPr>
            <p:cNvSpPr/>
            <p:nvPr/>
          </p:nvSpPr>
          <p:spPr>
            <a:xfrm>
              <a:off x="2862140" y="4114124"/>
              <a:ext cx="2199758" cy="2136136"/>
            </a:xfrm>
            <a:custGeom>
              <a:avLst/>
              <a:gdLst/>
              <a:ahLst/>
              <a:cxnLst/>
              <a:rect l="l" t="t" r="r" b="b"/>
              <a:pathLst>
                <a:path w="2771" h="2690" extrusionOk="0">
                  <a:moveTo>
                    <a:pt x="16" y="1103"/>
                  </a:moveTo>
                  <a:lnTo>
                    <a:pt x="0" y="1051"/>
                  </a:lnTo>
                  <a:lnTo>
                    <a:pt x="55" y="1056"/>
                  </a:lnTo>
                  <a:lnTo>
                    <a:pt x="753" y="1123"/>
                  </a:lnTo>
                  <a:lnTo>
                    <a:pt x="857" y="0"/>
                  </a:lnTo>
                  <a:lnTo>
                    <a:pt x="1455" y="34"/>
                  </a:lnTo>
                  <a:lnTo>
                    <a:pt x="1435" y="520"/>
                  </a:lnTo>
                  <a:lnTo>
                    <a:pt x="1494" y="569"/>
                  </a:lnTo>
                  <a:lnTo>
                    <a:pt x="1552" y="572"/>
                  </a:lnTo>
                  <a:lnTo>
                    <a:pt x="1563" y="552"/>
                  </a:lnTo>
                  <a:lnTo>
                    <a:pt x="1597" y="581"/>
                  </a:lnTo>
                  <a:lnTo>
                    <a:pt x="1595" y="613"/>
                  </a:lnTo>
                  <a:lnTo>
                    <a:pt x="1644" y="618"/>
                  </a:lnTo>
                  <a:lnTo>
                    <a:pt x="1685" y="638"/>
                  </a:lnTo>
                  <a:lnTo>
                    <a:pt x="1715" y="627"/>
                  </a:lnTo>
                  <a:lnTo>
                    <a:pt x="1753" y="652"/>
                  </a:lnTo>
                  <a:lnTo>
                    <a:pt x="1760" y="633"/>
                  </a:lnTo>
                  <a:lnTo>
                    <a:pt x="1813" y="637"/>
                  </a:lnTo>
                  <a:lnTo>
                    <a:pt x="1843" y="698"/>
                  </a:lnTo>
                  <a:lnTo>
                    <a:pt x="1866" y="717"/>
                  </a:lnTo>
                  <a:lnTo>
                    <a:pt x="1900" y="680"/>
                  </a:lnTo>
                  <a:lnTo>
                    <a:pt x="1963" y="730"/>
                  </a:lnTo>
                  <a:lnTo>
                    <a:pt x="2001" y="705"/>
                  </a:lnTo>
                  <a:lnTo>
                    <a:pt x="2015" y="752"/>
                  </a:lnTo>
                  <a:lnTo>
                    <a:pt x="2022" y="717"/>
                  </a:lnTo>
                  <a:lnTo>
                    <a:pt x="2062" y="690"/>
                  </a:lnTo>
                  <a:lnTo>
                    <a:pt x="2073" y="719"/>
                  </a:lnTo>
                  <a:lnTo>
                    <a:pt x="2127" y="710"/>
                  </a:lnTo>
                  <a:lnTo>
                    <a:pt x="2170" y="751"/>
                  </a:lnTo>
                  <a:lnTo>
                    <a:pt x="2280" y="716"/>
                  </a:lnTo>
                  <a:lnTo>
                    <a:pt x="2391" y="705"/>
                  </a:lnTo>
                  <a:lnTo>
                    <a:pt x="2424" y="689"/>
                  </a:lnTo>
                  <a:lnTo>
                    <a:pt x="2509" y="746"/>
                  </a:lnTo>
                  <a:lnTo>
                    <a:pt x="2562" y="765"/>
                  </a:lnTo>
                  <a:lnTo>
                    <a:pt x="2582" y="790"/>
                  </a:lnTo>
                  <a:lnTo>
                    <a:pt x="2653" y="788"/>
                  </a:lnTo>
                  <a:lnTo>
                    <a:pt x="2656" y="922"/>
                  </a:lnTo>
                  <a:lnTo>
                    <a:pt x="2669" y="1185"/>
                  </a:lnTo>
                  <a:lnTo>
                    <a:pt x="2699" y="1219"/>
                  </a:lnTo>
                  <a:lnTo>
                    <a:pt x="2711" y="1286"/>
                  </a:lnTo>
                  <a:lnTo>
                    <a:pt x="2771" y="1380"/>
                  </a:lnTo>
                  <a:lnTo>
                    <a:pt x="2769" y="1460"/>
                  </a:lnTo>
                  <a:lnTo>
                    <a:pt x="2733" y="1536"/>
                  </a:lnTo>
                  <a:lnTo>
                    <a:pt x="2736" y="1577"/>
                  </a:lnTo>
                  <a:lnTo>
                    <a:pt x="2747" y="1621"/>
                  </a:lnTo>
                  <a:lnTo>
                    <a:pt x="2742" y="1664"/>
                  </a:lnTo>
                  <a:lnTo>
                    <a:pt x="2721" y="1692"/>
                  </a:lnTo>
                  <a:lnTo>
                    <a:pt x="2694" y="1726"/>
                  </a:lnTo>
                  <a:lnTo>
                    <a:pt x="2713" y="1747"/>
                  </a:lnTo>
                  <a:lnTo>
                    <a:pt x="2602" y="1784"/>
                  </a:lnTo>
                  <a:lnTo>
                    <a:pt x="2513" y="1835"/>
                  </a:lnTo>
                  <a:lnTo>
                    <a:pt x="2567" y="1793"/>
                  </a:lnTo>
                  <a:lnTo>
                    <a:pt x="2509" y="1792"/>
                  </a:lnTo>
                  <a:lnTo>
                    <a:pt x="2526" y="1724"/>
                  </a:lnTo>
                  <a:lnTo>
                    <a:pt x="2479" y="1763"/>
                  </a:lnTo>
                  <a:lnTo>
                    <a:pt x="2456" y="1750"/>
                  </a:lnTo>
                  <a:lnTo>
                    <a:pt x="2458" y="1796"/>
                  </a:lnTo>
                  <a:lnTo>
                    <a:pt x="2478" y="1804"/>
                  </a:lnTo>
                  <a:lnTo>
                    <a:pt x="2482" y="1846"/>
                  </a:lnTo>
                  <a:lnTo>
                    <a:pt x="2446" y="1878"/>
                  </a:lnTo>
                  <a:lnTo>
                    <a:pt x="2425" y="1876"/>
                  </a:lnTo>
                  <a:lnTo>
                    <a:pt x="2419" y="1923"/>
                  </a:lnTo>
                  <a:lnTo>
                    <a:pt x="2163" y="2080"/>
                  </a:lnTo>
                  <a:lnTo>
                    <a:pt x="2166" y="2064"/>
                  </a:lnTo>
                  <a:lnTo>
                    <a:pt x="2284" y="1988"/>
                  </a:lnTo>
                  <a:lnTo>
                    <a:pt x="2192" y="2037"/>
                  </a:lnTo>
                  <a:lnTo>
                    <a:pt x="2198" y="1992"/>
                  </a:lnTo>
                  <a:lnTo>
                    <a:pt x="2173" y="2014"/>
                  </a:lnTo>
                  <a:lnTo>
                    <a:pt x="2147" y="2001"/>
                  </a:lnTo>
                  <a:lnTo>
                    <a:pt x="2137" y="2037"/>
                  </a:lnTo>
                  <a:lnTo>
                    <a:pt x="2096" y="2001"/>
                  </a:lnTo>
                  <a:lnTo>
                    <a:pt x="2099" y="2035"/>
                  </a:lnTo>
                  <a:lnTo>
                    <a:pt x="2147" y="2066"/>
                  </a:lnTo>
                  <a:lnTo>
                    <a:pt x="2092" y="2098"/>
                  </a:lnTo>
                  <a:lnTo>
                    <a:pt x="2067" y="2057"/>
                  </a:lnTo>
                  <a:lnTo>
                    <a:pt x="2048" y="2159"/>
                  </a:lnTo>
                  <a:lnTo>
                    <a:pt x="2024" y="2118"/>
                  </a:lnTo>
                  <a:lnTo>
                    <a:pt x="1975" y="2135"/>
                  </a:lnTo>
                  <a:lnTo>
                    <a:pt x="1965" y="2161"/>
                  </a:lnTo>
                  <a:lnTo>
                    <a:pt x="1989" y="2207"/>
                  </a:lnTo>
                  <a:lnTo>
                    <a:pt x="1898" y="2213"/>
                  </a:lnTo>
                  <a:lnTo>
                    <a:pt x="1931" y="2222"/>
                  </a:lnTo>
                  <a:lnTo>
                    <a:pt x="1933" y="2267"/>
                  </a:lnTo>
                  <a:lnTo>
                    <a:pt x="1952" y="2256"/>
                  </a:lnTo>
                  <a:lnTo>
                    <a:pt x="1942" y="2288"/>
                  </a:lnTo>
                  <a:lnTo>
                    <a:pt x="1901" y="2354"/>
                  </a:lnTo>
                  <a:lnTo>
                    <a:pt x="1904" y="2323"/>
                  </a:lnTo>
                  <a:lnTo>
                    <a:pt x="1877" y="2351"/>
                  </a:lnTo>
                  <a:lnTo>
                    <a:pt x="1841" y="2310"/>
                  </a:lnTo>
                  <a:lnTo>
                    <a:pt x="1848" y="2357"/>
                  </a:lnTo>
                  <a:lnTo>
                    <a:pt x="1917" y="2364"/>
                  </a:lnTo>
                  <a:lnTo>
                    <a:pt x="1890" y="2434"/>
                  </a:lnTo>
                  <a:lnTo>
                    <a:pt x="1912" y="2571"/>
                  </a:lnTo>
                  <a:lnTo>
                    <a:pt x="1973" y="2685"/>
                  </a:lnTo>
                  <a:lnTo>
                    <a:pt x="1893" y="2690"/>
                  </a:lnTo>
                  <a:lnTo>
                    <a:pt x="1816" y="2655"/>
                  </a:lnTo>
                  <a:lnTo>
                    <a:pt x="1750" y="2656"/>
                  </a:lnTo>
                  <a:lnTo>
                    <a:pt x="1653" y="2604"/>
                  </a:lnTo>
                  <a:lnTo>
                    <a:pt x="1540" y="2562"/>
                  </a:lnTo>
                  <a:lnTo>
                    <a:pt x="1528" y="2517"/>
                  </a:lnTo>
                  <a:lnTo>
                    <a:pt x="1504" y="2453"/>
                  </a:lnTo>
                  <a:lnTo>
                    <a:pt x="1467" y="2405"/>
                  </a:lnTo>
                  <a:lnTo>
                    <a:pt x="1471" y="2354"/>
                  </a:lnTo>
                  <a:lnTo>
                    <a:pt x="1450" y="2336"/>
                  </a:lnTo>
                  <a:lnTo>
                    <a:pt x="1451" y="2267"/>
                  </a:lnTo>
                  <a:lnTo>
                    <a:pt x="1385" y="2215"/>
                  </a:lnTo>
                  <a:lnTo>
                    <a:pt x="1313" y="2109"/>
                  </a:lnTo>
                  <a:lnTo>
                    <a:pt x="1194" y="1840"/>
                  </a:lnTo>
                  <a:lnTo>
                    <a:pt x="1103" y="1771"/>
                  </a:lnTo>
                  <a:lnTo>
                    <a:pt x="1073" y="1709"/>
                  </a:lnTo>
                  <a:lnTo>
                    <a:pt x="995" y="1699"/>
                  </a:lnTo>
                  <a:lnTo>
                    <a:pt x="930" y="1692"/>
                  </a:lnTo>
                  <a:lnTo>
                    <a:pt x="873" y="1666"/>
                  </a:lnTo>
                  <a:lnTo>
                    <a:pt x="855" y="1692"/>
                  </a:lnTo>
                  <a:lnTo>
                    <a:pt x="794" y="1692"/>
                  </a:lnTo>
                  <a:lnTo>
                    <a:pt x="740" y="1819"/>
                  </a:lnTo>
                  <a:lnTo>
                    <a:pt x="681" y="1874"/>
                  </a:lnTo>
                  <a:lnTo>
                    <a:pt x="647" y="1870"/>
                  </a:lnTo>
                  <a:lnTo>
                    <a:pt x="541" y="1790"/>
                  </a:lnTo>
                  <a:lnTo>
                    <a:pt x="495" y="1777"/>
                  </a:lnTo>
                  <a:lnTo>
                    <a:pt x="394" y="1685"/>
                  </a:lnTo>
                  <a:lnTo>
                    <a:pt x="367" y="1612"/>
                  </a:lnTo>
                  <a:lnTo>
                    <a:pt x="368" y="1537"/>
                  </a:lnTo>
                  <a:lnTo>
                    <a:pt x="319" y="1431"/>
                  </a:lnTo>
                  <a:lnTo>
                    <a:pt x="235" y="1362"/>
                  </a:lnTo>
                  <a:lnTo>
                    <a:pt x="121" y="1217"/>
                  </a:lnTo>
                  <a:lnTo>
                    <a:pt x="77" y="1192"/>
                  </a:lnTo>
                  <a:lnTo>
                    <a:pt x="47" y="1116"/>
                  </a:lnTo>
                  <a:lnTo>
                    <a:pt x="16" y="1103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5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3371;p127">
              <a:extLst>
                <a:ext uri="{FF2B5EF4-FFF2-40B4-BE49-F238E27FC236}">
                  <a16:creationId xmlns:a16="http://schemas.microsoft.com/office/drawing/2014/main" id="{CE706759-AA80-5853-F821-BFAE1BA65F7E}"/>
                </a:ext>
              </a:extLst>
            </p:cNvPr>
            <p:cNvSpPr/>
            <p:nvPr/>
          </p:nvSpPr>
          <p:spPr>
            <a:xfrm>
              <a:off x="1828271" y="2803497"/>
              <a:ext cx="889127" cy="1116578"/>
            </a:xfrm>
            <a:custGeom>
              <a:avLst/>
              <a:gdLst/>
              <a:ahLst/>
              <a:cxnLst/>
              <a:rect l="l" t="t" r="r" b="b"/>
              <a:pathLst>
                <a:path w="1119" h="1406" extrusionOk="0">
                  <a:moveTo>
                    <a:pt x="0" y="1238"/>
                  </a:moveTo>
                  <a:lnTo>
                    <a:pt x="244" y="0"/>
                  </a:lnTo>
                  <a:lnTo>
                    <a:pt x="790" y="100"/>
                  </a:lnTo>
                  <a:lnTo>
                    <a:pt x="748" y="349"/>
                  </a:lnTo>
                  <a:lnTo>
                    <a:pt x="1119" y="406"/>
                  </a:lnTo>
                  <a:lnTo>
                    <a:pt x="979" y="1406"/>
                  </a:lnTo>
                  <a:lnTo>
                    <a:pt x="0" y="1238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3372;p127">
              <a:extLst>
                <a:ext uri="{FF2B5EF4-FFF2-40B4-BE49-F238E27FC236}">
                  <a16:creationId xmlns:a16="http://schemas.microsoft.com/office/drawing/2014/main" id="{64FB68F8-0FF2-A200-52A6-0DB20B8B714B}"/>
                </a:ext>
              </a:extLst>
            </p:cNvPr>
            <p:cNvSpPr/>
            <p:nvPr/>
          </p:nvSpPr>
          <p:spPr>
            <a:xfrm>
              <a:off x="7816762" y="2044795"/>
              <a:ext cx="252901" cy="501030"/>
            </a:xfrm>
            <a:custGeom>
              <a:avLst/>
              <a:gdLst/>
              <a:ahLst/>
              <a:cxnLst/>
              <a:rect l="l" t="t" r="r" b="b"/>
              <a:pathLst>
                <a:path w="318" h="630" extrusionOk="0">
                  <a:moveTo>
                    <a:pt x="0" y="79"/>
                  </a:moveTo>
                  <a:lnTo>
                    <a:pt x="49" y="257"/>
                  </a:lnTo>
                  <a:lnTo>
                    <a:pt x="64" y="373"/>
                  </a:lnTo>
                  <a:lnTo>
                    <a:pt x="115" y="489"/>
                  </a:lnTo>
                  <a:lnTo>
                    <a:pt x="145" y="630"/>
                  </a:lnTo>
                  <a:lnTo>
                    <a:pt x="290" y="599"/>
                  </a:lnTo>
                  <a:lnTo>
                    <a:pt x="260" y="383"/>
                  </a:lnTo>
                  <a:lnTo>
                    <a:pt x="278" y="230"/>
                  </a:lnTo>
                  <a:lnTo>
                    <a:pt x="314" y="159"/>
                  </a:lnTo>
                  <a:lnTo>
                    <a:pt x="318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3373;p127">
              <a:extLst>
                <a:ext uri="{FF2B5EF4-FFF2-40B4-BE49-F238E27FC236}">
                  <a16:creationId xmlns:a16="http://schemas.microsoft.com/office/drawing/2014/main" id="{1082BC53-E969-FEC2-14E3-68F0A3AAE620}"/>
                </a:ext>
              </a:extLst>
            </p:cNvPr>
            <p:cNvSpPr/>
            <p:nvPr/>
          </p:nvSpPr>
          <p:spPr>
            <a:xfrm>
              <a:off x="6601568" y="3342699"/>
              <a:ext cx="1218376" cy="691898"/>
            </a:xfrm>
            <a:custGeom>
              <a:avLst/>
              <a:gdLst/>
              <a:ahLst/>
              <a:cxnLst/>
              <a:rect l="l" t="t" r="r" b="b"/>
              <a:pathLst>
                <a:path w="1534" h="871" extrusionOk="0">
                  <a:moveTo>
                    <a:pt x="0" y="871"/>
                  </a:moveTo>
                  <a:lnTo>
                    <a:pt x="143" y="776"/>
                  </a:lnTo>
                  <a:lnTo>
                    <a:pt x="144" y="755"/>
                  </a:lnTo>
                  <a:lnTo>
                    <a:pt x="196" y="692"/>
                  </a:lnTo>
                  <a:lnTo>
                    <a:pt x="244" y="658"/>
                  </a:lnTo>
                  <a:lnTo>
                    <a:pt x="299" y="592"/>
                  </a:lnTo>
                  <a:lnTo>
                    <a:pt x="355" y="658"/>
                  </a:lnTo>
                  <a:lnTo>
                    <a:pt x="424" y="625"/>
                  </a:lnTo>
                  <a:lnTo>
                    <a:pt x="453" y="645"/>
                  </a:lnTo>
                  <a:lnTo>
                    <a:pt x="496" y="625"/>
                  </a:lnTo>
                  <a:lnTo>
                    <a:pt x="522" y="588"/>
                  </a:lnTo>
                  <a:lnTo>
                    <a:pt x="598" y="575"/>
                  </a:lnTo>
                  <a:lnTo>
                    <a:pt x="638" y="521"/>
                  </a:lnTo>
                  <a:lnTo>
                    <a:pt x="618" y="507"/>
                  </a:lnTo>
                  <a:lnTo>
                    <a:pt x="690" y="343"/>
                  </a:lnTo>
                  <a:lnTo>
                    <a:pt x="707" y="259"/>
                  </a:lnTo>
                  <a:lnTo>
                    <a:pt x="776" y="292"/>
                  </a:lnTo>
                  <a:lnTo>
                    <a:pt x="811" y="196"/>
                  </a:lnTo>
                  <a:lnTo>
                    <a:pt x="847" y="190"/>
                  </a:lnTo>
                  <a:lnTo>
                    <a:pt x="899" y="98"/>
                  </a:lnTo>
                  <a:lnTo>
                    <a:pt x="915" y="0"/>
                  </a:lnTo>
                  <a:lnTo>
                    <a:pt x="1023" y="61"/>
                  </a:lnTo>
                  <a:lnTo>
                    <a:pt x="1041" y="11"/>
                  </a:lnTo>
                  <a:lnTo>
                    <a:pt x="1093" y="26"/>
                  </a:lnTo>
                  <a:lnTo>
                    <a:pt x="1123" y="64"/>
                  </a:lnTo>
                  <a:lnTo>
                    <a:pt x="1169" y="85"/>
                  </a:lnTo>
                  <a:lnTo>
                    <a:pt x="1190" y="116"/>
                  </a:lnTo>
                  <a:lnTo>
                    <a:pt x="1189" y="144"/>
                  </a:lnTo>
                  <a:lnTo>
                    <a:pt x="1156" y="201"/>
                  </a:lnTo>
                  <a:lnTo>
                    <a:pt x="1169" y="239"/>
                  </a:lnTo>
                  <a:lnTo>
                    <a:pt x="1208" y="222"/>
                  </a:lnTo>
                  <a:lnTo>
                    <a:pt x="1224" y="246"/>
                  </a:lnTo>
                  <a:lnTo>
                    <a:pt x="1238" y="262"/>
                  </a:lnTo>
                  <a:lnTo>
                    <a:pt x="1306" y="268"/>
                  </a:lnTo>
                  <a:lnTo>
                    <a:pt x="1326" y="291"/>
                  </a:lnTo>
                  <a:lnTo>
                    <a:pt x="1390" y="308"/>
                  </a:lnTo>
                  <a:lnTo>
                    <a:pt x="1374" y="325"/>
                  </a:lnTo>
                  <a:lnTo>
                    <a:pt x="1379" y="364"/>
                  </a:lnTo>
                  <a:lnTo>
                    <a:pt x="1384" y="380"/>
                  </a:lnTo>
                  <a:lnTo>
                    <a:pt x="1360" y="373"/>
                  </a:lnTo>
                  <a:lnTo>
                    <a:pt x="1319" y="351"/>
                  </a:lnTo>
                  <a:lnTo>
                    <a:pt x="1250" y="305"/>
                  </a:lnTo>
                  <a:lnTo>
                    <a:pt x="1345" y="393"/>
                  </a:lnTo>
                  <a:lnTo>
                    <a:pt x="1396" y="396"/>
                  </a:lnTo>
                  <a:lnTo>
                    <a:pt x="1367" y="411"/>
                  </a:lnTo>
                  <a:lnTo>
                    <a:pt x="1416" y="435"/>
                  </a:lnTo>
                  <a:lnTo>
                    <a:pt x="1415" y="455"/>
                  </a:lnTo>
                  <a:lnTo>
                    <a:pt x="1397" y="437"/>
                  </a:lnTo>
                  <a:lnTo>
                    <a:pt x="1377" y="438"/>
                  </a:lnTo>
                  <a:lnTo>
                    <a:pt x="1383" y="456"/>
                  </a:lnTo>
                  <a:lnTo>
                    <a:pt x="1397" y="468"/>
                  </a:lnTo>
                  <a:lnTo>
                    <a:pt x="1377" y="478"/>
                  </a:lnTo>
                  <a:lnTo>
                    <a:pt x="1325" y="441"/>
                  </a:lnTo>
                  <a:lnTo>
                    <a:pt x="1303" y="423"/>
                  </a:lnTo>
                  <a:lnTo>
                    <a:pt x="1316" y="448"/>
                  </a:lnTo>
                  <a:lnTo>
                    <a:pt x="1368" y="485"/>
                  </a:lnTo>
                  <a:lnTo>
                    <a:pt x="1390" y="488"/>
                  </a:lnTo>
                  <a:lnTo>
                    <a:pt x="1413" y="497"/>
                  </a:lnTo>
                  <a:lnTo>
                    <a:pt x="1411" y="510"/>
                  </a:lnTo>
                  <a:lnTo>
                    <a:pt x="1424" y="510"/>
                  </a:lnTo>
                  <a:lnTo>
                    <a:pt x="1428" y="522"/>
                  </a:lnTo>
                  <a:lnTo>
                    <a:pt x="1406" y="540"/>
                  </a:lnTo>
                  <a:lnTo>
                    <a:pt x="1366" y="522"/>
                  </a:lnTo>
                  <a:lnTo>
                    <a:pt x="1357" y="503"/>
                  </a:lnTo>
                  <a:lnTo>
                    <a:pt x="1306" y="497"/>
                  </a:lnTo>
                  <a:lnTo>
                    <a:pt x="1296" y="481"/>
                  </a:lnTo>
                  <a:lnTo>
                    <a:pt x="1280" y="502"/>
                  </a:lnTo>
                  <a:lnTo>
                    <a:pt x="1346" y="517"/>
                  </a:lnTo>
                  <a:lnTo>
                    <a:pt x="1351" y="536"/>
                  </a:lnTo>
                  <a:lnTo>
                    <a:pt x="1409" y="562"/>
                  </a:lnTo>
                  <a:lnTo>
                    <a:pt x="1425" y="562"/>
                  </a:lnTo>
                  <a:lnTo>
                    <a:pt x="1430" y="542"/>
                  </a:lnTo>
                  <a:lnTo>
                    <a:pt x="1452" y="548"/>
                  </a:lnTo>
                  <a:lnTo>
                    <a:pt x="1490" y="545"/>
                  </a:lnTo>
                  <a:lnTo>
                    <a:pt x="1534" y="625"/>
                  </a:lnTo>
                  <a:lnTo>
                    <a:pt x="1506" y="612"/>
                  </a:lnTo>
                  <a:lnTo>
                    <a:pt x="1498" y="636"/>
                  </a:lnTo>
                  <a:lnTo>
                    <a:pt x="895" y="752"/>
                  </a:lnTo>
                  <a:lnTo>
                    <a:pt x="396" y="817"/>
                  </a:lnTo>
                  <a:lnTo>
                    <a:pt x="0" y="87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3374;p127">
              <a:extLst>
                <a:ext uri="{FF2B5EF4-FFF2-40B4-BE49-F238E27FC236}">
                  <a16:creationId xmlns:a16="http://schemas.microsoft.com/office/drawing/2014/main" id="{6E3D24CB-1C2B-ED0C-AFEB-BC1AD23AC62C}"/>
                </a:ext>
              </a:extLst>
            </p:cNvPr>
            <p:cNvSpPr/>
            <p:nvPr/>
          </p:nvSpPr>
          <p:spPr>
            <a:xfrm>
              <a:off x="7765864" y="3536748"/>
              <a:ext cx="68396" cy="195640"/>
            </a:xfrm>
            <a:custGeom>
              <a:avLst/>
              <a:gdLst/>
              <a:ahLst/>
              <a:cxnLst/>
              <a:rect l="l" t="t" r="r" b="b"/>
              <a:pathLst>
                <a:path w="86" h="247" extrusionOk="0">
                  <a:moveTo>
                    <a:pt x="1" y="139"/>
                  </a:moveTo>
                  <a:lnTo>
                    <a:pt x="0" y="216"/>
                  </a:lnTo>
                  <a:lnTo>
                    <a:pt x="18" y="247"/>
                  </a:lnTo>
                  <a:lnTo>
                    <a:pt x="33" y="156"/>
                  </a:lnTo>
                  <a:lnTo>
                    <a:pt x="61" y="118"/>
                  </a:lnTo>
                  <a:lnTo>
                    <a:pt x="86" y="0"/>
                  </a:lnTo>
                  <a:lnTo>
                    <a:pt x="36" y="27"/>
                  </a:lnTo>
                  <a:lnTo>
                    <a:pt x="1" y="1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3375;p127">
              <a:extLst>
                <a:ext uri="{FF2B5EF4-FFF2-40B4-BE49-F238E27FC236}">
                  <a16:creationId xmlns:a16="http://schemas.microsoft.com/office/drawing/2014/main" id="{12DAA30C-CDB8-66D0-878B-2B63A2F735A4}"/>
                </a:ext>
              </a:extLst>
            </p:cNvPr>
            <p:cNvSpPr/>
            <p:nvPr/>
          </p:nvSpPr>
          <p:spPr>
            <a:xfrm>
              <a:off x="853253" y="1171574"/>
              <a:ext cx="1052958" cy="768245"/>
            </a:xfrm>
            <a:custGeom>
              <a:avLst/>
              <a:gdLst/>
              <a:ahLst/>
              <a:cxnLst/>
              <a:rect l="l" t="t" r="r" b="b"/>
              <a:pathLst>
                <a:path w="1325" h="966" extrusionOk="0">
                  <a:moveTo>
                    <a:pt x="30" y="167"/>
                  </a:moveTo>
                  <a:lnTo>
                    <a:pt x="49" y="210"/>
                  </a:lnTo>
                  <a:lnTo>
                    <a:pt x="46" y="266"/>
                  </a:lnTo>
                  <a:lnTo>
                    <a:pt x="41" y="318"/>
                  </a:lnTo>
                  <a:lnTo>
                    <a:pt x="48" y="339"/>
                  </a:lnTo>
                  <a:lnTo>
                    <a:pt x="39" y="412"/>
                  </a:lnTo>
                  <a:lnTo>
                    <a:pt x="61" y="397"/>
                  </a:lnTo>
                  <a:lnTo>
                    <a:pt x="92" y="426"/>
                  </a:lnTo>
                  <a:lnTo>
                    <a:pt x="56" y="430"/>
                  </a:lnTo>
                  <a:lnTo>
                    <a:pt x="36" y="428"/>
                  </a:lnTo>
                  <a:lnTo>
                    <a:pt x="33" y="457"/>
                  </a:lnTo>
                  <a:lnTo>
                    <a:pt x="30" y="476"/>
                  </a:lnTo>
                  <a:lnTo>
                    <a:pt x="62" y="476"/>
                  </a:lnTo>
                  <a:lnTo>
                    <a:pt x="67" y="489"/>
                  </a:lnTo>
                  <a:lnTo>
                    <a:pt x="41" y="501"/>
                  </a:lnTo>
                  <a:lnTo>
                    <a:pt x="46" y="529"/>
                  </a:lnTo>
                  <a:lnTo>
                    <a:pt x="28" y="562"/>
                  </a:lnTo>
                  <a:lnTo>
                    <a:pt x="16" y="561"/>
                  </a:lnTo>
                  <a:lnTo>
                    <a:pt x="29" y="513"/>
                  </a:lnTo>
                  <a:lnTo>
                    <a:pt x="22" y="499"/>
                  </a:lnTo>
                  <a:lnTo>
                    <a:pt x="0" y="571"/>
                  </a:lnTo>
                  <a:lnTo>
                    <a:pt x="36" y="595"/>
                  </a:lnTo>
                  <a:lnTo>
                    <a:pt x="93" y="621"/>
                  </a:lnTo>
                  <a:lnTo>
                    <a:pt x="98" y="646"/>
                  </a:lnTo>
                  <a:lnTo>
                    <a:pt x="124" y="650"/>
                  </a:lnTo>
                  <a:lnTo>
                    <a:pt x="173" y="747"/>
                  </a:lnTo>
                  <a:lnTo>
                    <a:pt x="165" y="779"/>
                  </a:lnTo>
                  <a:lnTo>
                    <a:pt x="242" y="845"/>
                  </a:lnTo>
                  <a:lnTo>
                    <a:pt x="377" y="840"/>
                  </a:lnTo>
                  <a:lnTo>
                    <a:pt x="477" y="885"/>
                  </a:lnTo>
                  <a:lnTo>
                    <a:pt x="525" y="875"/>
                  </a:lnTo>
                  <a:lnTo>
                    <a:pt x="828" y="885"/>
                  </a:lnTo>
                  <a:lnTo>
                    <a:pt x="1174" y="966"/>
                  </a:lnTo>
                  <a:lnTo>
                    <a:pt x="1181" y="860"/>
                  </a:lnTo>
                  <a:lnTo>
                    <a:pt x="1325" y="240"/>
                  </a:lnTo>
                  <a:lnTo>
                    <a:pt x="408" y="0"/>
                  </a:lnTo>
                  <a:lnTo>
                    <a:pt x="398" y="5"/>
                  </a:lnTo>
                  <a:lnTo>
                    <a:pt x="404" y="18"/>
                  </a:lnTo>
                  <a:lnTo>
                    <a:pt x="394" y="24"/>
                  </a:lnTo>
                  <a:lnTo>
                    <a:pt x="404" y="37"/>
                  </a:lnTo>
                  <a:lnTo>
                    <a:pt x="400" y="51"/>
                  </a:lnTo>
                  <a:lnTo>
                    <a:pt x="404" y="66"/>
                  </a:lnTo>
                  <a:lnTo>
                    <a:pt x="417" y="61"/>
                  </a:lnTo>
                  <a:lnTo>
                    <a:pt x="432" y="68"/>
                  </a:lnTo>
                  <a:lnTo>
                    <a:pt x="425" y="96"/>
                  </a:lnTo>
                  <a:lnTo>
                    <a:pt x="430" y="107"/>
                  </a:lnTo>
                  <a:lnTo>
                    <a:pt x="412" y="143"/>
                  </a:lnTo>
                  <a:lnTo>
                    <a:pt x="391" y="120"/>
                  </a:lnTo>
                  <a:lnTo>
                    <a:pt x="382" y="124"/>
                  </a:lnTo>
                  <a:lnTo>
                    <a:pt x="382" y="141"/>
                  </a:lnTo>
                  <a:lnTo>
                    <a:pt x="399" y="144"/>
                  </a:lnTo>
                  <a:lnTo>
                    <a:pt x="418" y="183"/>
                  </a:lnTo>
                  <a:lnTo>
                    <a:pt x="410" y="233"/>
                  </a:lnTo>
                  <a:lnTo>
                    <a:pt x="417" y="249"/>
                  </a:lnTo>
                  <a:lnTo>
                    <a:pt x="429" y="253"/>
                  </a:lnTo>
                  <a:lnTo>
                    <a:pt x="421" y="262"/>
                  </a:lnTo>
                  <a:lnTo>
                    <a:pt x="410" y="267"/>
                  </a:lnTo>
                  <a:lnTo>
                    <a:pt x="382" y="299"/>
                  </a:lnTo>
                  <a:lnTo>
                    <a:pt x="382" y="310"/>
                  </a:lnTo>
                  <a:lnTo>
                    <a:pt x="375" y="330"/>
                  </a:lnTo>
                  <a:lnTo>
                    <a:pt x="368" y="332"/>
                  </a:lnTo>
                  <a:lnTo>
                    <a:pt x="377" y="347"/>
                  </a:lnTo>
                  <a:lnTo>
                    <a:pt x="365" y="351"/>
                  </a:lnTo>
                  <a:lnTo>
                    <a:pt x="365" y="408"/>
                  </a:lnTo>
                  <a:lnTo>
                    <a:pt x="342" y="415"/>
                  </a:lnTo>
                  <a:lnTo>
                    <a:pt x="342" y="430"/>
                  </a:lnTo>
                  <a:lnTo>
                    <a:pt x="326" y="411"/>
                  </a:lnTo>
                  <a:lnTo>
                    <a:pt x="323" y="422"/>
                  </a:lnTo>
                  <a:lnTo>
                    <a:pt x="287" y="455"/>
                  </a:lnTo>
                  <a:lnTo>
                    <a:pt x="274" y="450"/>
                  </a:lnTo>
                  <a:lnTo>
                    <a:pt x="268" y="434"/>
                  </a:lnTo>
                  <a:lnTo>
                    <a:pt x="263" y="444"/>
                  </a:lnTo>
                  <a:lnTo>
                    <a:pt x="255" y="436"/>
                  </a:lnTo>
                  <a:lnTo>
                    <a:pt x="248" y="461"/>
                  </a:lnTo>
                  <a:lnTo>
                    <a:pt x="243" y="458"/>
                  </a:lnTo>
                  <a:lnTo>
                    <a:pt x="245" y="441"/>
                  </a:lnTo>
                  <a:lnTo>
                    <a:pt x="232" y="443"/>
                  </a:lnTo>
                  <a:lnTo>
                    <a:pt x="248" y="429"/>
                  </a:lnTo>
                  <a:lnTo>
                    <a:pt x="228" y="428"/>
                  </a:lnTo>
                  <a:lnTo>
                    <a:pt x="243" y="418"/>
                  </a:lnTo>
                  <a:lnTo>
                    <a:pt x="227" y="413"/>
                  </a:lnTo>
                  <a:lnTo>
                    <a:pt x="234" y="402"/>
                  </a:lnTo>
                  <a:lnTo>
                    <a:pt x="250" y="413"/>
                  </a:lnTo>
                  <a:lnTo>
                    <a:pt x="260" y="397"/>
                  </a:lnTo>
                  <a:lnTo>
                    <a:pt x="287" y="383"/>
                  </a:lnTo>
                  <a:lnTo>
                    <a:pt x="273" y="416"/>
                  </a:lnTo>
                  <a:lnTo>
                    <a:pt x="279" y="431"/>
                  </a:lnTo>
                  <a:lnTo>
                    <a:pt x="289" y="400"/>
                  </a:lnTo>
                  <a:lnTo>
                    <a:pt x="315" y="387"/>
                  </a:lnTo>
                  <a:lnTo>
                    <a:pt x="302" y="409"/>
                  </a:lnTo>
                  <a:lnTo>
                    <a:pt x="316" y="421"/>
                  </a:lnTo>
                  <a:lnTo>
                    <a:pt x="316" y="403"/>
                  </a:lnTo>
                  <a:lnTo>
                    <a:pt x="329" y="389"/>
                  </a:lnTo>
                  <a:lnTo>
                    <a:pt x="343" y="366"/>
                  </a:lnTo>
                  <a:lnTo>
                    <a:pt x="340" y="348"/>
                  </a:lnTo>
                  <a:lnTo>
                    <a:pt x="316" y="350"/>
                  </a:lnTo>
                  <a:lnTo>
                    <a:pt x="320" y="328"/>
                  </a:lnTo>
                  <a:lnTo>
                    <a:pt x="333" y="340"/>
                  </a:lnTo>
                  <a:lnTo>
                    <a:pt x="334" y="305"/>
                  </a:lnTo>
                  <a:lnTo>
                    <a:pt x="365" y="307"/>
                  </a:lnTo>
                  <a:lnTo>
                    <a:pt x="367" y="273"/>
                  </a:lnTo>
                  <a:lnTo>
                    <a:pt x="356" y="255"/>
                  </a:lnTo>
                  <a:lnTo>
                    <a:pt x="355" y="287"/>
                  </a:lnTo>
                  <a:lnTo>
                    <a:pt x="347" y="280"/>
                  </a:lnTo>
                  <a:lnTo>
                    <a:pt x="326" y="295"/>
                  </a:lnTo>
                  <a:lnTo>
                    <a:pt x="313" y="315"/>
                  </a:lnTo>
                  <a:lnTo>
                    <a:pt x="295" y="317"/>
                  </a:lnTo>
                  <a:lnTo>
                    <a:pt x="263" y="338"/>
                  </a:lnTo>
                  <a:lnTo>
                    <a:pt x="238" y="366"/>
                  </a:lnTo>
                  <a:lnTo>
                    <a:pt x="282" y="367"/>
                  </a:lnTo>
                  <a:lnTo>
                    <a:pt x="244" y="377"/>
                  </a:lnTo>
                  <a:lnTo>
                    <a:pt x="227" y="370"/>
                  </a:lnTo>
                  <a:lnTo>
                    <a:pt x="263" y="317"/>
                  </a:lnTo>
                  <a:lnTo>
                    <a:pt x="289" y="304"/>
                  </a:lnTo>
                  <a:lnTo>
                    <a:pt x="317" y="271"/>
                  </a:lnTo>
                  <a:lnTo>
                    <a:pt x="322" y="289"/>
                  </a:lnTo>
                  <a:lnTo>
                    <a:pt x="339" y="273"/>
                  </a:lnTo>
                  <a:lnTo>
                    <a:pt x="355" y="237"/>
                  </a:lnTo>
                  <a:lnTo>
                    <a:pt x="351" y="213"/>
                  </a:lnTo>
                  <a:lnTo>
                    <a:pt x="345" y="232"/>
                  </a:lnTo>
                  <a:lnTo>
                    <a:pt x="335" y="229"/>
                  </a:lnTo>
                  <a:lnTo>
                    <a:pt x="343" y="202"/>
                  </a:lnTo>
                  <a:lnTo>
                    <a:pt x="332" y="202"/>
                  </a:lnTo>
                  <a:lnTo>
                    <a:pt x="329" y="226"/>
                  </a:lnTo>
                  <a:lnTo>
                    <a:pt x="319" y="233"/>
                  </a:lnTo>
                  <a:lnTo>
                    <a:pt x="317" y="208"/>
                  </a:lnTo>
                  <a:lnTo>
                    <a:pt x="308" y="202"/>
                  </a:lnTo>
                  <a:lnTo>
                    <a:pt x="300" y="214"/>
                  </a:lnTo>
                  <a:lnTo>
                    <a:pt x="284" y="181"/>
                  </a:lnTo>
                  <a:lnTo>
                    <a:pt x="254" y="180"/>
                  </a:lnTo>
                  <a:lnTo>
                    <a:pt x="137" y="120"/>
                  </a:lnTo>
                  <a:lnTo>
                    <a:pt x="55" y="47"/>
                  </a:lnTo>
                  <a:lnTo>
                    <a:pt x="32" y="100"/>
                  </a:lnTo>
                  <a:lnTo>
                    <a:pt x="30" y="167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3376;p127">
              <a:extLst>
                <a:ext uri="{FF2B5EF4-FFF2-40B4-BE49-F238E27FC236}">
                  <a16:creationId xmlns:a16="http://schemas.microsoft.com/office/drawing/2014/main" id="{D842B33E-5E25-61B1-DF29-7080D037702C}"/>
                </a:ext>
              </a:extLst>
            </p:cNvPr>
            <p:cNvSpPr/>
            <p:nvPr/>
          </p:nvSpPr>
          <p:spPr>
            <a:xfrm>
              <a:off x="1099790" y="1217701"/>
              <a:ext cx="47717" cy="57260"/>
            </a:xfrm>
            <a:custGeom>
              <a:avLst/>
              <a:gdLst/>
              <a:ahLst/>
              <a:cxnLst/>
              <a:rect l="l" t="t" r="r" b="b"/>
              <a:pathLst>
                <a:path w="60" h="72" extrusionOk="0">
                  <a:moveTo>
                    <a:pt x="0" y="32"/>
                  </a:moveTo>
                  <a:lnTo>
                    <a:pt x="49" y="0"/>
                  </a:lnTo>
                  <a:lnTo>
                    <a:pt x="60" y="30"/>
                  </a:lnTo>
                  <a:lnTo>
                    <a:pt x="50" y="72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3377;p127">
              <a:extLst>
                <a:ext uri="{FF2B5EF4-FFF2-40B4-BE49-F238E27FC236}">
                  <a16:creationId xmlns:a16="http://schemas.microsoft.com/office/drawing/2014/main" id="{0DC58839-557E-606C-F520-2F24828E2673}"/>
                </a:ext>
              </a:extLst>
            </p:cNvPr>
            <p:cNvSpPr/>
            <p:nvPr/>
          </p:nvSpPr>
          <p:spPr>
            <a:xfrm>
              <a:off x="1133193" y="1292458"/>
              <a:ext cx="34992" cy="81119"/>
            </a:xfrm>
            <a:custGeom>
              <a:avLst/>
              <a:gdLst/>
              <a:ahLst/>
              <a:cxnLst/>
              <a:rect l="l" t="t" r="r" b="b"/>
              <a:pathLst>
                <a:path w="44" h="103" extrusionOk="0">
                  <a:moveTo>
                    <a:pt x="0" y="28"/>
                  </a:moveTo>
                  <a:lnTo>
                    <a:pt x="26" y="0"/>
                  </a:lnTo>
                  <a:lnTo>
                    <a:pt x="44" y="17"/>
                  </a:lnTo>
                  <a:lnTo>
                    <a:pt x="32" y="103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3378;p127">
              <a:extLst>
                <a:ext uri="{FF2B5EF4-FFF2-40B4-BE49-F238E27FC236}">
                  <a16:creationId xmlns:a16="http://schemas.microsoft.com/office/drawing/2014/main" id="{5DBBC493-76D4-8A52-0DD6-58BFD878F017}"/>
                </a:ext>
              </a:extLst>
            </p:cNvPr>
            <p:cNvSpPr/>
            <p:nvPr/>
          </p:nvSpPr>
          <p:spPr>
            <a:xfrm>
              <a:off x="6720860" y="3164555"/>
              <a:ext cx="707804" cy="699850"/>
            </a:xfrm>
            <a:custGeom>
              <a:avLst/>
              <a:gdLst/>
              <a:ahLst/>
              <a:cxnLst/>
              <a:rect l="l" t="t" r="r" b="b"/>
              <a:pathLst>
                <a:path w="891" h="884" extrusionOk="0">
                  <a:moveTo>
                    <a:pt x="0" y="611"/>
                  </a:moveTo>
                  <a:lnTo>
                    <a:pt x="35" y="733"/>
                  </a:lnTo>
                  <a:lnTo>
                    <a:pt x="74" y="775"/>
                  </a:lnTo>
                  <a:lnTo>
                    <a:pt x="149" y="818"/>
                  </a:lnTo>
                  <a:lnTo>
                    <a:pt x="205" y="884"/>
                  </a:lnTo>
                  <a:lnTo>
                    <a:pt x="274" y="851"/>
                  </a:lnTo>
                  <a:lnTo>
                    <a:pt x="303" y="871"/>
                  </a:lnTo>
                  <a:lnTo>
                    <a:pt x="346" y="851"/>
                  </a:lnTo>
                  <a:lnTo>
                    <a:pt x="372" y="814"/>
                  </a:lnTo>
                  <a:lnTo>
                    <a:pt x="448" y="801"/>
                  </a:lnTo>
                  <a:lnTo>
                    <a:pt x="488" y="747"/>
                  </a:lnTo>
                  <a:lnTo>
                    <a:pt x="468" y="733"/>
                  </a:lnTo>
                  <a:lnTo>
                    <a:pt x="540" y="569"/>
                  </a:lnTo>
                  <a:lnTo>
                    <a:pt x="557" y="485"/>
                  </a:lnTo>
                  <a:lnTo>
                    <a:pt x="626" y="518"/>
                  </a:lnTo>
                  <a:lnTo>
                    <a:pt x="661" y="422"/>
                  </a:lnTo>
                  <a:lnTo>
                    <a:pt x="697" y="416"/>
                  </a:lnTo>
                  <a:lnTo>
                    <a:pt x="749" y="324"/>
                  </a:lnTo>
                  <a:lnTo>
                    <a:pt x="765" y="226"/>
                  </a:lnTo>
                  <a:lnTo>
                    <a:pt x="873" y="287"/>
                  </a:lnTo>
                  <a:lnTo>
                    <a:pt x="891" y="237"/>
                  </a:lnTo>
                  <a:lnTo>
                    <a:pt x="863" y="198"/>
                  </a:lnTo>
                  <a:lnTo>
                    <a:pt x="814" y="176"/>
                  </a:lnTo>
                  <a:lnTo>
                    <a:pt x="756" y="182"/>
                  </a:lnTo>
                  <a:lnTo>
                    <a:pt x="735" y="216"/>
                  </a:lnTo>
                  <a:lnTo>
                    <a:pt x="628" y="246"/>
                  </a:lnTo>
                  <a:lnTo>
                    <a:pt x="560" y="326"/>
                  </a:lnTo>
                  <a:lnTo>
                    <a:pt x="537" y="199"/>
                  </a:lnTo>
                  <a:lnTo>
                    <a:pt x="345" y="231"/>
                  </a:lnTo>
                  <a:lnTo>
                    <a:pt x="307" y="0"/>
                  </a:lnTo>
                  <a:lnTo>
                    <a:pt x="280" y="20"/>
                  </a:lnTo>
                  <a:lnTo>
                    <a:pt x="297" y="63"/>
                  </a:lnTo>
                  <a:lnTo>
                    <a:pt x="272" y="268"/>
                  </a:lnTo>
                  <a:lnTo>
                    <a:pt x="238" y="313"/>
                  </a:lnTo>
                  <a:lnTo>
                    <a:pt x="133" y="390"/>
                  </a:lnTo>
                  <a:lnTo>
                    <a:pt x="114" y="478"/>
                  </a:lnTo>
                  <a:lnTo>
                    <a:pt x="74" y="456"/>
                  </a:lnTo>
                  <a:lnTo>
                    <a:pt x="63" y="558"/>
                  </a:lnTo>
                  <a:lnTo>
                    <a:pt x="0" y="61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3379;p127">
              <a:extLst>
                <a:ext uri="{FF2B5EF4-FFF2-40B4-BE49-F238E27FC236}">
                  <a16:creationId xmlns:a16="http://schemas.microsoft.com/office/drawing/2014/main" id="{4DCC3336-FF3A-0C89-E8E8-386F541F64C5}"/>
                </a:ext>
              </a:extLst>
            </p:cNvPr>
            <p:cNvSpPr/>
            <p:nvPr/>
          </p:nvSpPr>
          <p:spPr>
            <a:xfrm>
              <a:off x="5092118" y="2073427"/>
              <a:ext cx="833457" cy="877995"/>
            </a:xfrm>
            <a:custGeom>
              <a:avLst/>
              <a:gdLst/>
              <a:ahLst/>
              <a:cxnLst/>
              <a:rect l="l" t="t" r="r" b="b"/>
              <a:pathLst>
                <a:path w="1049" h="1106" extrusionOk="0">
                  <a:moveTo>
                    <a:pt x="0" y="337"/>
                  </a:moveTo>
                  <a:lnTo>
                    <a:pt x="27" y="422"/>
                  </a:lnTo>
                  <a:lnTo>
                    <a:pt x="24" y="558"/>
                  </a:lnTo>
                  <a:lnTo>
                    <a:pt x="150" y="637"/>
                  </a:lnTo>
                  <a:lnTo>
                    <a:pt x="201" y="693"/>
                  </a:lnTo>
                  <a:lnTo>
                    <a:pt x="274" y="740"/>
                  </a:lnTo>
                  <a:lnTo>
                    <a:pt x="303" y="773"/>
                  </a:lnTo>
                  <a:lnTo>
                    <a:pt x="318" y="863"/>
                  </a:lnTo>
                  <a:lnTo>
                    <a:pt x="337" y="989"/>
                  </a:lnTo>
                  <a:lnTo>
                    <a:pt x="436" y="1106"/>
                  </a:lnTo>
                  <a:lnTo>
                    <a:pt x="957" y="1073"/>
                  </a:lnTo>
                  <a:lnTo>
                    <a:pt x="926" y="902"/>
                  </a:lnTo>
                  <a:lnTo>
                    <a:pt x="945" y="724"/>
                  </a:lnTo>
                  <a:lnTo>
                    <a:pt x="975" y="645"/>
                  </a:lnTo>
                  <a:lnTo>
                    <a:pt x="971" y="573"/>
                  </a:lnTo>
                  <a:lnTo>
                    <a:pt x="1037" y="413"/>
                  </a:lnTo>
                  <a:lnTo>
                    <a:pt x="1049" y="371"/>
                  </a:lnTo>
                  <a:lnTo>
                    <a:pt x="1029" y="364"/>
                  </a:lnTo>
                  <a:lnTo>
                    <a:pt x="1003" y="397"/>
                  </a:lnTo>
                  <a:lnTo>
                    <a:pt x="982" y="481"/>
                  </a:lnTo>
                  <a:lnTo>
                    <a:pt x="939" y="488"/>
                  </a:lnTo>
                  <a:lnTo>
                    <a:pt x="920" y="537"/>
                  </a:lnTo>
                  <a:lnTo>
                    <a:pt x="877" y="571"/>
                  </a:lnTo>
                  <a:lnTo>
                    <a:pt x="880" y="518"/>
                  </a:lnTo>
                  <a:lnTo>
                    <a:pt x="909" y="461"/>
                  </a:lnTo>
                  <a:lnTo>
                    <a:pt x="938" y="444"/>
                  </a:lnTo>
                  <a:lnTo>
                    <a:pt x="941" y="421"/>
                  </a:lnTo>
                  <a:lnTo>
                    <a:pt x="884" y="268"/>
                  </a:lnTo>
                  <a:lnTo>
                    <a:pt x="845" y="257"/>
                  </a:lnTo>
                  <a:lnTo>
                    <a:pt x="831" y="221"/>
                  </a:lnTo>
                  <a:lnTo>
                    <a:pt x="730" y="209"/>
                  </a:lnTo>
                  <a:lnTo>
                    <a:pt x="512" y="153"/>
                  </a:lnTo>
                  <a:lnTo>
                    <a:pt x="423" y="90"/>
                  </a:lnTo>
                  <a:lnTo>
                    <a:pt x="373" y="68"/>
                  </a:lnTo>
                  <a:lnTo>
                    <a:pt x="344" y="89"/>
                  </a:lnTo>
                  <a:lnTo>
                    <a:pt x="333" y="84"/>
                  </a:lnTo>
                  <a:lnTo>
                    <a:pt x="349" y="68"/>
                  </a:lnTo>
                  <a:lnTo>
                    <a:pt x="350" y="38"/>
                  </a:lnTo>
                  <a:lnTo>
                    <a:pt x="359" y="30"/>
                  </a:lnTo>
                  <a:lnTo>
                    <a:pt x="360" y="8"/>
                  </a:lnTo>
                  <a:lnTo>
                    <a:pt x="346" y="0"/>
                  </a:lnTo>
                  <a:lnTo>
                    <a:pt x="225" y="56"/>
                  </a:lnTo>
                  <a:lnTo>
                    <a:pt x="180" y="73"/>
                  </a:lnTo>
                  <a:lnTo>
                    <a:pt x="161" y="76"/>
                  </a:lnTo>
                  <a:lnTo>
                    <a:pt x="130" y="59"/>
                  </a:lnTo>
                  <a:lnTo>
                    <a:pt x="124" y="73"/>
                  </a:lnTo>
                  <a:lnTo>
                    <a:pt x="121" y="58"/>
                  </a:lnTo>
                  <a:lnTo>
                    <a:pt x="96" y="79"/>
                  </a:lnTo>
                  <a:lnTo>
                    <a:pt x="102" y="207"/>
                  </a:lnTo>
                  <a:lnTo>
                    <a:pt x="0" y="337"/>
                  </a:lnTo>
                  <a:close/>
                </a:path>
              </a:pathLst>
            </a:custGeom>
            <a:grp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3380;p127">
              <a:extLst>
                <a:ext uri="{FF2B5EF4-FFF2-40B4-BE49-F238E27FC236}">
                  <a16:creationId xmlns:a16="http://schemas.microsoft.com/office/drawing/2014/main" id="{942092E0-F022-1587-E292-6E25D43F103B}"/>
                </a:ext>
              </a:extLst>
            </p:cNvPr>
            <p:cNvSpPr/>
            <p:nvPr/>
          </p:nvSpPr>
          <p:spPr>
            <a:xfrm>
              <a:off x="2421552" y="2296107"/>
              <a:ext cx="1107035" cy="916166"/>
            </a:xfrm>
            <a:custGeom>
              <a:avLst/>
              <a:gdLst/>
              <a:ahLst/>
              <a:cxnLst/>
              <a:rect l="l" t="t" r="r" b="b"/>
              <a:pathLst>
                <a:path w="1393" h="1154" extrusionOk="0">
                  <a:moveTo>
                    <a:pt x="0" y="991"/>
                  </a:moveTo>
                  <a:lnTo>
                    <a:pt x="42" y="742"/>
                  </a:lnTo>
                  <a:lnTo>
                    <a:pt x="142" y="124"/>
                  </a:lnTo>
                  <a:lnTo>
                    <a:pt x="164" y="0"/>
                  </a:lnTo>
                  <a:lnTo>
                    <a:pt x="715" y="82"/>
                  </a:lnTo>
                  <a:lnTo>
                    <a:pt x="1393" y="154"/>
                  </a:lnTo>
                  <a:lnTo>
                    <a:pt x="1347" y="654"/>
                  </a:lnTo>
                  <a:lnTo>
                    <a:pt x="1301" y="1154"/>
                  </a:lnTo>
                  <a:lnTo>
                    <a:pt x="371" y="1048"/>
                  </a:lnTo>
                  <a:lnTo>
                    <a:pt x="0" y="99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00000"/>
                </a:buClr>
                <a:buFont typeface="Arial"/>
                <a:buNone/>
              </a:pP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78C0D5F-494E-711A-C233-35EB2E144AC5}"/>
              </a:ext>
            </a:extLst>
          </p:cNvPr>
          <p:cNvSpPr txBox="1"/>
          <p:nvPr/>
        </p:nvSpPr>
        <p:spPr>
          <a:xfrm>
            <a:off x="1979767" y="2857612"/>
            <a:ext cx="7113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CCCCCC"/>
                </a:solidFill>
                <a:sym typeface="Wingdings 2" panose="05020102010507070707" pitchFamily="18" charset="2"/>
              </a:rPr>
              <a:t></a:t>
            </a:r>
            <a:r>
              <a:rPr lang="en-US" sz="1000" dirty="0">
                <a:sym typeface="Wingdings 2" panose="05020102010507070707" pitchFamily="18" charset="2"/>
              </a:rPr>
              <a:t> </a:t>
            </a:r>
            <a:r>
              <a:rPr lang="en-US" sz="1000" dirty="0"/>
              <a:t>None  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  <a:sym typeface="Wingdings 2" panose="05020102010507070707" pitchFamily="18" charset="2"/>
              </a:rPr>
              <a:t></a:t>
            </a:r>
            <a:r>
              <a:rPr lang="en-US" sz="1000" dirty="0">
                <a:sym typeface="Wingdings 2" panose="05020102010507070707" pitchFamily="18" charset="2"/>
              </a:rPr>
              <a:t> Heavy snow   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 2" panose="05020102010507070707" pitchFamily="18" charset="2"/>
              </a:rPr>
              <a:t></a:t>
            </a:r>
            <a:r>
              <a:rPr lang="en-US" sz="1000" dirty="0">
                <a:sym typeface="Wingdings 2" panose="05020102010507070707" pitchFamily="18" charset="2"/>
              </a:rPr>
              <a:t> Extreme rainfall (non-hurricane)  </a:t>
            </a:r>
            <a:r>
              <a:rPr lang="en-US" sz="1000" dirty="0">
                <a:solidFill>
                  <a:schemeClr val="accent1"/>
                </a:solidFill>
                <a:sym typeface="Wingdings 2" panose="05020102010507070707" pitchFamily="18" charset="2"/>
              </a:rPr>
              <a:t></a:t>
            </a:r>
            <a:r>
              <a:rPr lang="en-US" sz="1000" dirty="0">
                <a:sym typeface="Wingdings 2" panose="05020102010507070707" pitchFamily="18" charset="2"/>
              </a:rPr>
              <a:t> River/basin flooding   </a:t>
            </a:r>
            <a:r>
              <a:rPr lang="en-US" sz="1000" dirty="0">
                <a:solidFill>
                  <a:schemeClr val="accent1">
                    <a:lumMod val="50000"/>
                  </a:schemeClr>
                </a:solidFill>
                <a:sym typeface="Wingdings 2" panose="05020102010507070707" pitchFamily="18" charset="2"/>
              </a:rPr>
              <a:t></a:t>
            </a:r>
            <a:r>
              <a:rPr lang="en-US" sz="1000" dirty="0">
                <a:sym typeface="Wingdings 2" panose="05020102010507070707" pitchFamily="18" charset="2"/>
              </a:rPr>
              <a:t> Hurricane-driven flooding</a:t>
            </a:r>
            <a:endParaRPr lang="en-US"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CD6607-AF19-1BC1-CC53-38051EF33814}"/>
              </a:ext>
            </a:extLst>
          </p:cNvPr>
          <p:cNvSpPr txBox="1"/>
          <p:nvPr/>
        </p:nvSpPr>
        <p:spPr>
          <a:xfrm>
            <a:off x="1551390" y="6910423"/>
            <a:ext cx="383237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 </a:t>
            </a:r>
            <a:r>
              <a:rPr lang="en-US" sz="700" i="1" dirty="0" err="1">
                <a:solidFill>
                  <a:schemeClr val="bg2">
                    <a:lumMod val="75000"/>
                  </a:schemeClr>
                </a:solidFill>
              </a:rPr>
              <a:t>ReThought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 Flood, CNN, Tidal Basin Group</a:t>
            </a:r>
          </a:p>
        </p:txBody>
      </p:sp>
    </p:spTree>
    <p:extLst>
      <p:ext uri="{BB962C8B-B14F-4D97-AF65-F5344CB8AC3E}">
        <p14:creationId xmlns:p14="http://schemas.microsoft.com/office/powerpoint/2010/main" val="2270220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B9BC9AD8-D22A-430C-3145-FF28F3AFB78C}"/>
              </a:ext>
            </a:extLst>
          </p:cNvPr>
          <p:cNvSpPr/>
          <p:nvPr/>
        </p:nvSpPr>
        <p:spPr>
          <a:xfrm>
            <a:off x="1879602" y="3958388"/>
            <a:ext cx="3606798" cy="2878470"/>
          </a:xfrm>
          <a:prstGeom prst="roundRect">
            <a:avLst>
              <a:gd name="adj" fmla="val 425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pPr>
              <a:spcAft>
                <a:spcPts val="900"/>
              </a:spcAft>
            </a:pPr>
            <a:r>
              <a:rPr lang="en-US" sz="1200" b="1" spc="300" dirty="0">
                <a:solidFill>
                  <a:schemeClr val="accent1">
                    <a:lumMod val="50000"/>
                  </a:schemeClr>
                </a:solidFill>
                <a:cs typeface="Arial"/>
                <a:sym typeface="Arial"/>
              </a:rPr>
              <a:t>KEY FEATURES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741363" lvl="2">
              <a:spcAft>
                <a:spcPts val="1200"/>
              </a:spcAft>
            </a:pPr>
            <a:r>
              <a:rPr lang="en-US" sz="1100" dirty="0">
                <a:solidFill>
                  <a:schemeClr val="tx1"/>
                </a:solidFill>
              </a:rPr>
              <a:t>Aims to improve solvency of NFIP (currently </a:t>
            </a:r>
            <a:r>
              <a:rPr lang="en-US" sz="1100" b="1" dirty="0">
                <a:solidFill>
                  <a:schemeClr val="tx1"/>
                </a:solidFill>
              </a:rPr>
              <a:t>$22.5B in debt</a:t>
            </a:r>
            <a:r>
              <a:rPr lang="en-US" sz="1100" dirty="0">
                <a:solidFill>
                  <a:schemeClr val="tx1"/>
                </a:solidFill>
              </a:rPr>
              <a:t>) and balances actuarial fairness with affordability concerns in flood-prone regions</a:t>
            </a:r>
          </a:p>
          <a:p>
            <a:pPr marL="741363" lvl="2"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</a:rPr>
              <a:t>Uses </a:t>
            </a:r>
            <a:r>
              <a:rPr lang="en-US" sz="1100" b="1" dirty="0">
                <a:solidFill>
                  <a:schemeClr val="tx1"/>
                </a:solidFill>
              </a:rPr>
              <a:t>individualized factors</a:t>
            </a:r>
            <a:r>
              <a:rPr lang="en-US" sz="1100" dirty="0">
                <a:solidFill>
                  <a:schemeClr val="tx1"/>
                </a:solidFill>
              </a:rPr>
              <a:t>:</a:t>
            </a:r>
          </a:p>
          <a:p>
            <a:pPr marL="912813" lvl="2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Property replacement cost</a:t>
            </a:r>
          </a:p>
          <a:p>
            <a:pPr marL="912813" lvl="2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Elevation vs. base flood level</a:t>
            </a:r>
          </a:p>
          <a:p>
            <a:pPr marL="912813" lvl="2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Distance to water</a:t>
            </a:r>
          </a:p>
          <a:p>
            <a:pPr marL="912813" lvl="2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Flood type (river, coastal, pluvial) &amp; frequency</a:t>
            </a:r>
          </a:p>
          <a:p>
            <a:pPr marL="912813" lvl="2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Claims history</a:t>
            </a:r>
          </a:p>
        </p:txBody>
      </p:sp>
      <p:sp>
        <p:nvSpPr>
          <p:cNvPr id="50" name="Graphic 7">
            <a:extLst>
              <a:ext uri="{FF2B5EF4-FFF2-40B4-BE49-F238E27FC236}">
                <a16:creationId xmlns:a16="http://schemas.microsoft.com/office/drawing/2014/main" id="{6834E074-29C6-CD99-0B48-3E7D8FBFC85B}"/>
              </a:ext>
            </a:extLst>
          </p:cNvPr>
          <p:cNvSpPr/>
          <p:nvPr/>
        </p:nvSpPr>
        <p:spPr>
          <a:xfrm rot="5400000">
            <a:off x="1951940" y="4374479"/>
            <a:ext cx="553212" cy="697888"/>
          </a:xfrm>
          <a:prstGeom prst="round2SameRect">
            <a:avLst/>
          </a:prstGeom>
          <a:solidFill>
            <a:schemeClr val="accent1">
              <a:lumMod val="75000"/>
            </a:schemeClr>
          </a:solidFill>
          <a:ln w="28575" cap="flat">
            <a:solidFill>
              <a:schemeClr val="accent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1" name="Graphic 7">
            <a:extLst>
              <a:ext uri="{FF2B5EF4-FFF2-40B4-BE49-F238E27FC236}">
                <a16:creationId xmlns:a16="http://schemas.microsoft.com/office/drawing/2014/main" id="{0FC3C3B5-D4E2-C0E9-3496-307F78DB51B5}"/>
              </a:ext>
            </a:extLst>
          </p:cNvPr>
          <p:cNvSpPr/>
          <p:nvPr/>
        </p:nvSpPr>
        <p:spPr>
          <a:xfrm rot="5400000">
            <a:off x="1955040" y="5540507"/>
            <a:ext cx="553212" cy="704088"/>
          </a:xfrm>
          <a:prstGeom prst="round2SameRect">
            <a:avLst/>
          </a:prstGeom>
          <a:solidFill>
            <a:schemeClr val="accent1">
              <a:lumMod val="75000"/>
            </a:schemeClr>
          </a:solidFill>
          <a:ln w="28575" cap="flat">
            <a:solidFill>
              <a:schemeClr val="accent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94DF5C-ADC5-C48F-913E-EF2DB912F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132" y="782788"/>
            <a:ext cx="8455626" cy="723622"/>
          </a:xfrm>
        </p:spPr>
        <p:txBody>
          <a:bodyPr/>
          <a:lstStyle/>
          <a:p>
            <a:r>
              <a:rPr lang="en-US" sz="3600" b="1" dirty="0"/>
              <a:t>NFIP’s Risk Rating 2.0 model ties premiums to property-specific flood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4AB939-491B-F156-5386-14F16FE253A4}"/>
              </a:ext>
            </a:extLst>
          </p:cNvPr>
          <p:cNvSpPr txBox="1"/>
          <p:nvPr/>
        </p:nvSpPr>
        <p:spPr>
          <a:xfrm>
            <a:off x="1551390" y="6910423"/>
            <a:ext cx="33539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Bankrate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D2B6D-4F10-6D7A-A548-496730CB881C}"/>
              </a:ext>
            </a:extLst>
          </p:cNvPr>
          <p:cNvSpPr txBox="1"/>
          <p:nvPr/>
        </p:nvSpPr>
        <p:spPr>
          <a:xfrm>
            <a:off x="1551389" y="70327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  <p:sp>
        <p:nvSpPr>
          <p:cNvPr id="8" name="Google Shape;8992;p153">
            <a:extLst>
              <a:ext uri="{FF2B5EF4-FFF2-40B4-BE49-F238E27FC236}">
                <a16:creationId xmlns:a16="http://schemas.microsoft.com/office/drawing/2014/main" id="{A06A2759-77B5-378B-FD05-AC86547D552F}"/>
              </a:ext>
            </a:extLst>
          </p:cNvPr>
          <p:cNvSpPr/>
          <p:nvPr/>
        </p:nvSpPr>
        <p:spPr>
          <a:xfrm>
            <a:off x="2032000" y="2356298"/>
            <a:ext cx="3454400" cy="1308652"/>
          </a:xfrm>
          <a:prstGeom prst="roundRect">
            <a:avLst>
              <a:gd name="adj" fmla="val 4216"/>
            </a:avLst>
          </a:prstGeom>
          <a:noFill/>
          <a:ln w="285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R="0" lvl="0" rtl="0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Risk Rating 2.0 replaces NFIP’s 50-year-old system that relied on broad flood zone maps and limited flood types</a:t>
            </a:r>
            <a:r>
              <a:rPr lang="en-US" sz="1200" dirty="0">
                <a:ea typeface="Arial"/>
                <a:cs typeface="Arial"/>
                <a:sym typeface="Arial"/>
              </a:rPr>
              <a:t>; the new approach uses individualized property data to set premiums that better reflect true risk and reduce taxpayer-funded bailouts</a:t>
            </a:r>
            <a:endParaRPr lang="en-US" sz="1200" b="1" dirty="0">
              <a:ea typeface="Arial"/>
              <a:cs typeface="Arial"/>
              <a:sym typeface="Arial"/>
            </a:endParaRPr>
          </a:p>
        </p:txBody>
      </p:sp>
      <p:sp>
        <p:nvSpPr>
          <p:cNvPr id="29" name="Google Shape;2085;p66">
            <a:extLst>
              <a:ext uri="{FF2B5EF4-FFF2-40B4-BE49-F238E27FC236}">
                <a16:creationId xmlns:a16="http://schemas.microsoft.com/office/drawing/2014/main" id="{487334F7-8963-023D-3000-8FFE4DCC82FB}"/>
              </a:ext>
            </a:extLst>
          </p:cNvPr>
          <p:cNvSpPr/>
          <p:nvPr/>
        </p:nvSpPr>
        <p:spPr>
          <a:xfrm>
            <a:off x="5765015" y="2356298"/>
            <a:ext cx="3454399" cy="4480560"/>
          </a:xfrm>
          <a:prstGeom prst="roundRect">
            <a:avLst>
              <a:gd name="adj" fmla="val 4630"/>
            </a:avLst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40" tIns="45700" rIns="91440" bIns="45700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Measured impact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 on policyholders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9C6943B-B7F8-07D2-A176-AD63AD61BBA6}"/>
              </a:ext>
            </a:extLst>
          </p:cNvPr>
          <p:cNvSpPr txBox="1"/>
          <p:nvPr/>
        </p:nvSpPr>
        <p:spPr>
          <a:xfrm>
            <a:off x="5909942" y="5802098"/>
            <a:ext cx="3164544" cy="921092"/>
          </a:xfrm>
          <a:prstGeom prst="roundRect">
            <a:avLst>
              <a:gd name="adj" fmla="val 7971"/>
            </a:avLst>
          </a:prstGeom>
          <a:solidFill>
            <a:schemeClr val="bg2"/>
          </a:solidFill>
          <a:ln w="28575">
            <a:noFill/>
          </a:ln>
        </p:spPr>
        <p:txBody>
          <a:bodyPr wrap="square" lIns="731520" tIns="45720" rIns="91440" bIns="45720" rtlCol="0" anchor="ctr">
            <a:noAutofit/>
          </a:bodyPr>
          <a:lstStyle/>
          <a:p>
            <a:pPr algn="ctr">
              <a:spcAft>
                <a:spcPts val="3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18%</a:t>
            </a:r>
          </a:p>
          <a:p>
            <a:pPr marL="55563" algn="ctr">
              <a:spcAft>
                <a:spcPts val="300"/>
              </a:spcAft>
            </a:pPr>
            <a:r>
              <a:rPr lang="en-US" sz="1000" dirty="0"/>
              <a:t>is the maximum annual increase under FEMA’s “glide path”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7F1C1FA-15FB-17A9-7D99-0F7DF7C4D75C}"/>
              </a:ext>
            </a:extLst>
          </p:cNvPr>
          <p:cNvGrpSpPr/>
          <p:nvPr/>
        </p:nvGrpSpPr>
        <p:grpSpPr>
          <a:xfrm>
            <a:off x="5909942" y="2699830"/>
            <a:ext cx="3164544" cy="921092"/>
            <a:chOff x="4995542" y="2014030"/>
            <a:chExt cx="3164544" cy="921092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3E89799-0CDB-19AF-31FC-00D96CF872FB}"/>
                </a:ext>
              </a:extLst>
            </p:cNvPr>
            <p:cNvSpPr txBox="1"/>
            <p:nvPr/>
          </p:nvSpPr>
          <p:spPr>
            <a:xfrm>
              <a:off x="4995542" y="2014030"/>
              <a:ext cx="3164544" cy="921092"/>
            </a:xfrm>
            <a:prstGeom prst="roundRect">
              <a:avLst>
                <a:gd name="adj" fmla="val 7971"/>
              </a:avLst>
            </a:prstGeom>
            <a:solidFill>
              <a:schemeClr val="bg2"/>
            </a:solidFill>
            <a:ln w="28575">
              <a:noFill/>
            </a:ln>
          </p:spPr>
          <p:txBody>
            <a:bodyPr wrap="square" lIns="731520" tIns="45720" rIns="91440" bIns="45720" rtlCol="0" anchor="ctr">
              <a:no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</a:rPr>
                <a:t>23%</a:t>
              </a:r>
            </a:p>
            <a:p>
              <a:pPr algn="ctr">
                <a:spcAft>
                  <a:spcPts val="300"/>
                </a:spcAft>
              </a:pPr>
              <a:r>
                <a:rPr lang="en-US" sz="1000" dirty="0"/>
                <a:t>of NFIP policyholders saw rate decreases, averaging $86/month</a:t>
              </a:r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CED0F2A-AF00-E81C-6C92-065BFBA75FFC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203627" y="2212835"/>
              <a:ext cx="523482" cy="523482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8B186FA-5481-5D70-07E8-23EBEED07FA8}"/>
              </a:ext>
            </a:extLst>
          </p:cNvPr>
          <p:cNvGrpSpPr/>
          <p:nvPr/>
        </p:nvGrpSpPr>
        <p:grpSpPr>
          <a:xfrm>
            <a:off x="5909942" y="3733919"/>
            <a:ext cx="3164544" cy="921092"/>
            <a:chOff x="4995542" y="3051328"/>
            <a:chExt cx="3164544" cy="92109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FCFB4AB-A294-13CF-85AE-D5DAC0545DF3}"/>
                </a:ext>
              </a:extLst>
            </p:cNvPr>
            <p:cNvSpPr txBox="1"/>
            <p:nvPr/>
          </p:nvSpPr>
          <p:spPr>
            <a:xfrm>
              <a:off x="4995542" y="3051328"/>
              <a:ext cx="3164544" cy="921092"/>
            </a:xfrm>
            <a:prstGeom prst="roundRect">
              <a:avLst>
                <a:gd name="adj" fmla="val 7971"/>
              </a:avLst>
            </a:prstGeom>
            <a:solidFill>
              <a:schemeClr val="bg2"/>
            </a:solidFill>
            <a:ln w="28575">
              <a:noFill/>
            </a:ln>
          </p:spPr>
          <p:txBody>
            <a:bodyPr wrap="square" lIns="640080" tIns="45720" rIns="0" bIns="45720" rtlCol="0" anchor="ctr">
              <a:no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</a:rPr>
                <a:t>66%</a:t>
              </a:r>
            </a:p>
            <a:p>
              <a:pPr algn="ctr">
                <a:spcAft>
                  <a:spcPts val="300"/>
                </a:spcAft>
              </a:pPr>
              <a:r>
                <a:rPr lang="en-US" sz="1000" dirty="0"/>
                <a:t>faced increases of less than $10/month</a:t>
              </a:r>
            </a:p>
          </p:txBody>
        </p:sp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121B97C9-F69B-E508-C277-16A9B637549D}"/>
                </a:ext>
              </a:extLst>
            </p:cNvPr>
            <p:cNvPicPr>
              <a:picLocks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35982" y="3199422"/>
              <a:ext cx="624905" cy="624905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EEA8DD-9C5C-5CE1-0F84-2B6C0C20607F}"/>
              </a:ext>
            </a:extLst>
          </p:cNvPr>
          <p:cNvGrpSpPr/>
          <p:nvPr/>
        </p:nvGrpSpPr>
        <p:grpSpPr>
          <a:xfrm>
            <a:off x="5909942" y="4768008"/>
            <a:ext cx="3164544" cy="921092"/>
            <a:chOff x="4995542" y="4088626"/>
            <a:chExt cx="3164544" cy="92109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A980697-B7CC-743B-BCDF-4CB97CB11D5D}"/>
                </a:ext>
              </a:extLst>
            </p:cNvPr>
            <p:cNvSpPr txBox="1"/>
            <p:nvPr/>
          </p:nvSpPr>
          <p:spPr>
            <a:xfrm>
              <a:off x="4995542" y="4088626"/>
              <a:ext cx="3164544" cy="921092"/>
            </a:xfrm>
            <a:prstGeom prst="roundRect">
              <a:avLst>
                <a:gd name="adj" fmla="val 7971"/>
              </a:avLst>
            </a:prstGeom>
            <a:solidFill>
              <a:schemeClr val="bg2"/>
            </a:solidFill>
            <a:ln w="28575">
              <a:noFill/>
            </a:ln>
          </p:spPr>
          <p:txBody>
            <a:bodyPr wrap="square" lIns="640080" tIns="45720" rIns="0" bIns="45720" rtlCol="0" anchor="ctr">
              <a:no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</a:rPr>
                <a:t>7%</a:t>
              </a:r>
            </a:p>
            <a:p>
              <a:pPr algn="ctr">
                <a:spcAft>
                  <a:spcPts val="300"/>
                </a:spcAft>
              </a:pPr>
              <a:r>
                <a:rPr lang="en-US" sz="1000" dirty="0"/>
                <a:t>saw increases (+$10-$20/month); 4% faced larger hikes (&gt;$20/month)</a:t>
              </a:r>
            </a:p>
          </p:txBody>
        </p:sp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2B925FE3-963B-0868-B0ED-3A9438C012E6}"/>
                </a:ext>
              </a:extLst>
            </p:cNvPr>
            <p:cNvPicPr>
              <a:picLocks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155920" y="4256658"/>
              <a:ext cx="568095" cy="568095"/>
            </a:xfrm>
            <a:prstGeom prst="rect">
              <a:avLst/>
            </a:prstGeom>
          </p:spPr>
        </p:pic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E3807B81-5201-53BB-6F09-CA70A7E0CBCE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46128" y="5945938"/>
            <a:ext cx="633413" cy="633413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6853E78-986B-F000-8ACB-BF88CDFFFBCA}"/>
              </a:ext>
            </a:extLst>
          </p:cNvPr>
          <p:cNvCxnSpPr>
            <a:cxnSpLocks/>
          </p:cNvCxnSpPr>
          <p:nvPr/>
        </p:nvCxnSpPr>
        <p:spPr>
          <a:xfrm>
            <a:off x="1879601" y="2356298"/>
            <a:ext cx="0" cy="13086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Graphic 47">
            <a:extLst>
              <a:ext uri="{FF2B5EF4-FFF2-40B4-BE49-F238E27FC236}">
                <a16:creationId xmlns:a16="http://schemas.microsoft.com/office/drawing/2014/main" id="{D674F7A6-60DC-0E2C-21BE-1D21A42A995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31046" y="4505025"/>
            <a:ext cx="435825" cy="435825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1E45E2EA-137F-67D2-A1E9-09B02615B1C0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011012" y="5659685"/>
            <a:ext cx="475893" cy="47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522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46D4B-D89C-836F-7B56-4063E5ABA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529E-6A49-C7D0-82CF-99BDC9C24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621" y="749801"/>
            <a:ext cx="7339814" cy="723622"/>
          </a:xfrm>
        </p:spPr>
        <p:txBody>
          <a:bodyPr/>
          <a:lstStyle/>
          <a:p>
            <a:r>
              <a:rPr lang="en-US" sz="3600" b="1" dirty="0"/>
              <a:t>Key timeline developments for Risk Rating 2.0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270EF1-C7A9-9176-D167-AB578890561A}"/>
              </a:ext>
            </a:extLst>
          </p:cNvPr>
          <p:cNvSpPr txBox="1"/>
          <p:nvPr/>
        </p:nvSpPr>
        <p:spPr>
          <a:xfrm>
            <a:off x="1551390" y="6910423"/>
            <a:ext cx="33539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Bankrate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05C262-F886-5E7F-5659-ABBEEED79DA2}"/>
              </a:ext>
            </a:extLst>
          </p:cNvPr>
          <p:cNvSpPr txBox="1"/>
          <p:nvPr/>
        </p:nvSpPr>
        <p:spPr>
          <a:xfrm>
            <a:off x="1551389" y="70327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83AB614-23C0-AE4C-B061-703E8AABF478}"/>
              </a:ext>
            </a:extLst>
          </p:cNvPr>
          <p:cNvCxnSpPr>
            <a:cxnSpLocks/>
          </p:cNvCxnSpPr>
          <p:nvPr/>
        </p:nvCxnSpPr>
        <p:spPr>
          <a:xfrm flipV="1">
            <a:off x="2449473" y="2320886"/>
            <a:ext cx="0" cy="450066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1636B46-6CBF-75F1-E33C-D6A0866580FF}"/>
              </a:ext>
            </a:extLst>
          </p:cNvPr>
          <p:cNvGrpSpPr/>
          <p:nvPr/>
        </p:nvGrpSpPr>
        <p:grpSpPr>
          <a:xfrm>
            <a:off x="2353524" y="2298093"/>
            <a:ext cx="6865891" cy="657163"/>
            <a:chOff x="1439124" y="1637007"/>
            <a:chExt cx="6865891" cy="65716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16BD66D-AD5B-C7DC-8ABA-AFF0E83A2CD4}"/>
                </a:ext>
              </a:extLst>
            </p:cNvPr>
            <p:cNvGrpSpPr/>
            <p:nvPr/>
          </p:nvGrpSpPr>
          <p:grpSpPr>
            <a:xfrm>
              <a:off x="1439124" y="1874148"/>
              <a:ext cx="384536" cy="182880"/>
              <a:chOff x="2244663" y="1914306"/>
              <a:chExt cx="384536" cy="182880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5714B88D-AE55-2F24-E5B0-73D0F99FC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63439" y="2004058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2A8DF14C-5B60-CDF7-A39D-B82429C9A69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244663" y="1914306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  <p:sp>
          <p:nvSpPr>
            <p:cNvPr id="29" name="Rounded Rectangle 44">
              <a:extLst>
                <a:ext uri="{FF2B5EF4-FFF2-40B4-BE49-F238E27FC236}">
                  <a16:creationId xmlns:a16="http://schemas.microsoft.com/office/drawing/2014/main" id="{6CFF65EE-F809-2FEB-A6AF-4E309176BB0E}"/>
                </a:ext>
              </a:extLst>
            </p:cNvPr>
            <p:cNvSpPr/>
            <p:nvPr/>
          </p:nvSpPr>
          <p:spPr>
            <a:xfrm>
              <a:off x="1721335" y="1637007"/>
              <a:ext cx="6583680" cy="657163"/>
            </a:xfrm>
            <a:prstGeom prst="roundRect">
              <a:avLst>
                <a:gd name="adj" fmla="val 9723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Pre-2021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NFIP uses a 50-year-old rating system based on flood zones and limited flood types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System criticized for outdated modeling and inaccurate risk assessment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61AE253-DD4F-3AC5-631A-798640DF75F6}"/>
              </a:ext>
            </a:extLst>
          </p:cNvPr>
          <p:cNvGrpSpPr/>
          <p:nvPr/>
        </p:nvGrpSpPr>
        <p:grpSpPr>
          <a:xfrm>
            <a:off x="2353524" y="3101483"/>
            <a:ext cx="6865891" cy="657163"/>
            <a:chOff x="1439124" y="2454487"/>
            <a:chExt cx="6865891" cy="65716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7312E6B-1134-3AF4-F5A7-7461C4917A67}"/>
                </a:ext>
              </a:extLst>
            </p:cNvPr>
            <p:cNvGrpSpPr/>
            <p:nvPr/>
          </p:nvGrpSpPr>
          <p:grpSpPr>
            <a:xfrm>
              <a:off x="1439124" y="2691628"/>
              <a:ext cx="384536" cy="182880"/>
              <a:chOff x="1057802" y="2627680"/>
              <a:chExt cx="384536" cy="182880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3506004-E939-537C-BC9D-F16483D39A6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578" y="2717432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D9665BB0-AA8D-5867-182E-C8E2D52941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57802" y="2627680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  <p:sp>
          <p:nvSpPr>
            <p:cNvPr id="30" name="Rounded Rectangle 44">
              <a:extLst>
                <a:ext uri="{FF2B5EF4-FFF2-40B4-BE49-F238E27FC236}">
                  <a16:creationId xmlns:a16="http://schemas.microsoft.com/office/drawing/2014/main" id="{CA063905-B48D-31FE-5A91-53437085A12F}"/>
                </a:ext>
              </a:extLst>
            </p:cNvPr>
            <p:cNvSpPr/>
            <p:nvPr/>
          </p:nvSpPr>
          <p:spPr>
            <a:xfrm>
              <a:off x="1721335" y="2454487"/>
              <a:ext cx="6583680" cy="657163"/>
            </a:xfrm>
            <a:prstGeom prst="roundRect">
              <a:avLst>
                <a:gd name="adj" fmla="val 8951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October 2021: Phase 1 launch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New policies begin using Risk Rating 2.0 methodology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Existing policyholders eligible for new rates at renewal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8A8054C-599D-8FE5-52E2-C32F6BA1C8A7}"/>
              </a:ext>
            </a:extLst>
          </p:cNvPr>
          <p:cNvGrpSpPr/>
          <p:nvPr/>
        </p:nvGrpSpPr>
        <p:grpSpPr>
          <a:xfrm>
            <a:off x="2353524" y="5360989"/>
            <a:ext cx="6865891" cy="657164"/>
            <a:chOff x="1439124" y="4639764"/>
            <a:chExt cx="6865891" cy="65716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DC6B318-A8A3-21E3-2085-1A8980278AED}"/>
                </a:ext>
              </a:extLst>
            </p:cNvPr>
            <p:cNvGrpSpPr/>
            <p:nvPr/>
          </p:nvGrpSpPr>
          <p:grpSpPr>
            <a:xfrm>
              <a:off x="1439124" y="4876906"/>
              <a:ext cx="384536" cy="182880"/>
              <a:chOff x="1057802" y="2627680"/>
              <a:chExt cx="384536" cy="182880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019FBF8D-9D03-67E0-B23A-F2E77CEACD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578" y="2717432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4B453E52-CDF5-E953-5442-EF6626A4A7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57802" y="2627680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  <p:sp>
          <p:nvSpPr>
            <p:cNvPr id="38" name="Rounded Rectangle 44">
              <a:extLst>
                <a:ext uri="{FF2B5EF4-FFF2-40B4-BE49-F238E27FC236}">
                  <a16:creationId xmlns:a16="http://schemas.microsoft.com/office/drawing/2014/main" id="{FDE10856-0549-DF75-70EA-A0D958BF219F}"/>
                </a:ext>
              </a:extLst>
            </p:cNvPr>
            <p:cNvSpPr/>
            <p:nvPr/>
          </p:nvSpPr>
          <p:spPr>
            <a:xfrm>
              <a:off x="1721335" y="4639764"/>
              <a:ext cx="6583680" cy="657164"/>
            </a:xfrm>
            <a:prstGeom prst="roundRect">
              <a:avLst>
                <a:gd name="adj" fmla="val 10494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2023-24: Legal challenges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10 states (including FL, TX, LA) sue FEMA, claiming statutory overreach and economic harm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Federal judge declines to block program but allows lawsuit to proceed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B586146-45CC-71AA-2220-18C1A9DAAE83}"/>
              </a:ext>
            </a:extLst>
          </p:cNvPr>
          <p:cNvGrpSpPr/>
          <p:nvPr/>
        </p:nvGrpSpPr>
        <p:grpSpPr>
          <a:xfrm>
            <a:off x="2353524" y="4557598"/>
            <a:ext cx="6865891" cy="657164"/>
            <a:chOff x="1439124" y="3778583"/>
            <a:chExt cx="6865891" cy="65716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ADFE9EA-6363-1F88-F3EA-F978563A38D5}"/>
                </a:ext>
              </a:extLst>
            </p:cNvPr>
            <p:cNvGrpSpPr/>
            <p:nvPr/>
          </p:nvGrpSpPr>
          <p:grpSpPr>
            <a:xfrm>
              <a:off x="1439124" y="4015725"/>
              <a:ext cx="384536" cy="182880"/>
              <a:chOff x="1057802" y="2627680"/>
              <a:chExt cx="384536" cy="182880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0EB69B7A-2BD9-7A0C-1926-62D0AFCCF0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578" y="2717432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B662513-7A76-B7E3-23F2-C82D4F1465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57802" y="2627680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  <p:sp>
          <p:nvSpPr>
            <p:cNvPr id="42" name="Rounded Rectangle 44">
              <a:extLst>
                <a:ext uri="{FF2B5EF4-FFF2-40B4-BE49-F238E27FC236}">
                  <a16:creationId xmlns:a16="http://schemas.microsoft.com/office/drawing/2014/main" id="{90229D28-704F-2DFE-A164-F8F99F201579}"/>
                </a:ext>
              </a:extLst>
            </p:cNvPr>
            <p:cNvSpPr/>
            <p:nvPr/>
          </p:nvSpPr>
          <p:spPr>
            <a:xfrm>
              <a:off x="1721335" y="3778583"/>
              <a:ext cx="6583680" cy="657164"/>
            </a:xfrm>
            <a:prstGeom prst="roundRect">
              <a:avLst>
                <a:gd name="adj" fmla="val 8179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April 2023: Full implementation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Risk Rating 2.0 fully in effect across all NFIP policies, with the new system now individualizing rates using factors like replacement cost, elevation, distance to water, and flood type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412672D-6275-B78B-4556-BB494C80F5D8}"/>
              </a:ext>
            </a:extLst>
          </p:cNvPr>
          <p:cNvGrpSpPr/>
          <p:nvPr/>
        </p:nvGrpSpPr>
        <p:grpSpPr>
          <a:xfrm>
            <a:off x="2353524" y="6164382"/>
            <a:ext cx="6873840" cy="657164"/>
            <a:chOff x="1439124" y="5503296"/>
            <a:chExt cx="6873840" cy="65716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73C596-EC9E-88C9-E1CC-11439D51233C}"/>
                </a:ext>
              </a:extLst>
            </p:cNvPr>
            <p:cNvGrpSpPr/>
            <p:nvPr/>
          </p:nvGrpSpPr>
          <p:grpSpPr>
            <a:xfrm>
              <a:off x="1439124" y="5740438"/>
              <a:ext cx="384536" cy="182880"/>
              <a:chOff x="1057802" y="2627680"/>
              <a:chExt cx="384536" cy="182880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3416286-438A-13F0-FB20-AA94B34F7F1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578" y="2717432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1824C491-641D-A5A3-0D2A-3651DFE542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57802" y="2627680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8717984B-37C0-35DC-794C-7AFBB6A5890B}"/>
                </a:ext>
              </a:extLst>
            </p:cNvPr>
            <p:cNvSpPr/>
            <p:nvPr/>
          </p:nvSpPr>
          <p:spPr>
            <a:xfrm>
              <a:off x="1729284" y="5503296"/>
              <a:ext cx="6583680" cy="657164"/>
            </a:xfrm>
            <a:prstGeom prst="roundRect">
              <a:avLst>
                <a:gd name="adj" fmla="val 10494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June 2025: Congressional pushback</a:t>
              </a:r>
            </a:p>
            <a:p>
              <a:pPr marL="171450" lvl="1" indent="-171450">
                <a:spcAft>
                  <a:spcPts val="30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Nine Senators, led by Sen. Bill Cassidy (R-LA), urge FEMA to halt premium hikes, citing affordability concerns as over 75% of policyholders in their states face higher costs under Risk Rating 2.0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70A7AD6-FFC3-EF18-BA93-C2A004D449D3}"/>
              </a:ext>
            </a:extLst>
          </p:cNvPr>
          <p:cNvGrpSpPr/>
          <p:nvPr/>
        </p:nvGrpSpPr>
        <p:grpSpPr>
          <a:xfrm>
            <a:off x="2332432" y="3904873"/>
            <a:ext cx="6886983" cy="506498"/>
            <a:chOff x="1418032" y="3268593"/>
            <a:chExt cx="6886983" cy="506498"/>
          </a:xfrm>
        </p:grpSpPr>
        <p:sp>
          <p:nvSpPr>
            <p:cNvPr id="34" name="Rounded Rectangle 44">
              <a:extLst>
                <a:ext uri="{FF2B5EF4-FFF2-40B4-BE49-F238E27FC236}">
                  <a16:creationId xmlns:a16="http://schemas.microsoft.com/office/drawing/2014/main" id="{0137E89A-1930-C494-6642-A20745173639}"/>
                </a:ext>
              </a:extLst>
            </p:cNvPr>
            <p:cNvSpPr/>
            <p:nvPr/>
          </p:nvSpPr>
          <p:spPr>
            <a:xfrm>
              <a:off x="1721335" y="3268593"/>
              <a:ext cx="6583680" cy="506498"/>
            </a:xfrm>
            <a:prstGeom prst="roundRect">
              <a:avLst>
                <a:gd name="adj" fmla="val 8179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0" rtlCol="0" anchor="t"/>
            <a:lstStyle/>
            <a:p>
              <a:pPr marL="0" lvl="1">
                <a:spcAft>
                  <a:spcPts val="30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ea typeface="MS PGothic" panose="020B0600070205080204" pitchFamily="34" charset="-128"/>
                  <a:cs typeface="Georgia"/>
                </a:rPr>
                <a:t>April 2022: Phase 2 rollout</a:t>
              </a:r>
            </a:p>
            <a:p>
              <a:pPr marL="171450" lvl="1" indent="-171450">
                <a:buFont typeface="Arial" panose="020B0604020202020204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ea typeface="MS PGothic" panose="020B0600070205080204" pitchFamily="34" charset="-128"/>
                  <a:cs typeface="Georgia"/>
                </a:rPr>
                <a:t>All existing NFIP policies start transitioning to Risk Rating 2.0 as they renew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AB21A30E-8744-801C-A6C7-ED157292B3FE}"/>
                </a:ext>
              </a:extLst>
            </p:cNvPr>
            <p:cNvGrpSpPr/>
            <p:nvPr/>
          </p:nvGrpSpPr>
          <p:grpSpPr>
            <a:xfrm>
              <a:off x="1418032" y="3430402"/>
              <a:ext cx="384536" cy="182880"/>
              <a:chOff x="1057802" y="2627680"/>
              <a:chExt cx="384536" cy="182880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FB7E4AFA-9ADC-3922-69EC-6B191223CF3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578" y="2717432"/>
                <a:ext cx="365760" cy="3376"/>
              </a:xfrm>
              <a:prstGeom prst="line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DF581334-BFA6-0DE6-EC58-DFE1C7A96F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57802" y="2627680"/>
                <a:ext cx="181122" cy="18288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spcAft>
                    <a:spcPts val="300"/>
                  </a:spcAft>
                  <a:defRPr/>
                </a:pPr>
                <a:endParaRPr lang="en-US" sz="2000" dirty="0"/>
              </a:p>
            </p:txBody>
          </p:sp>
        </p:grpSp>
      </p:grpSp>
      <p:pic>
        <p:nvPicPr>
          <p:cNvPr id="56" name="Graphic 55">
            <a:extLst>
              <a:ext uri="{FF2B5EF4-FFF2-40B4-BE49-F238E27FC236}">
                <a16:creationId xmlns:a16="http://schemas.microsoft.com/office/drawing/2014/main" id="{C586A4F3-21C2-66B6-763D-12E8BFA1095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83248" y="6253606"/>
            <a:ext cx="465835" cy="465835"/>
          </a:xfrm>
          <a:prstGeom prst="rect">
            <a:avLst/>
          </a:prstGeom>
        </p:spPr>
      </p:pic>
      <p:pic>
        <p:nvPicPr>
          <p:cNvPr id="57" name="Graphic 56">
            <a:extLst>
              <a:ext uri="{FF2B5EF4-FFF2-40B4-BE49-F238E27FC236}">
                <a16:creationId xmlns:a16="http://schemas.microsoft.com/office/drawing/2014/main" id="{CFFADF57-078C-859D-6457-439C499D4FBA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93558" y="5456461"/>
            <a:ext cx="483715" cy="483715"/>
          </a:xfrm>
          <a:prstGeom prst="rect">
            <a:avLst/>
          </a:prstGeom>
        </p:spPr>
      </p:pic>
      <p:pic>
        <p:nvPicPr>
          <p:cNvPr id="59" name="Graphic 58">
            <a:extLst>
              <a:ext uri="{FF2B5EF4-FFF2-40B4-BE49-F238E27FC236}">
                <a16:creationId xmlns:a16="http://schemas.microsoft.com/office/drawing/2014/main" id="{DCA74034-6B29-60A8-9F6C-3DD0CFBEE34D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50142" y="4656794"/>
            <a:ext cx="551297" cy="551297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87F3B5BC-A022-43CB-7CCD-134F9AAD960D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711808" y="3863911"/>
            <a:ext cx="627964" cy="627964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E6A4F91E-C21A-BC89-735A-9BA13E4AA71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72454" y="3086958"/>
            <a:ext cx="706673" cy="642430"/>
          </a:xfrm>
          <a:prstGeom prst="rect">
            <a:avLst/>
          </a:prstGeom>
        </p:spPr>
      </p:pic>
      <p:pic>
        <p:nvPicPr>
          <p:cNvPr id="63" name="Graphic 62">
            <a:extLst>
              <a:ext uri="{FF2B5EF4-FFF2-40B4-BE49-F238E27FC236}">
                <a16:creationId xmlns:a16="http://schemas.microsoft.com/office/drawing/2014/main" id="{F0C30000-B18E-FCD3-1B24-13CEDC30C49F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781301" y="2458265"/>
            <a:ext cx="488979" cy="44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3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9366-3940-442B-8C0F-404C0E8B7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67" y="757311"/>
            <a:ext cx="7339814" cy="723622"/>
          </a:xfrm>
        </p:spPr>
        <p:txBody>
          <a:bodyPr/>
          <a:lstStyle/>
          <a:p>
            <a:r>
              <a:rPr lang="en-US" sz="3600" b="1" dirty="0"/>
              <a:t>FEMA data shows Repetitive Loss Properties rising faster than mitigation efforts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6A0F48-FFF9-754C-BBDB-733D1240E745}"/>
              </a:ext>
            </a:extLst>
          </p:cNvPr>
          <p:cNvSpPr txBox="1"/>
          <p:nvPr/>
        </p:nvSpPr>
        <p:spPr>
          <a:xfrm>
            <a:off x="1551390" y="6910423"/>
            <a:ext cx="588763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NRDC, FEMA, NBC News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08235AF-249F-00E4-1E7C-B4E42541663D}"/>
              </a:ext>
            </a:extLst>
          </p:cNvPr>
          <p:cNvSpPr/>
          <p:nvPr/>
        </p:nvSpPr>
        <p:spPr>
          <a:xfrm>
            <a:off x="1879599" y="2305755"/>
            <a:ext cx="2492375" cy="4482335"/>
          </a:xfrm>
          <a:prstGeom prst="roundRect">
            <a:avLst>
              <a:gd name="adj" fmla="val 387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en-US" sz="1200" b="1" spc="100" dirty="0">
                <a:solidFill>
                  <a:schemeClr val="accent1">
                    <a:lumMod val="75000"/>
                  </a:schemeClr>
                </a:solidFill>
              </a:rPr>
              <a:t>SEVERE REPETITIVE LOSS PROPERTIES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FEMA designates the most flood-prone properties covered by the NFIP as </a:t>
            </a:r>
            <a:r>
              <a:rPr lang="en-US" sz="1100" b="1" dirty="0">
                <a:solidFill>
                  <a:schemeClr val="tx1"/>
                </a:solidFill>
              </a:rPr>
              <a:t>“Severe Repetitive Loss” Properties (SLRPs); </a:t>
            </a:r>
            <a:r>
              <a:rPr lang="en-US" sz="1100" dirty="0">
                <a:solidFill>
                  <a:schemeClr val="tx1"/>
                </a:solidFill>
              </a:rPr>
              <a:t>the SRL Grant Program under the Flood Insurance Reform Act of 2004 provides funding to state and local governments for assisting SRL property owners 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As of 2024, </a:t>
            </a:r>
            <a:r>
              <a:rPr lang="en-US" sz="1100" b="1" dirty="0">
                <a:solidFill>
                  <a:schemeClr val="tx1"/>
                </a:solidFill>
              </a:rPr>
              <a:t>21% of SRLPs sit outside of FEMA’s designated flood zones</a:t>
            </a:r>
            <a:r>
              <a:rPr lang="en-US" sz="1100" dirty="0">
                <a:solidFill>
                  <a:schemeClr val="tx1"/>
                </a:solidFill>
              </a:rPr>
              <a:t>, suggesting that properties are built in flood-prone areas despite identified risks</a:t>
            </a:r>
          </a:p>
          <a:p>
            <a:pPr marL="628650" lvl="1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About </a:t>
            </a:r>
            <a:r>
              <a:rPr lang="en-US" sz="1100" b="1" dirty="0">
                <a:solidFill>
                  <a:schemeClr val="tx1"/>
                </a:solidFill>
              </a:rPr>
              <a:t>75% </a:t>
            </a:r>
            <a:r>
              <a:rPr lang="en-US" sz="1100" dirty="0">
                <a:solidFill>
                  <a:schemeClr val="tx1"/>
                </a:solidFill>
              </a:rPr>
              <a:t>of the nation’s flood maps are outdated in general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As of 2024, </a:t>
            </a:r>
            <a:r>
              <a:rPr lang="en-US" sz="1100" b="1" dirty="0">
                <a:solidFill>
                  <a:schemeClr val="tx1"/>
                </a:solidFill>
              </a:rPr>
              <a:t>18% of SLRPs were built after flood risk zone mapping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8C514C8-5656-DCBC-BE39-43F8E0FD60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8149685"/>
              </p:ext>
            </p:extLst>
          </p:nvPr>
        </p:nvGraphicFramePr>
        <p:xfrm>
          <a:off x="4694930" y="2951163"/>
          <a:ext cx="4524485" cy="3210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F03DAF04-2699-E80B-2E1A-96DCE0CF4DDB}"/>
              </a:ext>
            </a:extLst>
          </p:cNvPr>
          <p:cNvGrpSpPr/>
          <p:nvPr/>
        </p:nvGrpSpPr>
        <p:grpSpPr>
          <a:xfrm>
            <a:off x="4619029" y="2305755"/>
            <a:ext cx="4600386" cy="3660070"/>
            <a:chOff x="3695698" y="1508266"/>
            <a:chExt cx="5191124" cy="368981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5C27F4E-CC24-2D21-087B-35B82D258A78}"/>
                </a:ext>
              </a:extLst>
            </p:cNvPr>
            <p:cNvSpPr/>
            <p:nvPr/>
          </p:nvSpPr>
          <p:spPr>
            <a:xfrm>
              <a:off x="3695698" y="1508266"/>
              <a:ext cx="5191124" cy="3689816"/>
            </a:xfrm>
            <a:prstGeom prst="roundRect">
              <a:avLst>
                <a:gd name="adj" fmla="val 3214"/>
              </a:avLst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590ACCF-6497-EA89-2721-833936EDF8A3}"/>
                </a:ext>
              </a:extLst>
            </p:cNvPr>
            <p:cNvGrpSpPr/>
            <p:nvPr/>
          </p:nvGrpSpPr>
          <p:grpSpPr>
            <a:xfrm>
              <a:off x="3800870" y="1560855"/>
              <a:ext cx="4377932" cy="441271"/>
              <a:chOff x="3800870" y="1560855"/>
              <a:chExt cx="4377932" cy="441271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6E98F9-71C6-2CA1-42B7-4C9A7FB969E9}"/>
                  </a:ext>
                </a:extLst>
              </p:cNvPr>
              <p:cNvSpPr txBox="1"/>
              <p:nvPr/>
            </p:nvSpPr>
            <p:spPr>
              <a:xfrm>
                <a:off x="3800870" y="1560855"/>
                <a:ext cx="33147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/>
                  <a:t>SLRPs in the United States since 2000</a:t>
                </a:r>
              </a:p>
            </p:txBody>
          </p:sp>
          <p:sp>
            <p:nvSpPr>
              <p:cNvPr id="15" name="Google Shape;323;p13">
                <a:extLst>
                  <a:ext uri="{FF2B5EF4-FFF2-40B4-BE49-F238E27FC236}">
                    <a16:creationId xmlns:a16="http://schemas.microsoft.com/office/drawing/2014/main" id="{1B2B28A7-C138-8EFD-BD4D-B08CF5B88A92}"/>
                  </a:ext>
                </a:extLst>
              </p:cNvPr>
              <p:cNvSpPr txBox="1"/>
              <p:nvPr/>
            </p:nvSpPr>
            <p:spPr>
              <a:xfrm>
                <a:off x="3809803" y="1778245"/>
                <a:ext cx="4368999" cy="2238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57070"/>
                  </a:buClr>
                  <a:buSzPts val="1400"/>
                  <a:buFont typeface="Arial"/>
                  <a:buNone/>
                </a:pPr>
                <a:r>
                  <a:rPr lang="en-US" sz="900" i="0" u="none" strike="noStrike" cap="none" dirty="0">
                    <a:solidFill>
                      <a:schemeClr val="bg1">
                        <a:lumMod val="50000"/>
                      </a:schemeClr>
                    </a:solidFill>
                    <a:ea typeface="Arial"/>
                    <a:cs typeface="Arial"/>
                    <a:sym typeface="Arial"/>
                  </a:rPr>
                  <a:t>SOURCE: NRDC FLOOD DATA VISUALIZATION TOOL</a:t>
                </a:r>
              </a:p>
            </p:txBody>
          </p:sp>
        </p:grpSp>
      </p:grp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7775466-A999-4D37-53B6-075682CE5DA8}"/>
              </a:ext>
            </a:extLst>
          </p:cNvPr>
          <p:cNvSpPr/>
          <p:nvPr/>
        </p:nvSpPr>
        <p:spPr>
          <a:xfrm>
            <a:off x="4619625" y="6117904"/>
            <a:ext cx="4599790" cy="683033"/>
          </a:xfrm>
          <a:prstGeom prst="roundRect">
            <a:avLst>
              <a:gd name="adj" fmla="val 12076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>
                <a:solidFill>
                  <a:schemeClr val="tx1"/>
                </a:solidFill>
              </a:rPr>
              <a:t>As of December 2022, </a:t>
            </a:r>
            <a:r>
              <a:rPr lang="en-US" sz="1050" b="1" dirty="0">
                <a:solidFill>
                  <a:schemeClr val="tx1"/>
                </a:solidFill>
              </a:rPr>
              <a:t>more than 75% of properties </a:t>
            </a:r>
          </a:p>
          <a:p>
            <a:r>
              <a:rPr lang="en-US" sz="1050" b="1" dirty="0">
                <a:solidFill>
                  <a:schemeClr val="tx1"/>
                </a:solidFill>
              </a:rPr>
              <a:t>that meet the criteria for SRLP eligibility have not </a:t>
            </a:r>
          </a:p>
          <a:p>
            <a:r>
              <a:rPr lang="en-US" sz="1050" b="1" dirty="0">
                <a:solidFill>
                  <a:schemeClr val="tx1"/>
                </a:solidFill>
              </a:rPr>
              <a:t>been mitigated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D046264-0A40-6E26-D3A2-03AFEDC79FC8}"/>
              </a:ext>
            </a:extLst>
          </p:cNvPr>
          <p:cNvSpPr/>
          <p:nvPr/>
        </p:nvSpPr>
        <p:spPr>
          <a:xfrm>
            <a:off x="5343622" y="2879328"/>
            <a:ext cx="1795068" cy="800566"/>
          </a:xfrm>
          <a:prstGeom prst="roundRect">
            <a:avLst>
              <a:gd name="adj" fmla="val 8206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SRL Property Category 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DD2FE0CE-94B7-10F6-A1B2-62387A4E554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46145" y="6190084"/>
            <a:ext cx="524767" cy="536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3776AE-D8E8-F551-7E70-56AD6EC855A3}"/>
              </a:ext>
            </a:extLst>
          </p:cNvPr>
          <p:cNvSpPr txBox="1"/>
          <p:nvPr/>
        </p:nvSpPr>
        <p:spPr>
          <a:xfrm>
            <a:off x="1551389" y="70327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</p:spTree>
    <p:extLst>
      <p:ext uri="{BB962C8B-B14F-4D97-AF65-F5344CB8AC3E}">
        <p14:creationId xmlns:p14="http://schemas.microsoft.com/office/powerpoint/2010/main" val="219910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7406C-9178-8D8B-B92C-FADE9BE82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820133"/>
            <a:ext cx="7339814" cy="723622"/>
          </a:xfrm>
        </p:spPr>
        <p:txBody>
          <a:bodyPr/>
          <a:lstStyle/>
          <a:p>
            <a:r>
              <a:rPr lang="en-US" sz="3600" b="1" dirty="0"/>
              <a:t>The NFIP expired at midnight, September 30, 2025</a:t>
            </a:r>
          </a:p>
        </p:txBody>
      </p:sp>
      <p:sp>
        <p:nvSpPr>
          <p:cNvPr id="4" name="Google Shape;8992;p153">
            <a:extLst>
              <a:ext uri="{FF2B5EF4-FFF2-40B4-BE49-F238E27FC236}">
                <a16:creationId xmlns:a16="http://schemas.microsoft.com/office/drawing/2014/main" id="{6566D990-F919-4E7D-23A4-98FFFDD6D422}"/>
              </a:ext>
            </a:extLst>
          </p:cNvPr>
          <p:cNvSpPr/>
          <p:nvPr/>
        </p:nvSpPr>
        <p:spPr>
          <a:xfrm>
            <a:off x="1876783" y="2270661"/>
            <a:ext cx="7342632" cy="940676"/>
          </a:xfrm>
          <a:prstGeom prst="roundRect">
            <a:avLst>
              <a:gd name="adj" fmla="val 7928"/>
            </a:avLst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marR="0" lvl="0" rtl="0">
              <a:spcAft>
                <a:spcPts val="300"/>
              </a:spcAft>
            </a:pP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OVERVIEW</a:t>
            </a:r>
          </a:p>
          <a:p>
            <a:pPr marL="685800" marR="0" lvl="0" rtl="0"/>
            <a:r>
              <a:rPr lang="en-US" sz="1100" dirty="0">
                <a:ea typeface="Arial"/>
                <a:cs typeface="Arial"/>
                <a:sym typeface="Arial"/>
              </a:rPr>
              <a:t>Congress is required to periodically renew NFIP. The last extension, signed March 15, 2025, ran through September 30, 2025. Since Congress did not act before the deadline, </a:t>
            </a:r>
            <a:r>
              <a:rPr lang="en-US" sz="1100" b="1" dirty="0">
                <a:ea typeface="Arial"/>
                <a:cs typeface="Arial"/>
                <a:sym typeface="Arial"/>
              </a:rPr>
              <a:t>the program’s authority expired</a:t>
            </a:r>
            <a:r>
              <a:rPr lang="en-US" sz="1100" dirty="0">
                <a:ea typeface="Arial"/>
                <a:cs typeface="Arial"/>
                <a:sym typeface="Arial"/>
              </a:rPr>
              <a:t>, potentially affecting an estimated </a:t>
            </a:r>
            <a:r>
              <a:rPr lang="en-US" sz="1100" b="1" dirty="0">
                <a:ea typeface="Arial"/>
                <a:cs typeface="Arial"/>
                <a:sym typeface="Arial"/>
              </a:rPr>
              <a:t>1,300 property sales per day</a:t>
            </a:r>
            <a:r>
              <a:rPr lang="en-US" sz="1100" dirty="0">
                <a:ea typeface="Arial"/>
                <a:cs typeface="Arial"/>
                <a:sym typeface="Arial"/>
              </a:rPr>
              <a:t>, or </a:t>
            </a:r>
            <a:r>
              <a:rPr lang="en-US" sz="1100" b="1" dirty="0">
                <a:ea typeface="Arial"/>
                <a:cs typeface="Arial"/>
                <a:sym typeface="Arial"/>
              </a:rPr>
              <a:t>40,000 per month</a:t>
            </a:r>
          </a:p>
        </p:txBody>
      </p:sp>
      <p:sp>
        <p:nvSpPr>
          <p:cNvPr id="5" name="Rounded Rectangle 20">
            <a:extLst>
              <a:ext uri="{FF2B5EF4-FFF2-40B4-BE49-F238E27FC236}">
                <a16:creationId xmlns:a16="http://schemas.microsoft.com/office/drawing/2014/main" id="{C509C31E-82A7-32E4-F094-D480D361AC25}"/>
              </a:ext>
            </a:extLst>
          </p:cNvPr>
          <p:cNvSpPr/>
          <p:nvPr/>
        </p:nvSpPr>
        <p:spPr>
          <a:xfrm>
            <a:off x="1879602" y="3334826"/>
            <a:ext cx="7339813" cy="3697929"/>
          </a:xfrm>
          <a:prstGeom prst="roundRect">
            <a:avLst>
              <a:gd name="adj" fmla="val 32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pPr>
              <a:spcAft>
                <a:spcPts val="300"/>
              </a:spcAft>
            </a:pPr>
            <a:r>
              <a:rPr lang="en-US" sz="1200" b="1" spc="300" dirty="0">
                <a:solidFill>
                  <a:schemeClr val="accent1">
                    <a:lumMod val="75000"/>
                  </a:schemeClr>
                </a:solidFill>
                <a:cs typeface="Arial"/>
                <a:sym typeface="Arial"/>
              </a:rPr>
              <a:t>WHAT CHANGES DURING A LAPSE?</a:t>
            </a:r>
            <a:endParaRPr lang="en-US" sz="1400" dirty="0">
              <a:solidFill>
                <a:schemeClr val="tx1"/>
              </a:solidFill>
            </a:endParaRPr>
          </a:p>
          <a:p>
            <a:pPr marL="640080" lvl="2">
              <a:spcBef>
                <a:spcPts val="600"/>
              </a:spcBef>
              <a:spcAft>
                <a:spcPts val="300"/>
              </a:spcAft>
            </a:pPr>
            <a:r>
              <a:rPr lang="en-US" sz="1100" b="1" dirty="0">
                <a:solidFill>
                  <a:schemeClr val="tx1"/>
                </a:solidFill>
              </a:rPr>
              <a:t>No new policies or renewals</a:t>
            </a:r>
            <a:endParaRPr lang="en-US" sz="1100" dirty="0">
              <a:solidFill>
                <a:schemeClr val="tx1"/>
              </a:solidFill>
            </a:endParaRPr>
          </a:p>
          <a:p>
            <a:pPr marL="81153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FEMA cannot sell or renew NFIP flood insurance policies while authorization is expired</a:t>
            </a:r>
            <a:endParaRPr lang="en-US" sz="1100" b="1" dirty="0">
              <a:solidFill>
                <a:schemeClr val="tx1"/>
              </a:solidFill>
            </a:endParaRPr>
          </a:p>
          <a:p>
            <a:pPr marL="640080" lvl="2">
              <a:spcBef>
                <a:spcPts val="1200"/>
              </a:spcBef>
              <a:spcAft>
                <a:spcPts val="300"/>
              </a:spcAft>
            </a:pPr>
            <a:r>
              <a:rPr lang="en-US" sz="1100" b="1" dirty="0">
                <a:solidFill>
                  <a:schemeClr val="tx1"/>
                </a:solidFill>
              </a:rPr>
              <a:t>Existing policies remain valid</a:t>
            </a:r>
            <a:endParaRPr lang="en-US" sz="1100" dirty="0">
              <a:solidFill>
                <a:schemeClr val="tx1"/>
              </a:solidFill>
            </a:endParaRPr>
          </a:p>
          <a:p>
            <a:pPr marL="81153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Current policyholders keep coverage through their existing policy term, and FEMA continues to pay approved claims using available funds</a:t>
            </a:r>
          </a:p>
          <a:p>
            <a:pPr marL="640080" lvl="2">
              <a:spcBef>
                <a:spcPts val="1200"/>
              </a:spcBef>
              <a:spcAft>
                <a:spcPts val="300"/>
              </a:spcAft>
            </a:pPr>
            <a:r>
              <a:rPr lang="en-US" sz="1100" b="1" dirty="0">
                <a:solidFill>
                  <a:schemeClr val="tx1"/>
                </a:solidFill>
              </a:rPr>
              <a:t>Policy transfers may maintain coverage</a:t>
            </a:r>
            <a:endParaRPr lang="en-US" sz="1100" dirty="0">
              <a:solidFill>
                <a:schemeClr val="tx1"/>
              </a:solidFill>
            </a:endParaRPr>
          </a:p>
          <a:p>
            <a:pPr marL="81153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Insurers may assign a seller’s NFIP policy to the buyer by substituting names, allowing coverage on the property to continue without issuing a new policy</a:t>
            </a:r>
          </a:p>
          <a:p>
            <a:pPr marL="640080" lvl="2">
              <a:spcBef>
                <a:spcPts val="1200"/>
              </a:spcBef>
              <a:spcAft>
                <a:spcPts val="300"/>
              </a:spcAft>
            </a:pPr>
            <a:r>
              <a:rPr lang="en-US" sz="1100" b="1" dirty="0">
                <a:solidFill>
                  <a:schemeClr val="tx1"/>
                </a:solidFill>
              </a:rPr>
              <a:t>Private flood insurance unaffected</a:t>
            </a:r>
          </a:p>
          <a:p>
            <a:pPr marL="81153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Private flood insurance options (not backed by NFIP) remain available. Buyers should check their state insurance department’s website and review policy terms carefully</a:t>
            </a:r>
          </a:p>
          <a:p>
            <a:pPr marL="640080" lvl="2">
              <a:spcBef>
                <a:spcPts val="1200"/>
              </a:spcBef>
              <a:spcAft>
                <a:spcPts val="300"/>
              </a:spcAft>
            </a:pPr>
            <a:r>
              <a:rPr lang="en-US" sz="1100" b="1" dirty="0">
                <a:solidFill>
                  <a:schemeClr val="tx1"/>
                </a:solidFill>
              </a:rPr>
              <a:t>Lender flexibility</a:t>
            </a:r>
          </a:p>
          <a:p>
            <a:pPr marL="811530" lvl="2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Most federal regulators suspend enforcement of the flood insurance purchase requirement, leaving lenders to decide whether to approve loans in special flood hazard areas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31C0624-2108-4FED-A184-F2A405C31D8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1321" y="3752322"/>
            <a:ext cx="396346" cy="396346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4C00729F-AD91-FF26-ED62-56BFC5846EB2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57761" y="4297285"/>
            <a:ext cx="483466" cy="483466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EC2E4547-123A-80B1-F7BF-A931205903BB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65742" y="4988637"/>
            <a:ext cx="467505" cy="425005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C86D174E-9718-518D-0E1B-C68C3DBC788B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039594" y="5596127"/>
            <a:ext cx="519801" cy="519801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6719593E-99AD-DEBD-24C6-5A422A12C72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39594" y="6230677"/>
            <a:ext cx="519801" cy="519801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4FADA8DC-ABB4-A429-703B-07DD9C3320C9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059066" y="2495664"/>
            <a:ext cx="557054" cy="557054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CA6A4C8-EFB8-E63F-60CC-AAC17D9FCCC5}"/>
              </a:ext>
            </a:extLst>
          </p:cNvPr>
          <p:cNvSpPr txBox="1"/>
          <p:nvPr/>
        </p:nvSpPr>
        <p:spPr>
          <a:xfrm>
            <a:off x="1551389" y="7375545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10/7/25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8AF394-C42A-4DF9-C941-6C570E01065E}"/>
              </a:ext>
            </a:extLst>
          </p:cNvPr>
          <p:cNvSpPr txBox="1"/>
          <p:nvPr/>
        </p:nvSpPr>
        <p:spPr>
          <a:xfrm>
            <a:off x="1551389" y="7200881"/>
            <a:ext cx="383237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</a:rPr>
              <a:t>SOURCE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</a:rPr>
              <a:t>FEMA, National Association of Realtors, Insurance Journal</a:t>
            </a:r>
          </a:p>
        </p:txBody>
      </p:sp>
    </p:spTree>
    <p:extLst>
      <p:ext uri="{BB962C8B-B14F-4D97-AF65-F5344CB8AC3E}">
        <p14:creationId xmlns:p14="http://schemas.microsoft.com/office/powerpoint/2010/main" val="501722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21920" tIns="60960" rIns="121920" bIns="60960" rtlCol="0" anchor="ctr">
        <a:normAutofit/>
      </a:bodyPr>
      <a:lstStyle>
        <a:defPPr algn="l">
          <a:defRPr sz="4800" dirty="0">
            <a:solidFill>
              <a:schemeClr val="accent1">
                <a:lumMod val="75000"/>
              </a:schemeClr>
            </a:solidFill>
            <a:latin typeface="Helvetica Neue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A020251-D2FC-40E0-A1AA-4C5D79376E49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1336</Words>
  <Application>Microsoft Office PowerPoint</Application>
  <PresentationFormat>Custom</PresentationFormat>
  <Paragraphs>133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PGothic</vt:lpstr>
      <vt:lpstr>Arial</vt:lpstr>
      <vt:lpstr>Calibri</vt:lpstr>
      <vt:lpstr>Helvetica Neue Medium</vt:lpstr>
      <vt:lpstr>Segoe UI</vt:lpstr>
      <vt:lpstr>Wingdings 2</vt:lpstr>
      <vt:lpstr>Office Theme</vt:lpstr>
      <vt:lpstr>National Flood Insurance Program</vt:lpstr>
      <vt:lpstr>The National Flood Insurance Program is a public program managed by FEMA</vt:lpstr>
      <vt:lpstr>NFIP has gained increasing attention as flood risks have increased</vt:lpstr>
      <vt:lpstr>NFIP’s Risk Rating 2.0 model ties premiums to property-specific flood risk</vt:lpstr>
      <vt:lpstr>Key timeline developments for Risk Rating 2.0</vt:lpstr>
      <vt:lpstr>FEMA data shows Repetitive Loss Properties rising faster than mitigation efforts </vt:lpstr>
      <vt:lpstr>The NFIP expired at midnight, September 30,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Mark Shade</cp:lastModifiedBy>
  <cp:revision>3</cp:revision>
  <cp:lastPrinted>2025-10-08T13:24:34Z</cp:lastPrinted>
  <dcterms:created xsi:type="dcterms:W3CDTF">2014-03-11T17:07:32Z</dcterms:created>
  <dcterms:modified xsi:type="dcterms:W3CDTF">2025-10-08T14:01:49Z</dcterms:modified>
</cp:coreProperties>
</file>