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6" r:id="rId14"/>
    <p:sldId id="297" r:id="rId15"/>
    <p:sldId id="268" r:id="rId16"/>
    <p:sldId id="269" r:id="rId17"/>
    <p:sldId id="298" r:id="rId18"/>
    <p:sldId id="299" r:id="rId19"/>
    <p:sldId id="270" r:id="rId20"/>
    <p:sldId id="271" r:id="rId21"/>
    <p:sldId id="272" r:id="rId22"/>
    <p:sldId id="273" r:id="rId23"/>
    <p:sldId id="290" r:id="rId24"/>
    <p:sldId id="274" r:id="rId25"/>
    <p:sldId id="275" r:id="rId26"/>
    <p:sldId id="291" r:id="rId27"/>
    <p:sldId id="293" r:id="rId28"/>
    <p:sldId id="276" r:id="rId29"/>
    <p:sldId id="292" r:id="rId30"/>
    <p:sldId id="294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95" r:id="rId39"/>
    <p:sldId id="284" r:id="rId40"/>
    <p:sldId id="285" r:id="rId41"/>
    <p:sldId id="286" r:id="rId42"/>
    <p:sldId id="287" r:id="rId43"/>
    <p:sldId id="288" r:id="rId44"/>
    <p:sldId id="289" r:id="rId4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Introduce the session as a practical planning workshop. Participants will leave with a reusable strategy framework, campaign worksheet and tool-selection criteria.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Review the objectives and ask participants to choose the one outcome that would have the biggest immediate impact in their chapter.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Connect each outcome to a real chapter priority. Emphasize that channels are tools, not goals.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Reframe the original reasons people join APWA as benefits that can guide headlines, subject lines and calls to action.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Invite participants to identify one reactive habit their chapter can replace with a repeatable practice.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Modernize the original Big 3 concept. Explain that each channel performs a different job within the same campaign.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this slide to demonstrate a top-down planning approach. The examples are suggested planning categories and should be adapted by each chapter.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Encourage a realistic cadence. Chapters do not need daily content to communicate consistently.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a chapter event as the example. The website holds complete information, email drives action and social media creates visibility.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Ask participants to think about the last time they visited their own chapter website as a first-time visitor.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checklist can become a quarterly website review. Assign each item to a chapter role and document the update date.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Organize content around what visitors want to accomplish rather than the chapter’s internal structure.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original deck identifies email as a core chapter channel. This slide reframes email around the jobs it performs.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Encourage one primary call to action. Secondary information can be lower on the page or linked from the website.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advanced segmentation is not possible, vary the message or opening paragraph for the most important audiences.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original deck provided a sample event schedule. This version emphasizes the purpose of each touch rather than fixed timing.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Metrics should lead to a decision: repeat a message, change a subject line, simplify the call to action or adjust the audience.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Position social media as one part of the campaign. Complete details and registration should lead back to the website.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these buckets as recurring categories in the monthly calendar. They reduce the pressure to constantly invent new topics.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example is a suggested starting point, not a universal posting rule. Adjust by audience capacity and chapter resources.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Plan post-event content before the event so someone is responsible for photographs, quotes and follow-up.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Replace event-year-specific hashtags in the old deck with current campaign guidance when the webinar is delivered.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Before choosing a tool or writing copy, the chapter should agree on audience, value and action.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a suggested planning example. Participants should replace the audience and messages with their chapter’s current priorities.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this funnel to map communication before, during and after the event.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Use the worksheet as the central webinar activity. Teams can draft a campaign in 10 to 15 minutes.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Begin with the workflow problem. Then compare tools. Avoid collecting disconnected platforms that volunteers must learn and maintain.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named tools appeared in the original deck or are included as suggested categories. Pricing and availability can change, so chapters should verify current terms.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061B9-5F3A-AFA4-3252-0B45AABF8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2D2976-A26F-2EEC-BF45-E3BD20DB75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C485E4-A93E-7B50-5F39-2F37D5391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named tools appeared in the original deck or are included as suggested categories. Pricing and availability can change, so chapters should verify current terms.
[Sources]
- Internal source: 23ChapterLeadersTraining_ChapterCommunications.pptx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1EA1A1-B23D-EFE9-24C4-E772C6BF2B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214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spreadsheet, shared folder and clear owner may be more sustainable than a feature-rich platform.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Choose measures before launching the campaign. Use the results to decide what to repeat, change or stop.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Ask participants to identify one “not yet” item that would create the greatest improvement in the next 90 days.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Have participants write a named owner and target date for each selected action after the webinar.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Package these resources with the webinar so participants can apply the framework immediately.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Close by asking participants to name one action. Reinforce that a small, repeatable system is more valuable than an ambitious plan that cannot be sustained.
[Sources]
- Internal source: 23ChapterLeadersTraining_ChapterCommunications.pptx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pterLeadersTraining_master/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hapterLeadersTraining_master/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23560" y="1874520"/>
            <a:ext cx="53949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rgbClr val="153B69"/>
                </a:solidFill>
              </a:rPr>
              <a:t>COMMUNICATIONS 101</a:t>
            </a:r>
            <a:endParaRPr lang="en-US" sz="3000"/>
          </a:p>
        </p:txBody>
      </p:sp>
      <p:sp>
        <p:nvSpPr>
          <p:cNvPr id="3" name="Text 1"/>
          <p:cNvSpPr/>
          <p:nvPr/>
        </p:nvSpPr>
        <p:spPr>
          <a:xfrm>
            <a:off x="6671309" y="2613236"/>
            <a:ext cx="3617808" cy="201506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23303D"/>
                </a:solidFill>
              </a:rPr>
              <a:t>Building a chapter communications plan that drives growth and engagement</a:t>
            </a:r>
            <a:endParaRPr lang="en-US" sz="2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will be able to do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Three practical outcomes for chapter leaders and volunteers</a:t>
            </a:r>
            <a:endParaRPr lang="en-US" sz="1150"/>
          </a:p>
        </p:txBody>
      </p:sp>
      <p:sp>
        <p:nvSpPr>
          <p:cNvPr id="4" name="Text 2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5" name="Shape 3"/>
          <p:cNvSpPr/>
          <p:nvPr/>
        </p:nvSpPr>
        <p:spPr>
          <a:xfrm>
            <a:off x="822960" y="1645920"/>
            <a:ext cx="3383280" cy="40690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>
            <a:outerShdw blurRad="15240" dist="635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82296" cy="406908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024128" y="1828800"/>
            <a:ext cx="420624" cy="420624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572768" y="182880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1. Build a strategy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1234049" y="2476616"/>
            <a:ext cx="2743591" cy="225192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Develop a month- or year-long plan using your chapter website, email, and social media to promote events, increase engagement, and strengthen visibility.</a:t>
            </a:r>
            <a:endParaRPr lang="en-US" sz="2000">
              <a:cs typeface="Arial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07408" y="1645920"/>
            <a:ext cx="3383280" cy="40690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407408" y="1645920"/>
            <a:ext cx="82296" cy="406908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608576" y="1828800"/>
            <a:ext cx="420624" cy="420624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157216" y="182880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2. Plan a campaign</a:t>
            </a:r>
            <a:endParaRPr lang="en-US" sz="1500"/>
          </a:p>
        </p:txBody>
      </p:sp>
      <p:sp>
        <p:nvSpPr>
          <p:cNvPr id="16" name="Text 14"/>
          <p:cNvSpPr/>
          <p:nvPr/>
        </p:nvSpPr>
        <p:spPr>
          <a:xfrm>
            <a:off x="4730574" y="2476617"/>
            <a:ext cx="2831514" cy="1646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Define the audience, goal, key message, and coordinated channel activities for an event or membership campaign.</a:t>
            </a:r>
            <a:endParaRPr lang="en-US" sz="2000">
              <a:cs typeface="Arial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7991856" y="1645920"/>
            <a:ext cx="3383280" cy="40690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7991856" y="1645920"/>
            <a:ext cx="82296" cy="406908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193024" y="1828800"/>
            <a:ext cx="420624" cy="420624"/>
          </a:xfrm>
          <a:prstGeom prst="ellipse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193024" y="1920240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b="1">
              <a:solidFill>
                <a:srgbClr val="FFFFFF"/>
              </a:solidFill>
              <a:cs typeface="Arial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741664" y="1828800"/>
            <a:ext cx="2404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3. Choose tools wisely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8402945" y="2476617"/>
            <a:ext cx="2743591" cy="215423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Evaluate free or low-cost tools that help create, schedule, distribute, and measure marketing more efficiently.</a:t>
            </a:r>
            <a:endParaRPr lang="en-US" sz="20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Communication is a chapter growth strategy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Every message should support a meaningful chapter outcome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1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WHY COMMUNICATIONS MATTER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777240" y="1965960"/>
            <a:ext cx="2468880" cy="1691640"/>
          </a:xfrm>
          <a:prstGeom prst="roundRect">
            <a:avLst>
              <a:gd name="adj" fmla="val 4545"/>
            </a:avLst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1196" y="2130551"/>
            <a:ext cx="2120332" cy="430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</a:rPr>
              <a:t>Membership</a:t>
            </a:r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930536" y="2496311"/>
            <a:ext cx="2178424" cy="369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Recruit • retain</a:t>
            </a:r>
            <a:endParaRPr lang="en-US" sz="1600"/>
          </a:p>
        </p:txBody>
      </p:sp>
      <p:sp>
        <p:nvSpPr>
          <p:cNvPr id="11" name="Shape 9"/>
          <p:cNvSpPr/>
          <p:nvPr/>
        </p:nvSpPr>
        <p:spPr>
          <a:xfrm>
            <a:off x="3291840" y="1965960"/>
            <a:ext cx="2468880" cy="1691640"/>
          </a:xfrm>
          <a:prstGeom prst="roundRect">
            <a:avLst>
              <a:gd name="adj" fmla="val 454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75796" y="2130551"/>
            <a:ext cx="2120332" cy="430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</a:rPr>
              <a:t>Attendance</a:t>
            </a:r>
            <a:endParaRPr lang="en-US" sz="2400"/>
          </a:p>
        </p:txBody>
      </p:sp>
      <p:sp>
        <p:nvSpPr>
          <p:cNvPr id="13" name="Text 11"/>
          <p:cNvSpPr/>
          <p:nvPr/>
        </p:nvSpPr>
        <p:spPr>
          <a:xfrm>
            <a:off x="3445136" y="2496311"/>
            <a:ext cx="2178424" cy="369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Register • return</a:t>
            </a:r>
            <a:endParaRPr lang="en-US" sz="1600"/>
          </a:p>
        </p:txBody>
      </p:sp>
      <p:sp>
        <p:nvSpPr>
          <p:cNvPr id="14" name="Shape 12"/>
          <p:cNvSpPr/>
          <p:nvPr/>
        </p:nvSpPr>
        <p:spPr>
          <a:xfrm>
            <a:off x="5806440" y="1965960"/>
            <a:ext cx="2468880" cy="1691640"/>
          </a:xfrm>
          <a:prstGeom prst="roundRect">
            <a:avLst>
              <a:gd name="adj" fmla="val 4545"/>
            </a:avLst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990396" y="2130551"/>
            <a:ext cx="2120332" cy="430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</a:rPr>
              <a:t>Engagement</a:t>
            </a:r>
            <a:endParaRPr lang="en-US" sz="2400"/>
          </a:p>
        </p:txBody>
      </p:sp>
      <p:sp>
        <p:nvSpPr>
          <p:cNvPr id="16" name="Text 14"/>
          <p:cNvSpPr/>
          <p:nvPr/>
        </p:nvSpPr>
        <p:spPr>
          <a:xfrm>
            <a:off x="5959736" y="2496311"/>
            <a:ext cx="2178424" cy="369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Volunteer • lead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8321040" y="1965960"/>
            <a:ext cx="2468880" cy="1691640"/>
          </a:xfrm>
          <a:prstGeom prst="roundRect">
            <a:avLst>
              <a:gd name="adj" fmla="val 4545"/>
            </a:avLst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04996" y="2130551"/>
            <a:ext cx="2120332" cy="4305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FFFFF"/>
                </a:solidFill>
              </a:rPr>
              <a:t>Visibility</a:t>
            </a:r>
            <a:endParaRPr lang="en-US" sz="2400"/>
          </a:p>
        </p:txBody>
      </p:sp>
      <p:sp>
        <p:nvSpPr>
          <p:cNvPr id="19" name="Text 17"/>
          <p:cNvSpPr/>
          <p:nvPr/>
        </p:nvSpPr>
        <p:spPr>
          <a:xfrm>
            <a:off x="8474336" y="2496311"/>
            <a:ext cx="2178424" cy="369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rgbClr val="FFFFFF"/>
                </a:solidFill>
              </a:rPr>
              <a:t>Recognize • influence</a:t>
            </a:r>
            <a:endParaRPr lang="en-US" sz="1600"/>
          </a:p>
        </p:txBody>
      </p:sp>
      <p:sp>
        <p:nvSpPr>
          <p:cNvPr id="20" name="Text 18"/>
          <p:cNvSpPr/>
          <p:nvPr/>
        </p:nvSpPr>
        <p:spPr>
          <a:xfrm>
            <a:off x="1417320" y="4266118"/>
            <a:ext cx="9235440" cy="960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2300" b="1">
                <a:solidFill>
                  <a:srgbClr val="153B69"/>
                </a:solidFill>
              </a:rPr>
              <a:t>The goal is not to communicate more. It is to make participation easier and chapter value more visible.</a:t>
            </a:r>
            <a:endParaRPr lang="en-US" sz="23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with member value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33272"/>
            <a:ext cx="394106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People respond when communications connect to a need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1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WHY COMMUNICATIONS MATTER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1589649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1589649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Advance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54724" y="2395728"/>
            <a:ext cx="3047609" cy="1019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Career development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r>
              <a:rPr lang="en-US" sz="1600">
                <a:solidFill>
                  <a:srgbClr val="23303D"/>
                </a:solidFill>
              </a:rPr>
              <a:t>Technical learning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1600">
                <a:solidFill>
                  <a:srgbClr val="23303D"/>
                </a:solidFill>
              </a:rPr>
              <a:t>Leadership opportunities</a:t>
            </a:r>
            <a:endParaRPr lang="en-US" sz="16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1609187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1609187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Connect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3068320" cy="10131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Peer relationships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r>
              <a:rPr lang="en-US" sz="1600">
                <a:solidFill>
                  <a:srgbClr val="23303D"/>
                </a:solidFill>
              </a:rPr>
              <a:t>Mentors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1600">
                <a:solidFill>
                  <a:srgbClr val="23303D"/>
                </a:solidFill>
              </a:rPr>
              <a:t>Professional community</a:t>
            </a:r>
            <a:endParaRPr lang="en-US" sz="16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1618956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1618956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Contribute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3058160" cy="101318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Volunteer service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r>
              <a:rPr lang="en-US" sz="1600">
                <a:solidFill>
                  <a:srgbClr val="23303D"/>
                </a:solidFill>
              </a:rPr>
              <a:t>Chapter leadership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</a:pPr>
            <a:r>
              <a:rPr lang="en-US" sz="1600">
                <a:solidFill>
                  <a:srgbClr val="23303D"/>
                </a:solidFill>
              </a:rPr>
              <a:t>Public works visibility</a:t>
            </a:r>
            <a:endParaRPr lang="en-US" sz="1600">
              <a:cs typeface="Arial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14400" y="3794760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>
                <a:solidFill>
                  <a:srgbClr val="153B69"/>
                </a:solidFill>
              </a:rPr>
              <a:t>Message test</a:t>
            </a:r>
            <a:endParaRPr lang="en-US" sz="1800"/>
          </a:p>
        </p:txBody>
      </p:sp>
      <p:sp>
        <p:nvSpPr>
          <p:cNvPr id="21" name="Shape 19"/>
          <p:cNvSpPr/>
          <p:nvPr/>
        </p:nvSpPr>
        <p:spPr>
          <a:xfrm>
            <a:off x="914400" y="4251960"/>
            <a:ext cx="10287000" cy="1097280"/>
          </a:xfrm>
          <a:prstGeom prst="roundRect">
            <a:avLst>
              <a:gd name="adj" fmla="val 4167"/>
            </a:avLst>
          </a:prstGeom>
          <a:solidFill>
            <a:srgbClr val="EAF4F7"/>
          </a:solidFill>
          <a:ln w="12700">
            <a:solidFill>
              <a:srgbClr val="CEE4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234440" y="4553712"/>
            <a:ext cx="9646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23303D"/>
                </a:solidFill>
              </a:rPr>
              <a:t>Does the message explain why this opportunity matters to the audience, not only when and where it happens?</a:t>
            </a:r>
            <a:endParaRPr lang="en-US" sz="2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random activity to a repeatable system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A simple planning discipline reduces last-minute work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1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WHY COMMUNICATIONS MATTER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4892040" cy="361188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611880"/>
          </a:xfrm>
          <a:prstGeom prst="rect">
            <a:avLst/>
          </a:prstGeom>
          <a:solidFill>
            <a:srgbClr val="C95D63"/>
          </a:solidFill>
          <a:ln w="12700">
            <a:solidFill>
              <a:srgbClr val="C95D6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Reactive communications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4389120" cy="2898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Last-minute requests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One message for everyone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Channel-by-channel decisions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Inconsistent timing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  <a:cs typeface="Arial"/>
            </a:endParaRPr>
          </a:p>
          <a:p>
            <a:r>
              <a:rPr lang="en-US" sz="2000">
                <a:solidFill>
                  <a:srgbClr val="23303D"/>
                </a:solidFill>
              </a:rPr>
              <a:t>Success defined as “we posted it”</a:t>
            </a:r>
            <a:endParaRPr lang="en-US" sz="20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400800" y="1828800"/>
            <a:ext cx="4892040" cy="3611880"/>
          </a:xfrm>
          <a:prstGeom prst="roundRect">
            <a:avLst>
              <a:gd name="adj" fmla="val 1519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00800" y="1828800"/>
            <a:ext cx="82296" cy="361188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75120" y="20116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Strategic communications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6675120" y="2395728"/>
            <a:ext cx="4389120" cy="28986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Shared calendar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Defined audience and action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Coordinated channel roles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Planned campaign rhythm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Results used to improve</a:t>
            </a:r>
            <a:endParaRPr lang="en-US" sz="20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chapter communications framework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Three channels, one coordinated strategy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2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YOUR STRATEGY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42900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42900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Website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7157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The source of truth. Publish complete, current information and make the next action easy.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42900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42900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Email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7157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The direct connection. Target messages, build urgency, and follow up with specific audiences.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42900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42900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Social media</a:t>
            </a:r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7157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The visibility engine. Show the chapter experience, extend reach, and invite sharing.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1508760" y="553212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Use all three channels to reinforce one goal and one core message.</a:t>
            </a:r>
            <a:endParaRPr lang="en-US" sz="16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the annual communications calendar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Map known priorities before filling individual posts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2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YOUR STRATEGY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2487168" cy="324612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24612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Q1 | Renewal + planning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503881"/>
            <a:ext cx="1984248" cy="19402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Membership value 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Leadership priorities</a:t>
            </a:r>
            <a:endParaRPr lang="en-US" sz="20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611880" y="1828800"/>
            <a:ext cx="2487168" cy="324612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611880" y="1828800"/>
            <a:ext cx="82296" cy="324612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886200" y="2011680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Q2 | Visibility + community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3886200" y="2503881"/>
            <a:ext cx="1984248" cy="19402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NPWW</a:t>
            </a:r>
          </a:p>
          <a:p>
            <a:pPr marL="0" indent="0">
              <a:buNone/>
            </a:pPr>
            <a:endParaRPr lang="en-US" sz="2000">
              <a:solidFill>
                <a:srgbClr val="23303D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Awards</a:t>
            </a:r>
          </a:p>
          <a:p>
            <a:pPr marL="0" indent="0">
              <a:buNone/>
            </a:pPr>
            <a:br>
              <a:rPr lang="en-US" sz="2000">
                <a:solidFill>
                  <a:srgbClr val="23303D"/>
                </a:solidFill>
              </a:rPr>
            </a:br>
            <a:r>
              <a:rPr lang="en-US" sz="2000">
                <a:solidFill>
                  <a:srgbClr val="23303D"/>
                </a:solidFill>
              </a:rPr>
              <a:t>Spring programs</a:t>
            </a:r>
            <a:endParaRPr lang="en-US" sz="20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55080" y="1828800"/>
            <a:ext cx="2487168" cy="324612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355080" y="1828800"/>
            <a:ext cx="82296" cy="324612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629400" y="2011680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Q3 | Events + connection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6629400" y="2503881"/>
            <a:ext cx="1984248" cy="19402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Conferences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Technical programs</a:t>
            </a:r>
            <a:endParaRPr lang="en-US" sz="2000">
              <a:cs typeface="Arial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098280" y="1828800"/>
            <a:ext cx="2487168" cy="3246120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098280" y="1828800"/>
            <a:ext cx="82296" cy="324612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372600" y="2011680"/>
            <a:ext cx="19842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Q4 | Recognition + transition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9372600" y="2503881"/>
            <a:ext cx="1984248" cy="194029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Awards</a:t>
            </a:r>
          </a:p>
          <a:p>
            <a:pPr marL="0" indent="0">
              <a:buNone/>
            </a:pPr>
            <a:endParaRPr lang="en-US" sz="2000">
              <a:solidFill>
                <a:srgbClr val="23303D"/>
              </a:solidFill>
            </a:endParaRP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Elections 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Volunteer recruitment</a:t>
            </a:r>
            <a:endParaRPr lang="en-US" sz="2000">
              <a:cs typeface="Arial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2021840" y="5303912"/>
            <a:ext cx="8147149" cy="5841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rgbClr val="153B69"/>
                </a:solidFill>
              </a:rPr>
              <a:t>Add confirmed dates, recurring deadlines, and national campaigns first. </a:t>
            </a:r>
            <a:endParaRPr lang="en-US" sz="1600">
              <a:solidFill>
                <a:srgbClr val="000000"/>
              </a:solidFill>
            </a:endParaRPr>
          </a:p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Then identify communication gaps.</a:t>
            </a:r>
            <a:endParaRPr lang="en-US" sz="16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the annual plan into a monthly rhythm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Consistency is easier when content has a repeatable structure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2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YOUR STRATEGY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783080"/>
            <a:ext cx="10241280" cy="749808"/>
          </a:xfrm>
          <a:prstGeom prst="roundRect">
            <a:avLst>
              <a:gd name="adj" fmla="val 3659"/>
            </a:avLst>
          </a:prstGeom>
          <a:solidFill>
            <a:srgbClr val="EAF4F7"/>
          </a:solidFill>
          <a:ln w="12700">
            <a:solidFill>
              <a:srgbClr val="D5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143000" y="201168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WEEK 1</a:t>
            </a:r>
            <a:endParaRPr lang="en-US" sz="1000"/>
          </a:p>
        </p:txBody>
      </p:sp>
      <p:sp>
        <p:nvSpPr>
          <p:cNvPr id="10" name="Text 8"/>
          <p:cNvSpPr/>
          <p:nvPr/>
        </p:nvSpPr>
        <p:spPr>
          <a:xfrm>
            <a:off x="2514600" y="195681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b="1">
                <a:solidFill>
                  <a:srgbClr val="153B69"/>
                </a:solidFill>
              </a:rPr>
              <a:t>What is coming up?</a:t>
            </a:r>
            <a:endParaRPr lang="en-US" sz="1600"/>
          </a:p>
        </p:txBody>
      </p:sp>
      <p:sp>
        <p:nvSpPr>
          <p:cNvPr id="11" name="Text 9"/>
          <p:cNvSpPr/>
          <p:nvPr/>
        </p:nvSpPr>
        <p:spPr>
          <a:xfrm>
            <a:off x="6035040" y="198424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23303D"/>
                </a:solidFill>
              </a:rPr>
              <a:t>Event or deadline</a:t>
            </a:r>
            <a:endParaRPr lang="en-US" sz="1300"/>
          </a:p>
        </p:txBody>
      </p:sp>
      <p:sp>
        <p:nvSpPr>
          <p:cNvPr id="12" name="Shape 10"/>
          <p:cNvSpPr/>
          <p:nvPr/>
        </p:nvSpPr>
        <p:spPr>
          <a:xfrm>
            <a:off x="914400" y="2743200"/>
            <a:ext cx="10241280" cy="749808"/>
          </a:xfrm>
          <a:prstGeom prst="roundRect">
            <a:avLst>
              <a:gd name="adj" fmla="val 3659"/>
            </a:avLst>
          </a:prstGeom>
          <a:solidFill>
            <a:srgbClr val="F5F8FA"/>
          </a:solidFill>
          <a:ln w="12700">
            <a:solidFill>
              <a:srgbClr val="D5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143000" y="297180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WEEK 2</a:t>
            </a:r>
            <a:endParaRPr lang="en-US" sz="1000"/>
          </a:p>
        </p:txBody>
      </p:sp>
      <p:sp>
        <p:nvSpPr>
          <p:cNvPr id="14" name="Text 12"/>
          <p:cNvSpPr/>
          <p:nvPr/>
        </p:nvSpPr>
        <p:spPr>
          <a:xfrm>
            <a:off x="2514600" y="291693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53B69"/>
                </a:solidFill>
              </a:rPr>
              <a:t>Who is involved?</a:t>
            </a:r>
            <a:endParaRPr lang="en-US" sz="1600"/>
          </a:p>
        </p:txBody>
      </p:sp>
      <p:sp>
        <p:nvSpPr>
          <p:cNvPr id="15" name="Text 13"/>
          <p:cNvSpPr/>
          <p:nvPr/>
        </p:nvSpPr>
        <p:spPr>
          <a:xfrm>
            <a:off x="6035040" y="294436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23303D"/>
                </a:solidFill>
              </a:rPr>
              <a:t>Member or volunteer story</a:t>
            </a:r>
            <a:endParaRPr lang="en-US" sz="1300"/>
          </a:p>
        </p:txBody>
      </p:sp>
      <p:sp>
        <p:nvSpPr>
          <p:cNvPr id="16" name="Shape 14"/>
          <p:cNvSpPr/>
          <p:nvPr/>
        </p:nvSpPr>
        <p:spPr>
          <a:xfrm>
            <a:off x="914400" y="3703320"/>
            <a:ext cx="10241280" cy="749808"/>
          </a:xfrm>
          <a:prstGeom prst="roundRect">
            <a:avLst>
              <a:gd name="adj" fmla="val 3659"/>
            </a:avLst>
          </a:prstGeom>
          <a:solidFill>
            <a:srgbClr val="EAF4F7"/>
          </a:solidFill>
          <a:ln w="12700">
            <a:solidFill>
              <a:srgbClr val="D5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43000" y="393192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WEEK 3</a:t>
            </a:r>
            <a:endParaRPr lang="en-US" sz="1000"/>
          </a:p>
        </p:txBody>
      </p:sp>
      <p:sp>
        <p:nvSpPr>
          <p:cNvPr id="18" name="Text 16"/>
          <p:cNvSpPr/>
          <p:nvPr/>
        </p:nvSpPr>
        <p:spPr>
          <a:xfrm>
            <a:off x="2514600" y="387705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53B69"/>
                </a:solidFill>
              </a:rPr>
              <a:t>What can members use?</a:t>
            </a:r>
            <a:endParaRPr lang="en-US" sz="1600"/>
          </a:p>
        </p:txBody>
      </p:sp>
      <p:sp>
        <p:nvSpPr>
          <p:cNvPr id="19" name="Text 17"/>
          <p:cNvSpPr/>
          <p:nvPr/>
        </p:nvSpPr>
        <p:spPr>
          <a:xfrm>
            <a:off x="6035040" y="390448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23303D"/>
                </a:solidFill>
              </a:rPr>
              <a:t>Resource or learning</a:t>
            </a:r>
            <a:endParaRPr lang="en-US" sz="1300"/>
          </a:p>
        </p:txBody>
      </p:sp>
      <p:sp>
        <p:nvSpPr>
          <p:cNvPr id="20" name="Shape 18"/>
          <p:cNvSpPr/>
          <p:nvPr/>
        </p:nvSpPr>
        <p:spPr>
          <a:xfrm>
            <a:off x="914400" y="4663440"/>
            <a:ext cx="10241280" cy="749808"/>
          </a:xfrm>
          <a:prstGeom prst="roundRect">
            <a:avLst>
              <a:gd name="adj" fmla="val 3659"/>
            </a:avLst>
          </a:prstGeom>
          <a:solidFill>
            <a:srgbClr val="F5F8FA"/>
          </a:solidFill>
          <a:ln w="12700">
            <a:solidFill>
              <a:srgbClr val="D5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143000" y="4892040"/>
            <a:ext cx="1234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WEEK 4</a:t>
            </a:r>
            <a:endParaRPr lang="en-US" sz="1000"/>
          </a:p>
        </p:txBody>
      </p:sp>
      <p:sp>
        <p:nvSpPr>
          <p:cNvPr id="22" name="Text 20"/>
          <p:cNvSpPr/>
          <p:nvPr/>
        </p:nvSpPr>
        <p:spPr>
          <a:xfrm>
            <a:off x="2514600" y="4837176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53B69"/>
                </a:solidFill>
              </a:rPr>
              <a:t>What action is next?</a:t>
            </a:r>
            <a:endParaRPr lang="en-US" sz="1600"/>
          </a:p>
        </p:txBody>
      </p:sp>
      <p:sp>
        <p:nvSpPr>
          <p:cNvPr id="23" name="Text 21"/>
          <p:cNvSpPr/>
          <p:nvPr/>
        </p:nvSpPr>
        <p:spPr>
          <a:xfrm>
            <a:off x="6035040" y="4864608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23303D"/>
                </a:solidFill>
              </a:rPr>
              <a:t>Register, renew, or volunteer</a:t>
            </a:r>
            <a:endParaRPr lang="en-US" sz="1300"/>
          </a:p>
        </p:txBody>
      </p:sp>
      <p:sp>
        <p:nvSpPr>
          <p:cNvPr id="24" name="Text 22"/>
          <p:cNvSpPr/>
          <p:nvPr/>
        </p:nvSpPr>
        <p:spPr>
          <a:xfrm>
            <a:off x="2545471" y="5552440"/>
            <a:ext cx="6455117" cy="5349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53B69"/>
                </a:solidFill>
              </a:rPr>
              <a:t>Tip: Plan the message once, then adapt it to each channel.</a:t>
            </a:r>
            <a:endParaRPr lang="en-US" sz="1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message, three channel roles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Coordinate the experience instead of copying the same content everywhere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2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YOUR STRATEGY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38328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38328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Website: complete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670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Registration page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Program details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Speaker information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Location and accessibility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Primary call to action</a:t>
            </a:r>
            <a:endParaRPr lang="en-US" sz="16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38328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38328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Email: persuade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670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Audience-specific benefit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Timely reminder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Deadline or reason to act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Direct registration link</a:t>
            </a:r>
            <a:endParaRPr lang="en-US" sz="16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38328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38328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Social: show</a:t>
            </a:r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670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Speaker or member stories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Visual previews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Shareable reminders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Live and post-event moments</a:t>
            </a:r>
            <a:endParaRPr lang="en-US" sz="16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website is the digital headquarters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Every campaign needs one reliable destination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3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WEBSITE ESSENTIALS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Text 6"/>
          <p:cNvSpPr/>
          <p:nvPr/>
        </p:nvSpPr>
        <p:spPr>
          <a:xfrm>
            <a:off x="239415" y="2143432"/>
            <a:ext cx="6572865" cy="311682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1700">
                <a:solidFill>
                  <a:srgbClr val="23303D"/>
                </a:solidFill>
              </a:rPr>
              <a:t>Keep dates, event details, and registration information current.</a:t>
            </a:r>
            <a:endParaRPr lang="en-US" sz="17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1700">
                <a:solidFill>
                  <a:srgbClr val="23303D"/>
                </a:solidFill>
              </a:rPr>
              <a:t>Use clear headlines that emphasize the benefit.</a:t>
            </a:r>
            <a:endParaRPr lang="en-US" sz="17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1700">
                <a:solidFill>
                  <a:srgbClr val="23303D"/>
                </a:solidFill>
              </a:rPr>
              <a:t>Make the primary action visible without searching.</a:t>
            </a:r>
            <a:endParaRPr lang="en-US" sz="17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1700">
                <a:solidFill>
                  <a:srgbClr val="23303D"/>
                </a:solidFill>
              </a:rPr>
              <a:t>Write for mobile scanning: short sections and clear section labels.</a:t>
            </a:r>
            <a:endParaRPr lang="en-US" sz="17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1700">
                <a:solidFill>
                  <a:srgbClr val="23303D"/>
                </a:solidFill>
              </a:rPr>
              <a:t>Post photos that show authentic chapter activities and members.</a:t>
            </a:r>
            <a:endParaRPr lang="en-US" sz="1700">
              <a:solidFill>
                <a:srgbClr val="23303D"/>
              </a:solidFill>
              <a:cs typeface="Arial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903720" y="1874520"/>
            <a:ext cx="4160520" cy="3566160"/>
          </a:xfrm>
          <a:prstGeom prst="roundRect">
            <a:avLst>
              <a:gd name="adj" fmla="val 2051"/>
            </a:avLst>
          </a:prstGeom>
          <a:solidFill>
            <a:srgbClr val="EAF4F7"/>
          </a:solidFill>
          <a:ln w="12700">
            <a:solidFill>
              <a:srgbClr val="CD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0" y="2331720"/>
            <a:ext cx="3200400" cy="627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00A2B8"/>
                </a:solidFill>
              </a:rPr>
              <a:t>5-SECOND TEST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7360920" y="2834640"/>
            <a:ext cx="324612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marL="0" indent="0" algn="l">
              <a:buNone/>
            </a:pPr>
            <a:r>
              <a:rPr lang="en-US" sz="1800" b="1">
                <a:solidFill>
                  <a:srgbClr val="153B69"/>
                </a:solidFill>
              </a:rPr>
              <a:t>Can a visitor quickly tell:</a:t>
            </a:r>
            <a:endParaRPr lang="en-US" sz="1800"/>
          </a:p>
          <a:p>
            <a:pPr marL="0" indent="0" algn="l">
              <a:buNone/>
            </a:pPr>
            <a:endParaRPr lang="en-US" sz="1800"/>
          </a:p>
          <a:p>
            <a:pPr marL="0" indent="0" algn="l">
              <a:buNone/>
            </a:pPr>
            <a:r>
              <a:rPr lang="en-US" sz="1800" b="1">
                <a:solidFill>
                  <a:srgbClr val="153B69"/>
                </a:solidFill>
              </a:rPr>
              <a:t>• What is happening?</a:t>
            </a:r>
            <a:endParaRPr lang="en-US" sz="1800"/>
          </a:p>
          <a:p>
            <a:pPr marL="0" indent="0" algn="l">
              <a:buNone/>
            </a:pPr>
            <a:r>
              <a:rPr lang="en-US" sz="1800" b="1">
                <a:solidFill>
                  <a:srgbClr val="153B69"/>
                </a:solidFill>
              </a:rPr>
              <a:t>• Why it matters?</a:t>
            </a:r>
            <a:endParaRPr lang="en-US" sz="1800"/>
          </a:p>
          <a:p>
            <a:pPr marL="0" indent="0" algn="l">
              <a:buNone/>
            </a:pPr>
            <a:r>
              <a:rPr lang="en-US" sz="1800" b="1">
                <a:solidFill>
                  <a:srgbClr val="153B69"/>
                </a:solidFill>
              </a:rPr>
              <a:t>• What to do next?</a:t>
            </a:r>
            <a:endParaRPr lang="en-US" sz="1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 content checklist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Prioritize the pages that help people participate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3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WEBSITE ESSENTIALS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828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143000" y="2039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75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11" name="Text 9"/>
          <p:cNvSpPr/>
          <p:nvPr/>
        </p:nvSpPr>
        <p:spPr>
          <a:xfrm>
            <a:off x="1691640" y="2048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Upcoming events are easy to find</a:t>
            </a:r>
            <a:endParaRPr lang="en-US" sz="1400"/>
          </a:p>
        </p:txBody>
      </p:sp>
      <p:sp>
        <p:nvSpPr>
          <p:cNvPr id="12" name="Shape 10"/>
          <p:cNvSpPr/>
          <p:nvPr/>
        </p:nvSpPr>
        <p:spPr>
          <a:xfrm>
            <a:off x="6172200" y="1828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400800" y="2039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0" y="2075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15" name="Text 13"/>
          <p:cNvSpPr/>
          <p:nvPr/>
        </p:nvSpPr>
        <p:spPr>
          <a:xfrm>
            <a:off x="6949440" y="2048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Registration links are current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914400" y="2971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143000" y="3182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43000" y="3218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19" name="Text 17"/>
          <p:cNvSpPr/>
          <p:nvPr/>
        </p:nvSpPr>
        <p:spPr>
          <a:xfrm>
            <a:off x="1691640" y="3191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Membership value and next steps are clear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6172200" y="2971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0" y="3182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00800" y="3218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23" name="Text 21"/>
          <p:cNvSpPr/>
          <p:nvPr/>
        </p:nvSpPr>
        <p:spPr>
          <a:xfrm>
            <a:off x="6949440" y="3191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Leadership and contact information are accurate</a:t>
            </a:r>
            <a:endParaRPr lang="en-US" sz="1400"/>
          </a:p>
        </p:txBody>
      </p:sp>
      <p:sp>
        <p:nvSpPr>
          <p:cNvPr id="24" name="Shape 22"/>
          <p:cNvSpPr/>
          <p:nvPr/>
        </p:nvSpPr>
        <p:spPr>
          <a:xfrm>
            <a:off x="914400" y="4114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143000" y="4325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43000" y="4361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27" name="Text 25"/>
          <p:cNvSpPr/>
          <p:nvPr/>
        </p:nvSpPr>
        <p:spPr>
          <a:xfrm>
            <a:off x="1691640" y="4334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Volunteer opportunities are visible</a:t>
            </a:r>
            <a:endParaRPr lang="en-US" sz="1400"/>
          </a:p>
        </p:txBody>
      </p:sp>
      <p:sp>
        <p:nvSpPr>
          <p:cNvPr id="28" name="Shape 26"/>
          <p:cNvSpPr/>
          <p:nvPr/>
        </p:nvSpPr>
        <p:spPr>
          <a:xfrm>
            <a:off x="6172200" y="4114800"/>
            <a:ext cx="4800600" cy="8229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5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6400800" y="4325112"/>
            <a:ext cx="384048" cy="384048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400800" y="4361688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✓</a:t>
            </a:r>
            <a:endParaRPr lang="en-US" sz="1400"/>
          </a:p>
        </p:txBody>
      </p:sp>
      <p:sp>
        <p:nvSpPr>
          <p:cNvPr id="31" name="Text 29"/>
          <p:cNvSpPr/>
          <p:nvPr/>
        </p:nvSpPr>
        <p:spPr>
          <a:xfrm>
            <a:off x="6949440" y="4334256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Photos and news show recent chapter activity</a:t>
            </a:r>
            <a:endParaRPr lang="en-US" sz="140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website content by user need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Not every item deserves equal prominence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3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WEBSITE ESSENTIALS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56616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Join or renew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Membership benefits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How to join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Local chapter value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Member contacts</a:t>
            </a:r>
            <a:endParaRPr lang="en-US" sz="16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56616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Attend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Upcoming opportunities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Program outcomes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Registration details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What to expect</a:t>
            </a:r>
            <a:endParaRPr lang="en-US" sz="16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56616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Get involved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Volunteer openings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Committee contacts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Leadership pathways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Recognition opportunities</a:t>
            </a:r>
            <a:endParaRPr lang="en-US" sz="16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3B26F-8E52-A49E-1AC1-CA0188F6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 page&#10;&#10;AI-generated content may be incorrect.">
            <a:extLst>
              <a:ext uri="{FF2B5EF4-FFF2-40B4-BE49-F238E27FC236}">
                <a16:creationId xmlns:a16="http://schemas.microsoft.com/office/drawing/2014/main" id="{D0CE0DFE-7774-D710-87B5-160EF70B04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603" y="264160"/>
            <a:ext cx="4642553" cy="5689600"/>
          </a:xfrm>
          <a:prstGeom prst="rect">
            <a:avLst/>
          </a:prstGeom>
        </p:spPr>
      </p:pic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A19F4BAF-B30F-BEB4-40A0-777BE66F4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450" y="264160"/>
            <a:ext cx="5207660" cy="56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94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6FDDF-F67C-20A6-FBBF-767F2FAAE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news&#10;&#10;AI-generated content may be incorrect.">
            <a:extLst>
              <a:ext uri="{FF2B5EF4-FFF2-40B4-BE49-F238E27FC236}">
                <a16:creationId xmlns:a16="http://schemas.microsoft.com/office/drawing/2014/main" id="{F97D755E-672F-AE6B-44D7-8821459AA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026" y="172720"/>
            <a:ext cx="6430108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6246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email still matters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Email helps chapters reach known audiences directly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4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EMAIL MARKETING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965960"/>
            <a:ext cx="2926080" cy="1005840"/>
          </a:xfrm>
          <a:prstGeom prst="roundRect">
            <a:avLst>
              <a:gd name="adj" fmla="val 4545"/>
            </a:avLst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78992" y="2130552"/>
            <a:ext cx="2596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PROMOTE</a:t>
            </a:r>
            <a:endParaRPr lang="en-US" sz="1800"/>
          </a:p>
        </p:txBody>
      </p:sp>
      <p:sp>
        <p:nvSpPr>
          <p:cNvPr id="10" name="Text 8"/>
          <p:cNvSpPr/>
          <p:nvPr/>
        </p:nvSpPr>
        <p:spPr>
          <a:xfrm>
            <a:off x="1051560" y="249631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FFFFFF"/>
                </a:solidFill>
              </a:rPr>
              <a:t>Events and deadlines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4617720" y="1965960"/>
            <a:ext cx="2926080" cy="1005840"/>
          </a:xfrm>
          <a:prstGeom prst="roundRect">
            <a:avLst>
              <a:gd name="adj" fmla="val 454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782312" y="2130552"/>
            <a:ext cx="2596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NURTURE</a:t>
            </a:r>
            <a:endParaRPr lang="en-US" sz="1800"/>
          </a:p>
        </p:txBody>
      </p:sp>
      <p:sp>
        <p:nvSpPr>
          <p:cNvPr id="13" name="Text 11"/>
          <p:cNvSpPr/>
          <p:nvPr/>
        </p:nvSpPr>
        <p:spPr>
          <a:xfrm>
            <a:off x="4754880" y="249631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FFFFFF"/>
                </a:solidFill>
              </a:rPr>
              <a:t>Member relationships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8321040" y="1965960"/>
            <a:ext cx="2926080" cy="1005840"/>
          </a:xfrm>
          <a:prstGeom prst="roundRect">
            <a:avLst>
              <a:gd name="adj" fmla="val 4545"/>
            </a:avLst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485632" y="2130552"/>
            <a:ext cx="25968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ACTIVATE</a:t>
            </a:r>
            <a:endParaRPr lang="en-US" sz="1800"/>
          </a:p>
        </p:txBody>
      </p:sp>
      <p:sp>
        <p:nvSpPr>
          <p:cNvPr id="16" name="Text 14"/>
          <p:cNvSpPr/>
          <p:nvPr/>
        </p:nvSpPr>
        <p:spPr>
          <a:xfrm>
            <a:off x="8458200" y="2496312"/>
            <a:ext cx="2651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FFFFFF"/>
                </a:solidFill>
              </a:rPr>
              <a:t>Volunteers and leaders</a:t>
            </a:r>
            <a:endParaRPr lang="en-US" sz="1400"/>
          </a:p>
        </p:txBody>
      </p:sp>
      <p:sp>
        <p:nvSpPr>
          <p:cNvPr id="17" name="Text 15"/>
          <p:cNvSpPr/>
          <p:nvPr/>
        </p:nvSpPr>
        <p:spPr>
          <a:xfrm>
            <a:off x="1005840" y="379476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153B69"/>
                </a:solidFill>
              </a:rPr>
              <a:t>A strong email answers three questions</a:t>
            </a:r>
            <a:endParaRPr lang="en-US" sz="1800"/>
          </a:p>
        </p:txBody>
      </p:sp>
      <p:sp>
        <p:nvSpPr>
          <p:cNvPr id="18" name="Shape 16"/>
          <p:cNvSpPr/>
          <p:nvPr/>
        </p:nvSpPr>
        <p:spPr>
          <a:xfrm>
            <a:off x="1143000" y="4434840"/>
            <a:ext cx="3063240" cy="731520"/>
          </a:xfrm>
          <a:prstGeom prst="roundRect">
            <a:avLst>
              <a:gd name="adj" fmla="val 5000"/>
            </a:avLst>
          </a:prstGeom>
          <a:solidFill>
            <a:srgbClr val="F5F8FA"/>
          </a:solidFill>
          <a:ln w="12700">
            <a:solidFill>
              <a:srgbClr val="D7E4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325880" y="4672584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3303D"/>
                </a:solidFill>
              </a:rPr>
              <a:t>Why should I care?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4572000" y="4434840"/>
            <a:ext cx="3063240" cy="731520"/>
          </a:xfrm>
          <a:prstGeom prst="roundRect">
            <a:avLst>
              <a:gd name="adj" fmla="val 5000"/>
            </a:avLst>
          </a:prstGeom>
          <a:solidFill>
            <a:srgbClr val="F5F8FA"/>
          </a:solidFill>
          <a:ln w="12700">
            <a:solidFill>
              <a:srgbClr val="D7E4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54880" y="4672584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3303D"/>
                </a:solidFill>
              </a:rPr>
              <a:t>What do I need to know?</a:t>
            </a:r>
            <a:endParaRPr lang="en-US" sz="1400"/>
          </a:p>
        </p:txBody>
      </p:sp>
      <p:sp>
        <p:nvSpPr>
          <p:cNvPr id="22" name="Shape 20"/>
          <p:cNvSpPr/>
          <p:nvPr/>
        </p:nvSpPr>
        <p:spPr>
          <a:xfrm>
            <a:off x="8001000" y="4434840"/>
            <a:ext cx="3063240" cy="731520"/>
          </a:xfrm>
          <a:prstGeom prst="roundRect">
            <a:avLst>
              <a:gd name="adj" fmla="val 5000"/>
            </a:avLst>
          </a:prstGeom>
          <a:solidFill>
            <a:srgbClr val="F5F8FA"/>
          </a:solidFill>
          <a:ln w="12700">
            <a:solidFill>
              <a:srgbClr val="D7E4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183880" y="4672584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23303D"/>
                </a:solidFill>
              </a:rPr>
              <a:t>What should I do next?</a:t>
            </a:r>
            <a:endParaRPr lang="en-US" sz="1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effective email has one clear path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Make the most important action easy to see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4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EMAIL MARKETING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664208"/>
            <a:ext cx="10241280" cy="603504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6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1115568" y="1783080"/>
            <a:ext cx="365760" cy="365760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15568" y="1865376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1</a:t>
            </a:r>
            <a:endParaRPr lang="en-US" sz="900"/>
          </a:p>
        </p:txBody>
      </p:sp>
      <p:sp>
        <p:nvSpPr>
          <p:cNvPr id="11" name="Text 9"/>
          <p:cNvSpPr/>
          <p:nvPr/>
        </p:nvSpPr>
        <p:spPr>
          <a:xfrm>
            <a:off x="1737360" y="1865376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SUBJECT</a:t>
            </a:r>
            <a:endParaRPr lang="en-US" sz="1000"/>
          </a:p>
        </p:txBody>
      </p:sp>
      <p:sp>
        <p:nvSpPr>
          <p:cNvPr id="12" name="Text 10"/>
          <p:cNvSpPr/>
          <p:nvPr/>
        </p:nvSpPr>
        <p:spPr>
          <a:xfrm>
            <a:off x="3246120" y="1828800"/>
            <a:ext cx="7223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Create a reason to open</a:t>
            </a:r>
            <a:endParaRPr lang="en-US" sz="1400"/>
          </a:p>
        </p:txBody>
      </p:sp>
      <p:sp>
        <p:nvSpPr>
          <p:cNvPr id="13" name="Shape 11"/>
          <p:cNvSpPr/>
          <p:nvPr/>
        </p:nvSpPr>
        <p:spPr>
          <a:xfrm>
            <a:off x="914400" y="2468880"/>
            <a:ext cx="10241280" cy="603504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6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1115568" y="2587752"/>
            <a:ext cx="365760" cy="365760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15568" y="2670048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2</a:t>
            </a:r>
            <a:endParaRPr lang="en-US" sz="900"/>
          </a:p>
        </p:txBody>
      </p:sp>
      <p:sp>
        <p:nvSpPr>
          <p:cNvPr id="16" name="Text 14"/>
          <p:cNvSpPr/>
          <p:nvPr/>
        </p:nvSpPr>
        <p:spPr>
          <a:xfrm>
            <a:off x="1737360" y="2670048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HEADLINE</a:t>
            </a:r>
            <a:endParaRPr lang="en-US" sz="1000"/>
          </a:p>
        </p:txBody>
      </p:sp>
      <p:sp>
        <p:nvSpPr>
          <p:cNvPr id="17" name="Text 15"/>
          <p:cNvSpPr/>
          <p:nvPr/>
        </p:nvSpPr>
        <p:spPr>
          <a:xfrm>
            <a:off x="3246120" y="2633472"/>
            <a:ext cx="7223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Lead with the benefit</a:t>
            </a:r>
            <a:endParaRPr lang="en-US" sz="1400"/>
          </a:p>
        </p:txBody>
      </p:sp>
      <p:sp>
        <p:nvSpPr>
          <p:cNvPr id="18" name="Shape 16"/>
          <p:cNvSpPr/>
          <p:nvPr/>
        </p:nvSpPr>
        <p:spPr>
          <a:xfrm>
            <a:off x="914400" y="3273552"/>
            <a:ext cx="10241280" cy="603504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6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115568" y="3392424"/>
            <a:ext cx="365760" cy="365760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115568" y="347472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3</a:t>
            </a:r>
            <a:endParaRPr lang="en-US" sz="900"/>
          </a:p>
        </p:txBody>
      </p:sp>
      <p:sp>
        <p:nvSpPr>
          <p:cNvPr id="21" name="Text 19"/>
          <p:cNvSpPr/>
          <p:nvPr/>
        </p:nvSpPr>
        <p:spPr>
          <a:xfrm>
            <a:off x="1737360" y="347472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BODY</a:t>
            </a:r>
            <a:endParaRPr lang="en-US" sz="1000"/>
          </a:p>
        </p:txBody>
      </p:sp>
      <p:sp>
        <p:nvSpPr>
          <p:cNvPr id="22" name="Text 20"/>
          <p:cNvSpPr/>
          <p:nvPr/>
        </p:nvSpPr>
        <p:spPr>
          <a:xfrm>
            <a:off x="3246120" y="3438144"/>
            <a:ext cx="7223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Give only essential details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914400" y="4078224"/>
            <a:ext cx="10241280" cy="603504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6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1115568" y="4197096"/>
            <a:ext cx="365760" cy="365760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115568" y="4279392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4</a:t>
            </a:r>
            <a:endParaRPr lang="en-US" sz="900"/>
          </a:p>
        </p:txBody>
      </p:sp>
      <p:sp>
        <p:nvSpPr>
          <p:cNvPr id="26" name="Text 24"/>
          <p:cNvSpPr/>
          <p:nvPr/>
        </p:nvSpPr>
        <p:spPr>
          <a:xfrm>
            <a:off x="1737360" y="4279392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PROOF</a:t>
            </a:r>
            <a:endParaRPr lang="en-US" sz="1000"/>
          </a:p>
        </p:txBody>
      </p:sp>
      <p:sp>
        <p:nvSpPr>
          <p:cNvPr id="27" name="Text 25"/>
          <p:cNvSpPr/>
          <p:nvPr/>
        </p:nvSpPr>
        <p:spPr>
          <a:xfrm>
            <a:off x="3246120" y="4242816"/>
            <a:ext cx="7223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Add specificity or credibility</a:t>
            </a:r>
            <a:endParaRPr lang="en-US" sz="1400"/>
          </a:p>
        </p:txBody>
      </p:sp>
      <p:sp>
        <p:nvSpPr>
          <p:cNvPr id="28" name="Shape 26"/>
          <p:cNvSpPr/>
          <p:nvPr/>
        </p:nvSpPr>
        <p:spPr>
          <a:xfrm>
            <a:off x="914400" y="4882896"/>
            <a:ext cx="10241280" cy="603504"/>
          </a:xfrm>
          <a:prstGeom prst="roundRect">
            <a:avLst>
              <a:gd name="adj" fmla="val 4545"/>
            </a:avLst>
          </a:prstGeom>
          <a:solidFill>
            <a:srgbClr val="EAF4F7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115568" y="5001768"/>
            <a:ext cx="365760" cy="365760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115568" y="5084064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>
                <a:solidFill>
                  <a:srgbClr val="FFFFFF"/>
                </a:solidFill>
              </a:rPr>
              <a:t>5</a:t>
            </a:r>
            <a:endParaRPr lang="en-US" sz="900"/>
          </a:p>
        </p:txBody>
      </p:sp>
      <p:sp>
        <p:nvSpPr>
          <p:cNvPr id="31" name="Text 29"/>
          <p:cNvSpPr/>
          <p:nvPr/>
        </p:nvSpPr>
        <p:spPr>
          <a:xfrm>
            <a:off x="1737360" y="5084064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>
                <a:solidFill>
                  <a:srgbClr val="00A2B8"/>
                </a:solidFill>
              </a:rPr>
              <a:t>CTA</a:t>
            </a:r>
            <a:endParaRPr lang="en-US" sz="1000"/>
          </a:p>
        </p:txBody>
      </p:sp>
      <p:sp>
        <p:nvSpPr>
          <p:cNvPr id="32" name="Text 30"/>
          <p:cNvSpPr/>
          <p:nvPr/>
        </p:nvSpPr>
        <p:spPr>
          <a:xfrm>
            <a:off x="3246120" y="5047488"/>
            <a:ext cx="7223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Name the next action</a:t>
            </a:r>
            <a:endParaRPr lang="en-US" sz="140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73C78-292A-4B9A-D0BD-E55E2AE2C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for a conference&#10;&#10;AI-generated content may be incorrect.">
            <a:extLst>
              <a:ext uri="{FF2B5EF4-FFF2-40B4-BE49-F238E27FC236}">
                <a16:creationId xmlns:a16="http://schemas.microsoft.com/office/drawing/2014/main" id="{F8557D39-F25D-E267-1E10-3EE4323BD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663" y="172720"/>
            <a:ext cx="3556914" cy="6278880"/>
          </a:xfrm>
          <a:prstGeom prst="rect">
            <a:avLst/>
          </a:prstGeom>
        </p:spPr>
      </p:pic>
      <p:pic>
        <p:nvPicPr>
          <p:cNvPr id="5" name="Picture 4" descr="A screenshot of a web page&#10;&#10;AI-generated content may be incorrect.">
            <a:extLst>
              <a:ext uri="{FF2B5EF4-FFF2-40B4-BE49-F238E27FC236}">
                <a16:creationId xmlns:a16="http://schemas.microsoft.com/office/drawing/2014/main" id="{6B5429B1-EFF7-B3D7-445A-3C8BC15C7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5" y="1164590"/>
            <a:ext cx="634365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6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2D532-B86B-B28E-4F6C-20F447384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ebsite&#10;&#10;AI-generated content may be incorrect.">
            <a:extLst>
              <a:ext uri="{FF2B5EF4-FFF2-40B4-BE49-F238E27FC236}">
                <a16:creationId xmlns:a16="http://schemas.microsoft.com/office/drawing/2014/main" id="{331AFD92-1A99-86A4-833F-B9127CD04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5669" y="254000"/>
            <a:ext cx="3572663" cy="6350000"/>
          </a:xfrm>
          <a:prstGeom prst="rect">
            <a:avLst/>
          </a:prstGeom>
        </p:spPr>
      </p:pic>
      <p:pic>
        <p:nvPicPr>
          <p:cNvPr id="3" name="Picture 2" descr="A screenshot of a web page&#10;&#10;AI-generated content may be incorrect.">
            <a:extLst>
              <a:ext uri="{FF2B5EF4-FFF2-40B4-BE49-F238E27FC236}">
                <a16:creationId xmlns:a16="http://schemas.microsoft.com/office/drawing/2014/main" id="{2311A9C8-5E6D-8166-5A0D-EF1A12D4F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607" y="254000"/>
            <a:ext cx="3824467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5169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 by relevance, not convenience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Different audiences need different reasons to act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4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EMAIL MARKETING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2468880" cy="34747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47472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Members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196596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Continue the value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Deepen participation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Invite a colleague</a:t>
            </a:r>
            <a:endParaRPr lang="en-US" sz="16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520440" y="1828800"/>
            <a:ext cx="2468880" cy="34747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520440" y="1828800"/>
            <a:ext cx="82296" cy="347472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794760" y="20116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Prospects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3794760" y="2395728"/>
            <a:ext cx="196596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Explain chapter value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Lower the barrier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Offer a first step</a:t>
            </a:r>
            <a:endParaRPr lang="en-US" sz="16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172200" y="1828800"/>
            <a:ext cx="2468880" cy="34747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172200" y="1828800"/>
            <a:ext cx="82296" cy="347472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46520" y="20116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Attendees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6446520" y="2395728"/>
            <a:ext cx="196596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Build on interest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Offer the next event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Invite membership</a:t>
            </a:r>
            <a:endParaRPr lang="en-US" sz="1600">
              <a:cs typeface="Arial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823960" y="1828800"/>
            <a:ext cx="2468880" cy="347472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8823960" y="1828800"/>
            <a:ext cx="82296" cy="347472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098280" y="2011680"/>
            <a:ext cx="1965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Partners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9098280" y="2395728"/>
            <a:ext cx="196596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Show shared benefit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Provide visibility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Clarify support</a:t>
            </a:r>
            <a:endParaRPr lang="en-US" sz="16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campaign, not a single announcement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Build awareness, value, and urgency over time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4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EMAIL MARKETING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658368" y="2057400"/>
            <a:ext cx="1051560" cy="1051560"/>
          </a:xfrm>
          <a:prstGeom prst="ellipse">
            <a:avLst/>
          </a:prstGeom>
          <a:solidFill>
            <a:srgbClr val="1B568F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96012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1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475488" y="3291840"/>
            <a:ext cx="1648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SAVE THE DATE</a:t>
            </a:r>
            <a:endParaRPr lang="en-US" sz="1600"/>
          </a:p>
        </p:txBody>
      </p:sp>
      <p:sp>
        <p:nvSpPr>
          <p:cNvPr id="11" name="Text 9"/>
          <p:cNvSpPr/>
          <p:nvPr/>
        </p:nvSpPr>
        <p:spPr>
          <a:xfrm>
            <a:off x="42976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Introduce the opportunity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1801368" y="2359152"/>
            <a:ext cx="594360" cy="411480"/>
          </a:xfrm>
          <a:prstGeom prst="chevron">
            <a:avLst/>
          </a:prstGeom>
          <a:solidFill>
            <a:srgbClr val="B7CED8"/>
          </a:solidFill>
          <a:ln w="12700">
            <a:solidFill>
              <a:srgbClr val="B7C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532888" y="2057400"/>
            <a:ext cx="1051560" cy="1051560"/>
          </a:xfrm>
          <a:prstGeom prst="ellipse">
            <a:avLst/>
          </a:prstGeom>
          <a:solidFill>
            <a:srgbClr val="00A2B8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83464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2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2350008" y="3337560"/>
            <a:ext cx="1417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OPEN</a:t>
            </a:r>
            <a:endParaRPr lang="en-US" sz="1600"/>
          </a:p>
        </p:txBody>
      </p:sp>
      <p:sp>
        <p:nvSpPr>
          <p:cNvPr id="16" name="Text 14"/>
          <p:cNvSpPr/>
          <p:nvPr/>
        </p:nvSpPr>
        <p:spPr>
          <a:xfrm>
            <a:off x="230428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Explain the primary benefit</a:t>
            </a:r>
            <a:endParaRPr lang="en-US" sz="1600"/>
          </a:p>
        </p:txBody>
      </p:sp>
      <p:sp>
        <p:nvSpPr>
          <p:cNvPr id="17" name="Shape 15"/>
          <p:cNvSpPr/>
          <p:nvPr/>
        </p:nvSpPr>
        <p:spPr>
          <a:xfrm>
            <a:off x="3675888" y="2359152"/>
            <a:ext cx="594360" cy="411480"/>
          </a:xfrm>
          <a:prstGeom prst="chevron">
            <a:avLst/>
          </a:prstGeom>
          <a:solidFill>
            <a:srgbClr val="B7CED8"/>
          </a:solidFill>
          <a:ln w="12700">
            <a:solidFill>
              <a:srgbClr val="B7C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4407408" y="2057400"/>
            <a:ext cx="1051560" cy="1051560"/>
          </a:xfrm>
          <a:prstGeom prst="ellipse">
            <a:avLst/>
          </a:prstGeom>
          <a:solidFill>
            <a:srgbClr val="5B9A75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70916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3</a:t>
            </a:r>
            <a:endParaRPr lang="en-US" sz="1500"/>
          </a:p>
        </p:txBody>
      </p:sp>
      <p:sp>
        <p:nvSpPr>
          <p:cNvPr id="20" name="Text 18"/>
          <p:cNvSpPr/>
          <p:nvPr/>
        </p:nvSpPr>
        <p:spPr>
          <a:xfrm>
            <a:off x="4224528" y="3337560"/>
            <a:ext cx="1417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FEATURE</a:t>
            </a:r>
            <a:endParaRPr lang="en-US" sz="1600"/>
          </a:p>
        </p:txBody>
      </p:sp>
      <p:sp>
        <p:nvSpPr>
          <p:cNvPr id="21" name="Text 19"/>
          <p:cNvSpPr/>
          <p:nvPr/>
        </p:nvSpPr>
        <p:spPr>
          <a:xfrm>
            <a:off x="417880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Highlight speaker or content</a:t>
            </a:r>
            <a:endParaRPr lang="en-US" sz="1600"/>
          </a:p>
        </p:txBody>
      </p:sp>
      <p:sp>
        <p:nvSpPr>
          <p:cNvPr id="22" name="Shape 20"/>
          <p:cNvSpPr/>
          <p:nvPr/>
        </p:nvSpPr>
        <p:spPr>
          <a:xfrm>
            <a:off x="5550408" y="2359152"/>
            <a:ext cx="594360" cy="411480"/>
          </a:xfrm>
          <a:prstGeom prst="chevron">
            <a:avLst/>
          </a:prstGeom>
          <a:solidFill>
            <a:srgbClr val="B7CED8"/>
          </a:solidFill>
          <a:ln w="12700">
            <a:solidFill>
              <a:srgbClr val="B7C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281928" y="2057400"/>
            <a:ext cx="1051560" cy="1051560"/>
          </a:xfrm>
          <a:prstGeom prst="ellipse">
            <a:avLst/>
          </a:prstGeom>
          <a:solidFill>
            <a:srgbClr val="E7A83E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58368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4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6099048" y="3337560"/>
            <a:ext cx="1417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PROVE</a:t>
            </a:r>
            <a:endParaRPr lang="en-US" sz="1600"/>
          </a:p>
        </p:txBody>
      </p:sp>
      <p:sp>
        <p:nvSpPr>
          <p:cNvPr id="26" name="Text 24"/>
          <p:cNvSpPr/>
          <p:nvPr/>
        </p:nvSpPr>
        <p:spPr>
          <a:xfrm>
            <a:off x="605332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Share outcomes or testimonial</a:t>
            </a:r>
            <a:endParaRPr lang="en-US" sz="1600"/>
          </a:p>
        </p:txBody>
      </p:sp>
      <p:sp>
        <p:nvSpPr>
          <p:cNvPr id="27" name="Shape 25"/>
          <p:cNvSpPr/>
          <p:nvPr/>
        </p:nvSpPr>
        <p:spPr>
          <a:xfrm>
            <a:off x="7424928" y="2359152"/>
            <a:ext cx="594360" cy="411480"/>
          </a:xfrm>
          <a:prstGeom prst="chevron">
            <a:avLst/>
          </a:prstGeom>
          <a:solidFill>
            <a:srgbClr val="B7CED8"/>
          </a:solidFill>
          <a:ln w="12700">
            <a:solidFill>
              <a:srgbClr val="B7C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8156448" y="2057400"/>
            <a:ext cx="1051560" cy="1051560"/>
          </a:xfrm>
          <a:prstGeom prst="ellipse">
            <a:avLst/>
          </a:prstGeom>
          <a:solidFill>
            <a:srgbClr val="C95D6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845820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5</a:t>
            </a:r>
            <a:endParaRPr lang="en-US" sz="1500"/>
          </a:p>
        </p:txBody>
      </p:sp>
      <p:sp>
        <p:nvSpPr>
          <p:cNvPr id="30" name="Text 28"/>
          <p:cNvSpPr/>
          <p:nvPr/>
        </p:nvSpPr>
        <p:spPr>
          <a:xfrm>
            <a:off x="7973568" y="3337560"/>
            <a:ext cx="1417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DEADLINE</a:t>
            </a:r>
            <a:endParaRPr lang="en-US" sz="1600"/>
          </a:p>
        </p:txBody>
      </p:sp>
      <p:sp>
        <p:nvSpPr>
          <p:cNvPr id="31" name="Text 29"/>
          <p:cNvSpPr/>
          <p:nvPr/>
        </p:nvSpPr>
        <p:spPr>
          <a:xfrm>
            <a:off x="792784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Create a reason to act</a:t>
            </a:r>
            <a:endParaRPr lang="en-US" sz="1600"/>
          </a:p>
        </p:txBody>
      </p:sp>
      <p:sp>
        <p:nvSpPr>
          <p:cNvPr id="32" name="Shape 30"/>
          <p:cNvSpPr/>
          <p:nvPr/>
        </p:nvSpPr>
        <p:spPr>
          <a:xfrm>
            <a:off x="9299448" y="2359152"/>
            <a:ext cx="594360" cy="411480"/>
          </a:xfrm>
          <a:prstGeom prst="chevron">
            <a:avLst/>
          </a:prstGeom>
          <a:solidFill>
            <a:srgbClr val="B7CED8"/>
          </a:solidFill>
          <a:ln w="12700">
            <a:solidFill>
              <a:srgbClr val="B7CED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10030968" y="2057400"/>
            <a:ext cx="1051560" cy="1051560"/>
          </a:xfrm>
          <a:prstGeom prst="ellipse">
            <a:avLst/>
          </a:prstGeom>
          <a:solidFill>
            <a:srgbClr val="153B6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0332720" y="2359152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FFFFFF"/>
                </a:solidFill>
              </a:rPr>
              <a:t>6</a:t>
            </a:r>
            <a:endParaRPr lang="en-US" sz="1500"/>
          </a:p>
        </p:txBody>
      </p:sp>
      <p:sp>
        <p:nvSpPr>
          <p:cNvPr id="35" name="Text 33"/>
          <p:cNvSpPr/>
          <p:nvPr/>
        </p:nvSpPr>
        <p:spPr>
          <a:xfrm>
            <a:off x="9848088" y="3337560"/>
            <a:ext cx="141732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FOLLOW UP</a:t>
            </a:r>
            <a:endParaRPr lang="en-US" sz="1600"/>
          </a:p>
        </p:txBody>
      </p:sp>
      <p:sp>
        <p:nvSpPr>
          <p:cNvPr id="36" name="Text 34"/>
          <p:cNvSpPr/>
          <p:nvPr/>
        </p:nvSpPr>
        <p:spPr>
          <a:xfrm>
            <a:off x="9802368" y="3703320"/>
            <a:ext cx="150876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600">
                <a:solidFill>
                  <a:srgbClr val="23303D"/>
                </a:solidFill>
              </a:rPr>
              <a:t>Thank, recap, and invite next step</a:t>
            </a:r>
            <a:endParaRPr lang="en-US" sz="1600"/>
          </a:p>
        </p:txBody>
      </p:sp>
      <p:sp>
        <p:nvSpPr>
          <p:cNvPr id="37" name="Text 35"/>
          <p:cNvSpPr/>
          <p:nvPr/>
        </p:nvSpPr>
        <p:spPr>
          <a:xfrm>
            <a:off x="1417320" y="5120640"/>
            <a:ext cx="932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Adjust the cadence to the size, cost, and complexity of the opportunity.</a:t>
            </a:r>
            <a:endParaRPr lang="en-US" sz="160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the action, not only attention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Use email results to improve the next decision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4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EMAIL MARKETING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47472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Attention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Opens can indicate subject-line or sender recognition. Treat them as directional, not the final outcome.</a:t>
            </a:r>
            <a:endParaRPr lang="en-US" sz="20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47472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Interest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Clicks show which topics, messages or calls to action earned additional attention.</a:t>
            </a:r>
            <a:endParaRPr lang="en-US" sz="20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47472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Action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Registrations, renewals, volunteer signups, and other responses to your calls to action reveal whether the campaign accomplished its goal.</a:t>
            </a:r>
            <a:endParaRPr lang="en-US" sz="20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makes the chapter experience visible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Use social content to reach, show, and connect.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5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SOCIAL MEDIA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47472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Reach</a:t>
            </a:r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23303D"/>
                </a:solidFill>
              </a:rPr>
              <a:t>Introduce chapter opportunities to people beyond the current email list.</a:t>
            </a:r>
            <a:endParaRPr lang="en-US" sz="2400"/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47472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Show</a:t>
            </a:r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23303D"/>
                </a:solidFill>
              </a:rPr>
              <a:t>Use photos, short videos, and participant stories to make chapter value tangible.</a:t>
            </a:r>
            <a:endParaRPr lang="en-US" sz="2400"/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47472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47472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>
                <a:solidFill>
                  <a:srgbClr val="153B69"/>
                </a:solidFill>
              </a:rPr>
              <a:t>Connect</a:t>
            </a:r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76148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rgbClr val="23303D"/>
                </a:solidFill>
              </a:rPr>
              <a:t>Recognize members, invite conversation, and encourage people to share.</a:t>
            </a:r>
            <a:endParaRPr lang="en-US" sz="2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social media use&#10;&#10;AI-generated content may be incorrect.">
            <a:extLst>
              <a:ext uri="{FF2B5EF4-FFF2-40B4-BE49-F238E27FC236}">
                <a16:creationId xmlns:a16="http://schemas.microsoft.com/office/drawing/2014/main" id="{3279C627-1CCA-E3B4-7019-EE98CE32C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239" y="224692"/>
            <a:ext cx="10026523" cy="564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744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five repeatable content buckets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A balanced mix makes planning faster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5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SOCIAL MEDIA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658368" y="1965960"/>
            <a:ext cx="2011680" cy="3063240"/>
          </a:xfrm>
          <a:prstGeom prst="roundRect">
            <a:avLst>
              <a:gd name="adj" fmla="val 2727"/>
            </a:avLst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86968" y="228600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</a:rPr>
              <a:t>01</a:t>
            </a:r>
            <a:endParaRPr lang="en-US" sz="2300"/>
          </a:p>
        </p:txBody>
      </p:sp>
      <p:sp>
        <p:nvSpPr>
          <p:cNvPr id="10" name="Text 8"/>
          <p:cNvSpPr/>
          <p:nvPr/>
        </p:nvSpPr>
        <p:spPr>
          <a:xfrm>
            <a:off x="886968" y="29443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</a:rPr>
              <a:t>EVENTS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886968" y="37033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Promote and recap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2971800" y="1965960"/>
            <a:ext cx="2011680" cy="3063240"/>
          </a:xfrm>
          <a:prstGeom prst="roundRect">
            <a:avLst>
              <a:gd name="adj" fmla="val 2727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200400" y="228600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</a:rPr>
              <a:t>02</a:t>
            </a:r>
            <a:endParaRPr lang="en-US" sz="2300"/>
          </a:p>
        </p:txBody>
      </p:sp>
      <p:sp>
        <p:nvSpPr>
          <p:cNvPr id="14" name="Text 12"/>
          <p:cNvSpPr/>
          <p:nvPr/>
        </p:nvSpPr>
        <p:spPr>
          <a:xfrm>
            <a:off x="3200400" y="29443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</a:rPr>
              <a:t>PEOPLE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3200400" y="37033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Spotlight members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5283659" y="1965960"/>
            <a:ext cx="2011680" cy="3063240"/>
          </a:xfrm>
          <a:prstGeom prst="roundRect">
            <a:avLst>
              <a:gd name="adj" fmla="val 2727"/>
            </a:avLst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513832" y="228600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</a:rPr>
              <a:t>03</a:t>
            </a:r>
            <a:endParaRPr lang="en-US" sz="2300"/>
          </a:p>
        </p:txBody>
      </p:sp>
      <p:sp>
        <p:nvSpPr>
          <p:cNvPr id="18" name="Text 16"/>
          <p:cNvSpPr/>
          <p:nvPr/>
        </p:nvSpPr>
        <p:spPr>
          <a:xfrm>
            <a:off x="5513832" y="29443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</a:rPr>
              <a:t>PROJECTS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5512259" y="3739896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Show public works in action</a:t>
            </a:r>
            <a:endParaRPr lang="en-US" sz="2000"/>
          </a:p>
        </p:txBody>
      </p:sp>
      <p:sp>
        <p:nvSpPr>
          <p:cNvPr id="20" name="Shape 18"/>
          <p:cNvSpPr/>
          <p:nvPr/>
        </p:nvSpPr>
        <p:spPr>
          <a:xfrm>
            <a:off x="7598664" y="1965960"/>
            <a:ext cx="2011680" cy="3063240"/>
          </a:xfrm>
          <a:prstGeom prst="roundRect">
            <a:avLst>
              <a:gd name="adj" fmla="val 2727"/>
            </a:avLst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827264" y="228600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</a:rPr>
              <a:t>04</a:t>
            </a:r>
            <a:endParaRPr lang="en-US" sz="2300"/>
          </a:p>
        </p:txBody>
      </p:sp>
      <p:sp>
        <p:nvSpPr>
          <p:cNvPr id="22" name="Text 20"/>
          <p:cNvSpPr/>
          <p:nvPr/>
        </p:nvSpPr>
        <p:spPr>
          <a:xfrm>
            <a:off x="7827264" y="29443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</a:rPr>
              <a:t>LEARNING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7827263" y="3429000"/>
            <a:ext cx="1660865" cy="144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Share resources such as documents or recording links</a:t>
            </a:r>
            <a:endParaRPr lang="en-US" sz="2000"/>
          </a:p>
        </p:txBody>
      </p:sp>
      <p:sp>
        <p:nvSpPr>
          <p:cNvPr id="24" name="Shape 22"/>
          <p:cNvSpPr/>
          <p:nvPr/>
        </p:nvSpPr>
        <p:spPr>
          <a:xfrm>
            <a:off x="9912096" y="1965960"/>
            <a:ext cx="2011680" cy="3063240"/>
          </a:xfrm>
          <a:prstGeom prst="roundRect">
            <a:avLst>
              <a:gd name="adj" fmla="val 2727"/>
            </a:avLst>
          </a:prstGeom>
          <a:solidFill>
            <a:srgbClr val="153B69"/>
          </a:solidFill>
          <a:ln w="12700">
            <a:solidFill>
              <a:srgbClr val="153B6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140696" y="2286000"/>
            <a:ext cx="548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FFFFFF"/>
                </a:solidFill>
              </a:rPr>
              <a:t>05</a:t>
            </a:r>
            <a:endParaRPr lang="en-US" sz="2300"/>
          </a:p>
        </p:txBody>
      </p:sp>
      <p:sp>
        <p:nvSpPr>
          <p:cNvPr id="26" name="Text 24"/>
          <p:cNvSpPr/>
          <p:nvPr/>
        </p:nvSpPr>
        <p:spPr>
          <a:xfrm>
            <a:off x="10140696" y="294436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</a:rPr>
              <a:t>IMPACT</a:t>
            </a:r>
            <a:endParaRPr lang="en-US" sz="1500"/>
          </a:p>
        </p:txBody>
      </p:sp>
      <p:sp>
        <p:nvSpPr>
          <p:cNvPr id="27" name="Text 25"/>
          <p:cNvSpPr/>
          <p:nvPr/>
        </p:nvSpPr>
        <p:spPr>
          <a:xfrm>
            <a:off x="10140696" y="370332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Celebrate results</a:t>
            </a:r>
            <a:endParaRPr lang="en-US" sz="200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a sustainable social calendar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Choose a rhythm your chapter can maintain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5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SOCIAL MEDIA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828800"/>
            <a:ext cx="3154680" cy="333756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4E2E8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1828800"/>
            <a:ext cx="3154680" cy="658368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2996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</a:rPr>
              <a:t>MONDAY</a:t>
            </a:r>
            <a:endParaRPr lang="en-US" sz="1100"/>
          </a:p>
        </p:txBody>
      </p:sp>
      <p:sp>
        <p:nvSpPr>
          <p:cNvPr id="11" name="Text 9"/>
          <p:cNvSpPr/>
          <p:nvPr/>
        </p:nvSpPr>
        <p:spPr>
          <a:xfrm>
            <a:off x="1234440" y="288036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153B69"/>
                </a:solidFill>
              </a:rPr>
              <a:t>LEARN</a:t>
            </a:r>
            <a:endParaRPr lang="en-US" sz="2100"/>
          </a:p>
        </p:txBody>
      </p:sp>
      <p:sp>
        <p:nvSpPr>
          <p:cNvPr id="12" name="Text 10"/>
          <p:cNvSpPr/>
          <p:nvPr/>
        </p:nvSpPr>
        <p:spPr>
          <a:xfrm>
            <a:off x="1371600" y="37033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Resource or industry insight</a:t>
            </a:r>
            <a:endParaRPr lang="en-US" sz="2000"/>
          </a:p>
        </p:txBody>
      </p:sp>
      <p:sp>
        <p:nvSpPr>
          <p:cNvPr id="13" name="Shape 11"/>
          <p:cNvSpPr/>
          <p:nvPr/>
        </p:nvSpPr>
        <p:spPr>
          <a:xfrm>
            <a:off x="4572000" y="1828800"/>
            <a:ext cx="3154680" cy="333756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4E2E8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17720" y="1828800"/>
            <a:ext cx="3154680" cy="658368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00600" y="2020824"/>
            <a:ext cx="12954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</a:rPr>
              <a:t>WEDNESDAY</a:t>
            </a:r>
            <a:endParaRPr lang="en-US" sz="1100"/>
          </a:p>
        </p:txBody>
      </p:sp>
      <p:sp>
        <p:nvSpPr>
          <p:cNvPr id="16" name="Text 14"/>
          <p:cNvSpPr/>
          <p:nvPr/>
        </p:nvSpPr>
        <p:spPr>
          <a:xfrm>
            <a:off x="4892040" y="288036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153B69"/>
                </a:solidFill>
              </a:rPr>
              <a:t>CONNECT</a:t>
            </a:r>
            <a:endParaRPr lang="en-US" sz="2100"/>
          </a:p>
        </p:txBody>
      </p:sp>
      <p:sp>
        <p:nvSpPr>
          <p:cNvPr id="17" name="Text 15"/>
          <p:cNvSpPr/>
          <p:nvPr/>
        </p:nvSpPr>
        <p:spPr>
          <a:xfrm>
            <a:off x="5029200" y="37033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Member, volunteer, or speaker</a:t>
            </a:r>
            <a:endParaRPr lang="en-US" sz="2000"/>
          </a:p>
        </p:txBody>
      </p:sp>
      <p:sp>
        <p:nvSpPr>
          <p:cNvPr id="18" name="Shape 16"/>
          <p:cNvSpPr/>
          <p:nvPr/>
        </p:nvSpPr>
        <p:spPr>
          <a:xfrm>
            <a:off x="8229600" y="1828800"/>
            <a:ext cx="3154680" cy="333756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4E2E8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229600" y="1828800"/>
            <a:ext cx="3154680" cy="658368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8458200" y="2029968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>
                <a:solidFill>
                  <a:srgbClr val="FFFFFF"/>
                </a:solidFill>
              </a:rPr>
              <a:t>FRIDAY</a:t>
            </a:r>
            <a:endParaRPr lang="en-US" sz="1100"/>
          </a:p>
        </p:txBody>
      </p:sp>
      <p:sp>
        <p:nvSpPr>
          <p:cNvPr id="21" name="Text 19"/>
          <p:cNvSpPr/>
          <p:nvPr/>
        </p:nvSpPr>
        <p:spPr>
          <a:xfrm>
            <a:off x="8549640" y="2880360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>
                <a:solidFill>
                  <a:srgbClr val="153B69"/>
                </a:solidFill>
              </a:rPr>
              <a:t>ACT</a:t>
            </a:r>
            <a:endParaRPr lang="en-US" sz="2100"/>
          </a:p>
        </p:txBody>
      </p:sp>
      <p:sp>
        <p:nvSpPr>
          <p:cNvPr id="22" name="Text 20"/>
          <p:cNvSpPr/>
          <p:nvPr/>
        </p:nvSpPr>
        <p:spPr>
          <a:xfrm>
            <a:off x="8686800" y="3703320"/>
            <a:ext cx="2240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23303D"/>
                </a:solidFill>
              </a:rPr>
              <a:t>Event, deadline, or opportunity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1371600" y="553212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59636E"/>
                </a:solidFill>
              </a:rPr>
              <a:t>Example cadence only. Quality and consistency matter more than volume.</a:t>
            </a:r>
            <a:endParaRPr lang="en-US" sz="1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7F52355-D36A-D5C4-E096-DF5883402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463" y="369263"/>
            <a:ext cx="4355942" cy="54644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DBF97E-7FC8-4E84-AD34-5777DADF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602" y="369264"/>
            <a:ext cx="4135114" cy="546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179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D7310E-3CEF-38D5-4D17-BB850D56B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60" y="235975"/>
            <a:ext cx="4729388" cy="5458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10CFFC-4CD3-2E15-5479-77EEA5D67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0681" y="235975"/>
            <a:ext cx="6034403" cy="3775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195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 before, during, and after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Extend the value of every chapter event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5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SOCIAL MEDIA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52044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Before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Explain the benefit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Introduce speakers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Answer common questions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Build reminders</a:t>
            </a:r>
            <a:endParaRPr lang="en-US" sz="2000"/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52044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During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Share key moments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Recognize partners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Capture photos and quotes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Invite conversation</a:t>
            </a:r>
            <a:endParaRPr lang="en-US" sz="2000"/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52044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After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Thank participants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Share highlights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Point to resources</a:t>
            </a:r>
            <a:endParaRPr lang="en-US" sz="2000"/>
          </a:p>
          <a:p>
            <a:r>
              <a:rPr lang="en-US" sz="2000">
                <a:solidFill>
                  <a:srgbClr val="23303D"/>
                </a:solidFill>
              </a:rPr>
              <a:t>Invite the next action</a:t>
            </a:r>
            <a:endParaRPr lang="en-US" sz="2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7CC224-C37F-D137-737C-21CB72109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922" y="191885"/>
            <a:ext cx="4885935" cy="55483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53B38-8AC5-AEA0-DCEA-76C636083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869" y="191885"/>
            <a:ext cx="4936778" cy="554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783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95AF9-C495-11C6-F136-C6E49F822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567" y="283653"/>
            <a:ext cx="5085198" cy="5468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CD3CD7-4900-56DD-594F-69A35049C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129" y="283653"/>
            <a:ext cx="4767619" cy="55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11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Consistency builds recognition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Make every chapter message feel connected to APWA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5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SOCIAL MEDIA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Text 6"/>
          <p:cNvSpPr/>
          <p:nvPr/>
        </p:nvSpPr>
        <p:spPr>
          <a:xfrm>
            <a:off x="560439" y="2113934"/>
            <a:ext cx="6185801" cy="253672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Use current APWA and chapter brand assets.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Keep colors, typography, and visual style consistent.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Write in a professional, accessible chapter voice.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Use clear image permissions and credits.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Use campaign hashtags selectively and consistently.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6995160" y="1828800"/>
            <a:ext cx="3977640" cy="3474720"/>
          </a:xfrm>
          <a:prstGeom prst="roundRect">
            <a:avLst>
              <a:gd name="adj" fmla="val 2105"/>
            </a:avLst>
          </a:prstGeom>
          <a:solidFill>
            <a:srgbClr val="153B69"/>
          </a:solidFill>
          <a:ln w="12700">
            <a:solidFill>
              <a:srgbClr val="153B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315200" y="233172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54C5D0"/>
                </a:solidFill>
              </a:rPr>
              <a:t>BRAND CHECK</a:t>
            </a:r>
            <a:endParaRPr lang="en-US" sz="1200"/>
          </a:p>
        </p:txBody>
      </p:sp>
      <p:sp>
        <p:nvSpPr>
          <p:cNvPr id="11" name="Text 9"/>
          <p:cNvSpPr/>
          <p:nvPr/>
        </p:nvSpPr>
        <p:spPr>
          <a:xfrm>
            <a:off x="7452360" y="2971800"/>
            <a:ext cx="3063240" cy="1325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>
                <a:solidFill>
                  <a:srgbClr val="FFFFFF"/>
                </a:solidFill>
              </a:rPr>
              <a:t>Would someone recognize this as an APWA chapter message before seeing the logo?</a:t>
            </a:r>
            <a:endParaRPr lang="en-US" sz="2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every campaign with three decisions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Clarity at the beginning saves time throughout the campaign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6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A CAMPAIGN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56616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69848" y="2011680"/>
            <a:ext cx="420624" cy="420624"/>
          </a:xfrm>
          <a:prstGeom prst="ellipse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69848" y="2103120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1</a:t>
            </a:r>
            <a:endParaRPr lang="en-US" sz="1000"/>
          </a:p>
        </p:txBody>
      </p:sp>
      <p:sp>
        <p:nvSpPr>
          <p:cNvPr id="12" name="Text 10"/>
          <p:cNvSpPr/>
          <p:nvPr/>
        </p:nvSpPr>
        <p:spPr>
          <a:xfrm>
            <a:off x="1618488" y="2011680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WHO?</a:t>
            </a:r>
            <a:endParaRPr lang="en-US" sz="1500"/>
          </a:p>
        </p:txBody>
      </p:sp>
      <p:sp>
        <p:nvSpPr>
          <p:cNvPr id="13" name="Text 11"/>
          <p:cNvSpPr/>
          <p:nvPr/>
        </p:nvSpPr>
        <p:spPr>
          <a:xfrm>
            <a:off x="1170432" y="2706624"/>
            <a:ext cx="2807208" cy="2542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Define the priority audience and the need, barrier, or motivation that matters most.</a:t>
            </a:r>
            <a:endParaRPr lang="en-US" sz="2000"/>
          </a:p>
        </p:txBody>
      </p:sp>
      <p:sp>
        <p:nvSpPr>
          <p:cNvPr id="14" name="Shape 12"/>
          <p:cNvSpPr/>
          <p:nvPr/>
        </p:nvSpPr>
        <p:spPr>
          <a:xfrm>
            <a:off x="4425696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4425696" y="1828800"/>
            <a:ext cx="82296" cy="356616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626864" y="2011680"/>
            <a:ext cx="420624" cy="420624"/>
          </a:xfrm>
          <a:prstGeom prst="ellipse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626864" y="2103120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2</a:t>
            </a:r>
            <a:endParaRPr lang="en-US" sz="1000"/>
          </a:p>
        </p:txBody>
      </p:sp>
      <p:sp>
        <p:nvSpPr>
          <p:cNvPr id="18" name="Text 16"/>
          <p:cNvSpPr/>
          <p:nvPr/>
        </p:nvSpPr>
        <p:spPr>
          <a:xfrm>
            <a:off x="5175504" y="2011680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WHY?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4727448" y="2706624"/>
            <a:ext cx="2807208" cy="2542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State the benefit in audience language. Explain the value before the logistics.</a:t>
            </a:r>
            <a:endParaRPr lang="en-US" sz="2000"/>
          </a:p>
        </p:txBody>
      </p:sp>
      <p:sp>
        <p:nvSpPr>
          <p:cNvPr id="20" name="Shape 18"/>
          <p:cNvSpPr/>
          <p:nvPr/>
        </p:nvSpPr>
        <p:spPr>
          <a:xfrm>
            <a:off x="7982712" y="1828800"/>
            <a:ext cx="3337560" cy="356616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982712" y="1828800"/>
            <a:ext cx="82296" cy="356616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8183880" y="2011680"/>
            <a:ext cx="420624" cy="420624"/>
          </a:xfrm>
          <a:prstGeom prst="ellipse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8183880" y="2103120"/>
            <a:ext cx="42062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>
                <a:solidFill>
                  <a:srgbClr val="FFFFFF"/>
                </a:solidFill>
              </a:rPr>
              <a:t>3</a:t>
            </a:r>
            <a:endParaRPr lang="en-US" sz="1000"/>
          </a:p>
        </p:txBody>
      </p:sp>
      <p:sp>
        <p:nvSpPr>
          <p:cNvPr id="24" name="Text 22"/>
          <p:cNvSpPr/>
          <p:nvPr/>
        </p:nvSpPr>
        <p:spPr>
          <a:xfrm>
            <a:off x="8732520" y="2011680"/>
            <a:ext cx="2359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WHAT NEXT?</a:t>
            </a:r>
            <a:endParaRPr lang="en-US" sz="1500"/>
          </a:p>
        </p:txBody>
      </p:sp>
      <p:sp>
        <p:nvSpPr>
          <p:cNvPr id="25" name="Text 23"/>
          <p:cNvSpPr/>
          <p:nvPr/>
        </p:nvSpPr>
        <p:spPr>
          <a:xfrm>
            <a:off x="8284464" y="2706624"/>
            <a:ext cx="2807208" cy="2542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Choose one primary action and remove unnecessary steps between interest and completion.</a:t>
            </a:r>
            <a:endParaRPr lang="en-US" sz="200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membership recruitment campaign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A coordinated plan for prospective and less-engaged members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6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A CAMPAIGN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594360" y="1828800"/>
            <a:ext cx="2606040" cy="35661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94360" y="1828800"/>
            <a:ext cx="82296" cy="356616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AUDIENCE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868680" y="2395728"/>
            <a:ext cx="210312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Prospective members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Event attendees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Emerging professionals</a:t>
            </a:r>
            <a:endParaRPr lang="en-US" sz="16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429000" y="1828800"/>
            <a:ext cx="2606040" cy="35661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429000" y="1828800"/>
            <a:ext cx="82296" cy="356616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70332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MESSAGE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3703320" y="2395728"/>
            <a:ext cx="210312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Build your network.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Advance your career.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Connect locally.</a:t>
            </a:r>
            <a:endParaRPr lang="en-US" sz="16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63640" y="1828800"/>
            <a:ext cx="2606040" cy="35661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63640" y="1828800"/>
            <a:ext cx="82296" cy="356616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3796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CHANNEL PLAN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6537960" y="2395728"/>
            <a:ext cx="210312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Website: value + join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Email: targeted invite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Social: member stories</a:t>
            </a:r>
            <a:endParaRPr lang="en-US" sz="1600">
              <a:cs typeface="Arial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098280" y="1828800"/>
            <a:ext cx="2606040" cy="356616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098280" y="1828800"/>
            <a:ext cx="82296" cy="356616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37260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SUCCESS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9372600" y="2395728"/>
            <a:ext cx="2103120" cy="28529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600">
                <a:solidFill>
                  <a:srgbClr val="23303D"/>
                </a:solidFill>
              </a:rPr>
              <a:t>Inquiries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Join-page visits</a:t>
            </a:r>
            <a:endParaRPr lang="en-US" sz="1600">
              <a:cs typeface="Arial"/>
            </a:endParaRPr>
          </a:p>
          <a:p>
            <a:endParaRPr lang="en-US" sz="1600">
              <a:solidFill>
                <a:srgbClr val="23303D"/>
              </a:solidFill>
            </a:endParaRPr>
          </a:p>
          <a:p>
            <a:r>
              <a:rPr lang="en-US" sz="1600">
                <a:solidFill>
                  <a:srgbClr val="23303D"/>
                </a:solidFill>
              </a:rPr>
              <a:t>New members</a:t>
            </a:r>
            <a:endParaRPr lang="en-US" sz="16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chapter event campaign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Move audiences from awareness to registration to return attendance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6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A CAMPAIGN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640080" y="1965960"/>
            <a:ext cx="1920240" cy="2651760"/>
          </a:xfrm>
          <a:prstGeom prst="roundRect">
            <a:avLst>
              <a:gd name="adj" fmla="val 2381"/>
            </a:avLst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22960" y="23317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AWARE</a:t>
            </a:r>
            <a:endParaRPr lang="en-US" sz="1400"/>
          </a:p>
        </p:txBody>
      </p:sp>
      <p:sp>
        <p:nvSpPr>
          <p:cNvPr id="10" name="Text 8"/>
          <p:cNvSpPr/>
          <p:nvPr/>
        </p:nvSpPr>
        <p:spPr>
          <a:xfrm>
            <a:off x="868680" y="30632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Show the problem or opportunity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2542032" y="288036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59636E"/>
                </a:solidFill>
              </a:rPr>
              <a:t>›</a:t>
            </a:r>
            <a:endParaRPr lang="en-US" sz="3000"/>
          </a:p>
        </p:txBody>
      </p:sp>
      <p:sp>
        <p:nvSpPr>
          <p:cNvPr id="12" name="Shape 10"/>
          <p:cNvSpPr/>
          <p:nvPr/>
        </p:nvSpPr>
        <p:spPr>
          <a:xfrm>
            <a:off x="2926080" y="1965960"/>
            <a:ext cx="1920240" cy="2651760"/>
          </a:xfrm>
          <a:prstGeom prst="roundRect">
            <a:avLst>
              <a:gd name="adj" fmla="val 2381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108960" y="23317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CONSIDER</a:t>
            </a:r>
            <a:endParaRPr lang="en-US" sz="1400"/>
          </a:p>
        </p:txBody>
      </p:sp>
      <p:sp>
        <p:nvSpPr>
          <p:cNvPr id="14" name="Text 12"/>
          <p:cNvSpPr/>
          <p:nvPr/>
        </p:nvSpPr>
        <p:spPr>
          <a:xfrm>
            <a:off x="3154680" y="30632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Explain outcomes and address barriers</a:t>
            </a:r>
            <a:endParaRPr lang="en-US" sz="2000"/>
          </a:p>
        </p:txBody>
      </p:sp>
      <p:sp>
        <p:nvSpPr>
          <p:cNvPr id="15" name="Text 13"/>
          <p:cNvSpPr/>
          <p:nvPr/>
        </p:nvSpPr>
        <p:spPr>
          <a:xfrm>
            <a:off x="4828032" y="288036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59636E"/>
                </a:solidFill>
              </a:rPr>
              <a:t>›</a:t>
            </a:r>
            <a:endParaRPr lang="en-US" sz="3000"/>
          </a:p>
        </p:txBody>
      </p:sp>
      <p:sp>
        <p:nvSpPr>
          <p:cNvPr id="16" name="Shape 14"/>
          <p:cNvSpPr/>
          <p:nvPr/>
        </p:nvSpPr>
        <p:spPr>
          <a:xfrm>
            <a:off x="5212080" y="1965960"/>
            <a:ext cx="1920240" cy="2651760"/>
          </a:xfrm>
          <a:prstGeom prst="roundRect">
            <a:avLst>
              <a:gd name="adj" fmla="val 2381"/>
            </a:avLst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394960" y="23317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REGISTER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5440680" y="30632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Make the action direct and urgent</a:t>
            </a:r>
            <a:endParaRPr lang="en-US" sz="2000"/>
          </a:p>
        </p:txBody>
      </p:sp>
      <p:sp>
        <p:nvSpPr>
          <p:cNvPr id="19" name="Text 17"/>
          <p:cNvSpPr/>
          <p:nvPr/>
        </p:nvSpPr>
        <p:spPr>
          <a:xfrm>
            <a:off x="7114032" y="288036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59636E"/>
                </a:solidFill>
              </a:rPr>
              <a:t>›</a:t>
            </a:r>
            <a:endParaRPr lang="en-US" sz="3000"/>
          </a:p>
        </p:txBody>
      </p:sp>
      <p:sp>
        <p:nvSpPr>
          <p:cNvPr id="20" name="Shape 18"/>
          <p:cNvSpPr/>
          <p:nvPr/>
        </p:nvSpPr>
        <p:spPr>
          <a:xfrm>
            <a:off x="7498080" y="1965960"/>
            <a:ext cx="1920240" cy="2651760"/>
          </a:xfrm>
          <a:prstGeom prst="roundRect">
            <a:avLst>
              <a:gd name="adj" fmla="val 2381"/>
            </a:avLst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680960" y="23317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EXPERIENCE</a:t>
            </a:r>
            <a:endParaRPr lang="en-US" sz="1400"/>
          </a:p>
        </p:txBody>
      </p:sp>
      <p:sp>
        <p:nvSpPr>
          <p:cNvPr id="22" name="Text 20"/>
          <p:cNvSpPr/>
          <p:nvPr/>
        </p:nvSpPr>
        <p:spPr>
          <a:xfrm>
            <a:off x="7726680" y="30632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Welcome and deliver value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9400032" y="288036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>
                <a:solidFill>
                  <a:srgbClr val="59636E"/>
                </a:solidFill>
              </a:rPr>
              <a:t>›</a:t>
            </a:r>
            <a:endParaRPr lang="en-US" sz="3000"/>
          </a:p>
        </p:txBody>
      </p:sp>
      <p:sp>
        <p:nvSpPr>
          <p:cNvPr id="24" name="Shape 22"/>
          <p:cNvSpPr/>
          <p:nvPr/>
        </p:nvSpPr>
        <p:spPr>
          <a:xfrm>
            <a:off x="9784080" y="1965960"/>
            <a:ext cx="1920240" cy="2651760"/>
          </a:xfrm>
          <a:prstGeom prst="roundRect">
            <a:avLst>
              <a:gd name="adj" fmla="val 2381"/>
            </a:avLst>
          </a:prstGeom>
          <a:solidFill>
            <a:srgbClr val="153B69"/>
          </a:solidFill>
          <a:ln w="12700">
            <a:solidFill>
              <a:srgbClr val="153B6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966960" y="23317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FFFFFF"/>
                </a:solidFill>
              </a:rPr>
              <a:t>RETURN</a:t>
            </a:r>
            <a:endParaRPr lang="en-US" sz="1400"/>
          </a:p>
        </p:txBody>
      </p:sp>
      <p:sp>
        <p:nvSpPr>
          <p:cNvPr id="26" name="Text 24"/>
          <p:cNvSpPr/>
          <p:nvPr/>
        </p:nvSpPr>
        <p:spPr>
          <a:xfrm>
            <a:off x="10012680" y="306324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2000">
                <a:solidFill>
                  <a:srgbClr val="FFFFFF"/>
                </a:solidFill>
              </a:rPr>
              <a:t>Follow up with the next opportunity</a:t>
            </a:r>
            <a:endParaRPr lang="en-US" sz="2000"/>
          </a:p>
        </p:txBody>
      </p:sp>
      <p:sp>
        <p:nvSpPr>
          <p:cNvPr id="27" name="Text 25"/>
          <p:cNvSpPr/>
          <p:nvPr/>
        </p:nvSpPr>
        <p:spPr>
          <a:xfrm>
            <a:off x="1051560" y="5212080"/>
            <a:ext cx="10058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The campaign continues after registration. The experience and follow-up influence future participation.</a:t>
            </a:r>
            <a:endParaRPr lang="en-US" sz="160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Campaign planning worksheet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Use this framework for an event or membership campaign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6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BUILD A CAMPAIGN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691640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EAF4F7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51560" y="18562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GOAL</a:t>
            </a:r>
            <a:endParaRPr lang="en-US" sz="900"/>
          </a:p>
        </p:txBody>
      </p:sp>
      <p:sp>
        <p:nvSpPr>
          <p:cNvPr id="10" name="Text 8"/>
          <p:cNvSpPr/>
          <p:nvPr/>
        </p:nvSpPr>
        <p:spPr>
          <a:xfrm>
            <a:off x="2011680" y="184708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What measurable outcome do we want?</a:t>
            </a:r>
            <a:endParaRPr lang="en-US" sz="1320"/>
          </a:p>
        </p:txBody>
      </p:sp>
      <p:sp>
        <p:nvSpPr>
          <p:cNvPr id="11" name="Shape 9"/>
          <p:cNvSpPr/>
          <p:nvPr/>
        </p:nvSpPr>
        <p:spPr>
          <a:xfrm>
            <a:off x="6217920" y="1691640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EAF4F7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18562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AUDIENCE</a:t>
            </a:r>
            <a:endParaRPr lang="en-US" sz="900"/>
          </a:p>
        </p:txBody>
      </p:sp>
      <p:sp>
        <p:nvSpPr>
          <p:cNvPr id="13" name="Text 11"/>
          <p:cNvSpPr/>
          <p:nvPr/>
        </p:nvSpPr>
        <p:spPr>
          <a:xfrm>
            <a:off x="7360920" y="1847088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Who is the priority?</a:t>
            </a:r>
            <a:endParaRPr lang="en-US" sz="1320"/>
          </a:p>
        </p:txBody>
      </p:sp>
      <p:sp>
        <p:nvSpPr>
          <p:cNvPr id="14" name="Shape 12"/>
          <p:cNvSpPr/>
          <p:nvPr/>
        </p:nvSpPr>
        <p:spPr>
          <a:xfrm>
            <a:off x="868680" y="2679192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51560" y="28437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INSIGHT</a:t>
            </a:r>
            <a:endParaRPr lang="en-US" sz="900"/>
          </a:p>
        </p:txBody>
      </p:sp>
      <p:sp>
        <p:nvSpPr>
          <p:cNvPr id="16" name="Text 14"/>
          <p:cNvSpPr/>
          <p:nvPr/>
        </p:nvSpPr>
        <p:spPr>
          <a:xfrm>
            <a:off x="2011680" y="28346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What matters or creates a barrier?</a:t>
            </a:r>
            <a:endParaRPr lang="en-US" sz="1320"/>
          </a:p>
        </p:txBody>
      </p:sp>
      <p:sp>
        <p:nvSpPr>
          <p:cNvPr id="17" name="Shape 15"/>
          <p:cNvSpPr/>
          <p:nvPr/>
        </p:nvSpPr>
        <p:spPr>
          <a:xfrm>
            <a:off x="6217920" y="2679192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0" y="2843784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MESSAGE</a:t>
            </a:r>
            <a:endParaRPr lang="en-US" sz="900"/>
          </a:p>
        </p:txBody>
      </p:sp>
      <p:sp>
        <p:nvSpPr>
          <p:cNvPr id="19" name="Text 17"/>
          <p:cNvSpPr/>
          <p:nvPr/>
        </p:nvSpPr>
        <p:spPr>
          <a:xfrm>
            <a:off x="7360920" y="2834640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What is the clearest benefit?</a:t>
            </a:r>
            <a:endParaRPr lang="en-US" sz="1320"/>
          </a:p>
        </p:txBody>
      </p:sp>
      <p:sp>
        <p:nvSpPr>
          <p:cNvPr id="20" name="Shape 18"/>
          <p:cNvSpPr/>
          <p:nvPr/>
        </p:nvSpPr>
        <p:spPr>
          <a:xfrm>
            <a:off x="868680" y="3666744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51560" y="383133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CHANNELS</a:t>
            </a:r>
            <a:endParaRPr lang="en-US" sz="900"/>
          </a:p>
        </p:txBody>
      </p:sp>
      <p:sp>
        <p:nvSpPr>
          <p:cNvPr id="22" name="Text 20"/>
          <p:cNvSpPr/>
          <p:nvPr/>
        </p:nvSpPr>
        <p:spPr>
          <a:xfrm>
            <a:off x="2011680" y="382219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What job will each channel perform?</a:t>
            </a:r>
            <a:endParaRPr lang="en-US" sz="1320"/>
          </a:p>
        </p:txBody>
      </p:sp>
      <p:sp>
        <p:nvSpPr>
          <p:cNvPr id="23" name="Shape 21"/>
          <p:cNvSpPr/>
          <p:nvPr/>
        </p:nvSpPr>
        <p:spPr>
          <a:xfrm>
            <a:off x="6217920" y="3666744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400800" y="383133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CTA</a:t>
            </a:r>
            <a:endParaRPr lang="en-US" sz="900"/>
          </a:p>
        </p:txBody>
      </p:sp>
      <p:sp>
        <p:nvSpPr>
          <p:cNvPr id="25" name="Text 23"/>
          <p:cNvSpPr/>
          <p:nvPr/>
        </p:nvSpPr>
        <p:spPr>
          <a:xfrm>
            <a:off x="7360920" y="3822192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What should the audience do next?</a:t>
            </a:r>
            <a:endParaRPr lang="en-US" sz="1320"/>
          </a:p>
        </p:txBody>
      </p:sp>
      <p:sp>
        <p:nvSpPr>
          <p:cNvPr id="26" name="Shape 24"/>
          <p:cNvSpPr/>
          <p:nvPr/>
        </p:nvSpPr>
        <p:spPr>
          <a:xfrm>
            <a:off x="868680" y="4654296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51560" y="481888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OWNER</a:t>
            </a:r>
            <a:endParaRPr lang="en-US" sz="900"/>
          </a:p>
        </p:txBody>
      </p:sp>
      <p:sp>
        <p:nvSpPr>
          <p:cNvPr id="28" name="Text 26"/>
          <p:cNvSpPr/>
          <p:nvPr/>
        </p:nvSpPr>
        <p:spPr>
          <a:xfrm>
            <a:off x="2011680" y="480974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Who creates, approves, and publishes?</a:t>
            </a:r>
            <a:endParaRPr lang="en-US" sz="1320"/>
          </a:p>
        </p:txBody>
      </p:sp>
      <p:sp>
        <p:nvSpPr>
          <p:cNvPr id="29" name="Shape 27"/>
          <p:cNvSpPr/>
          <p:nvPr/>
        </p:nvSpPr>
        <p:spPr>
          <a:xfrm>
            <a:off x="6217920" y="4654296"/>
            <a:ext cx="4892040" cy="749808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 w="12700">
            <a:solidFill>
              <a:srgbClr val="D3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400800" y="481888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MEASURE</a:t>
            </a:r>
            <a:endParaRPr lang="en-US" sz="900"/>
          </a:p>
        </p:txBody>
      </p:sp>
      <p:sp>
        <p:nvSpPr>
          <p:cNvPr id="31" name="Text 29"/>
          <p:cNvSpPr/>
          <p:nvPr/>
        </p:nvSpPr>
        <p:spPr>
          <a:xfrm>
            <a:off x="7360920" y="4809744"/>
            <a:ext cx="3474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>
                <a:solidFill>
                  <a:srgbClr val="153B69"/>
                </a:solidFill>
              </a:rPr>
              <a:t>How will we know it worked?</a:t>
            </a:r>
            <a:endParaRPr lang="en-US" sz="132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Evaluate tools by the job to be done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A free tool is not helpful if it adds complexity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7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TOOLS THAT SAVE TIME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868680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868680" y="1828800"/>
            <a:ext cx="82296" cy="352044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43000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Create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43000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Graphics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Short video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Templates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Photo editing</a:t>
            </a:r>
            <a:endParaRPr lang="en-US" sz="20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25696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25696" y="1828800"/>
            <a:ext cx="82296" cy="352044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700016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Manage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4700016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Editorial calendar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Approvals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Asset storage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Task ownership</a:t>
            </a:r>
            <a:endParaRPr lang="en-US" sz="20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982712" y="1828800"/>
            <a:ext cx="3337560" cy="3520440"/>
          </a:xfrm>
          <a:prstGeom prst="roundRect">
            <a:avLst>
              <a:gd name="adj" fmla="val 1644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982712" y="1828800"/>
            <a:ext cx="82296" cy="352044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257032" y="20116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Measure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8257032" y="2395728"/>
            <a:ext cx="283464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>
                <a:solidFill>
                  <a:srgbClr val="23303D"/>
                </a:solidFill>
              </a:rPr>
              <a:t>Email response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Website activity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Social performance</a:t>
            </a:r>
            <a:endParaRPr lang="en-US" sz="2000">
              <a:cs typeface="Arial"/>
            </a:endParaRPr>
          </a:p>
          <a:p>
            <a:endParaRPr lang="en-US" sz="2000">
              <a:solidFill>
                <a:srgbClr val="23303D"/>
              </a:solidFill>
            </a:endParaRPr>
          </a:p>
          <a:p>
            <a:r>
              <a:rPr lang="en-US" sz="2000">
                <a:solidFill>
                  <a:srgbClr val="23303D"/>
                </a:solidFill>
              </a:rPr>
              <a:t>Campaign outcomes</a:t>
            </a:r>
            <a:endParaRPr lang="en-US" sz="2000">
              <a:cs typeface="Arial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quality content on a budget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Use tools that are no- or low-cost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7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TOOLS THAT SAVE TIME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78308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14400" y="1783080"/>
            <a:ext cx="82296" cy="150876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188720" y="1965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Canva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1188720" y="2350008"/>
            <a:ext cx="4297680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Templates and social graphics</a:t>
            </a:r>
            <a:endParaRPr lang="en-US" sz="2000">
              <a:cs typeface="Arial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72200" y="178308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172200" y="1783080"/>
            <a:ext cx="82296" cy="150876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46520" y="1965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Adobe Express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6446520" y="2350008"/>
            <a:ext cx="4297680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Graphics and short-form content</a:t>
            </a:r>
            <a:endParaRPr lang="en-US" sz="2000">
              <a:cs typeface="Arial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4400" y="365760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14400" y="3657600"/>
            <a:ext cx="82296" cy="150876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88720" y="384048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APWA assets (brand guide, chapter logo)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1188720" y="4313019"/>
            <a:ext cx="4297680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Approved logos and campaign materials</a:t>
            </a:r>
            <a:endParaRPr lang="en-US" sz="2000">
              <a:cs typeface="Arial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72200" y="365760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72200" y="3657600"/>
            <a:ext cx="82296" cy="150876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446520" y="3776472"/>
            <a:ext cx="4526280" cy="559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Stock libraries (</a:t>
            </a:r>
            <a:r>
              <a:rPr lang="en-US" sz="1500" b="1" err="1">
                <a:solidFill>
                  <a:srgbClr val="153B69"/>
                </a:solidFill>
              </a:rPr>
              <a:t>Pixabay</a:t>
            </a:r>
            <a:r>
              <a:rPr lang="en-US" sz="1500" b="1">
                <a:solidFill>
                  <a:srgbClr val="153B69"/>
                </a:solidFill>
              </a:rPr>
              <a:t>, </a:t>
            </a:r>
            <a:r>
              <a:rPr lang="en-US" sz="1500" b="1" err="1">
                <a:solidFill>
                  <a:srgbClr val="153B69"/>
                </a:solidFill>
              </a:rPr>
              <a:t>Pexels</a:t>
            </a:r>
            <a:r>
              <a:rPr lang="en-US" sz="1500" b="1">
                <a:solidFill>
                  <a:srgbClr val="153B69"/>
                </a:solidFill>
              </a:rPr>
              <a:t>, </a:t>
            </a:r>
            <a:r>
              <a:rPr lang="en-US" sz="1500" b="1" err="1">
                <a:solidFill>
                  <a:srgbClr val="153B69"/>
                </a:solidFill>
              </a:rPr>
              <a:t>Unsplash</a:t>
            </a:r>
            <a:r>
              <a:rPr lang="en-US" sz="1500" b="1">
                <a:solidFill>
                  <a:srgbClr val="153B69"/>
                </a:solidFill>
              </a:rPr>
              <a:t>, Canva)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6446520" y="4336026"/>
            <a:ext cx="4297680" cy="61441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Supporting photography and visuals</a:t>
            </a:r>
            <a:endParaRPr lang="en-US" sz="2000">
              <a:cs typeface="Arial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188720" y="5669280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59636E"/>
                </a:solidFill>
              </a:rPr>
              <a:t>Confirm current pricing, licensing, and chapter access before adopting a platform.</a:t>
            </a:r>
            <a:endParaRPr lang="en-US" sz="13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70A8-0F69-EF68-DE1F-1651EAEFD4F8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8231DAD-B010-2D82-0BC1-021C4A06BAF6}"/>
              </a:ext>
            </a:extLst>
          </p:cNvPr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quality content on a budget continued</a:t>
            </a:r>
            <a:endParaRPr lang="en-US" sz="25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9916487-D6FD-9FDD-1D44-819664CB4053}"/>
              </a:ext>
            </a:extLst>
          </p:cNvPr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B2AFFB8-52B0-22C6-12A2-21CFC3A93853}"/>
              </a:ext>
            </a:extLst>
          </p:cNvPr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7</a:t>
            </a:r>
            <a:endParaRPr lang="en-US" sz="8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BBAB6B6-0041-17C8-B28A-09339693A263}"/>
              </a:ext>
            </a:extLst>
          </p:cNvPr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TOOLS THAT SAVE TIME</a:t>
            </a:r>
            <a:endParaRPr lang="en-US" sz="9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9E2F9BE-6970-991A-69D5-08A7B6FB9C31}"/>
              </a:ext>
            </a:extLst>
          </p:cNvPr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BCFDF198-9E96-9826-35E9-8B1598280F70}"/>
              </a:ext>
            </a:extLst>
          </p:cNvPr>
          <p:cNvSpPr/>
          <p:nvPr/>
        </p:nvSpPr>
        <p:spPr>
          <a:xfrm>
            <a:off x="914400" y="178308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16098514-460D-1028-2B3F-D477550E5552}"/>
              </a:ext>
            </a:extLst>
          </p:cNvPr>
          <p:cNvSpPr/>
          <p:nvPr/>
        </p:nvSpPr>
        <p:spPr>
          <a:xfrm>
            <a:off x="914400" y="1783080"/>
            <a:ext cx="82296" cy="150876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5EFA1A9-B896-E5AD-FBF0-31C784C73321}"/>
              </a:ext>
            </a:extLst>
          </p:cNvPr>
          <p:cNvSpPr/>
          <p:nvPr/>
        </p:nvSpPr>
        <p:spPr>
          <a:xfrm>
            <a:off x="1188720" y="1965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err="1">
                <a:solidFill>
                  <a:srgbClr val="153B69"/>
                </a:solidFill>
              </a:rPr>
              <a:t>AnswerStage</a:t>
            </a:r>
            <a:r>
              <a:rPr lang="en-US" sz="1500" b="1">
                <a:solidFill>
                  <a:srgbClr val="153B69"/>
                </a:solidFill>
              </a:rPr>
              <a:t> or Gather Voices</a:t>
            </a:r>
            <a:endParaRPr lang="en-US" sz="15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A9A1F5C-1D5C-0C44-5762-0C04A4A614ED}"/>
              </a:ext>
            </a:extLst>
          </p:cNvPr>
          <p:cNvSpPr/>
          <p:nvPr/>
        </p:nvSpPr>
        <p:spPr>
          <a:xfrm>
            <a:off x="1188720" y="2350008"/>
            <a:ext cx="4297680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Video testimonials</a:t>
            </a:r>
            <a:endParaRPr lang="en-US" sz="2000">
              <a:cs typeface="Arial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1751169-003B-FF0A-0EBC-AF033C945088}"/>
              </a:ext>
            </a:extLst>
          </p:cNvPr>
          <p:cNvSpPr/>
          <p:nvPr/>
        </p:nvSpPr>
        <p:spPr>
          <a:xfrm>
            <a:off x="6172200" y="178308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3CFCDCC-83B9-2428-A270-7714451C81C9}"/>
              </a:ext>
            </a:extLst>
          </p:cNvPr>
          <p:cNvSpPr/>
          <p:nvPr/>
        </p:nvSpPr>
        <p:spPr>
          <a:xfrm>
            <a:off x="6172200" y="1783080"/>
            <a:ext cx="82296" cy="150876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D510D4E1-32D6-51BC-7767-5FB510FB07D9}"/>
              </a:ext>
            </a:extLst>
          </p:cNvPr>
          <p:cNvSpPr/>
          <p:nvPr/>
        </p:nvSpPr>
        <p:spPr>
          <a:xfrm>
            <a:off x="6446520" y="19659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Monday, Asana, </a:t>
            </a:r>
            <a:r>
              <a:rPr lang="en-US" sz="1500" b="1" err="1">
                <a:solidFill>
                  <a:srgbClr val="153B69"/>
                </a:solidFill>
              </a:rPr>
              <a:t>Appflowy</a:t>
            </a:r>
            <a:r>
              <a:rPr lang="en-US" sz="1500" b="1">
                <a:solidFill>
                  <a:srgbClr val="153B69"/>
                </a:solidFill>
              </a:rPr>
              <a:t>, and others</a:t>
            </a:r>
            <a:endParaRPr lang="en-US" sz="150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663ACF35-AE49-A5DC-EEFA-1F5C688D0E7C}"/>
              </a:ext>
            </a:extLst>
          </p:cNvPr>
          <p:cNvSpPr/>
          <p:nvPr/>
        </p:nvSpPr>
        <p:spPr>
          <a:xfrm>
            <a:off x="6446520" y="2350008"/>
            <a:ext cx="4297680" cy="7955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  <a:cs typeface="Arial"/>
              </a:rPr>
              <a:t>Social media content calendar</a:t>
            </a:r>
            <a:endParaRPr lang="en-US" sz="2000">
              <a:cs typeface="Arial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5292AAA9-2A76-70EA-F581-870934828654}"/>
              </a:ext>
            </a:extLst>
          </p:cNvPr>
          <p:cNvSpPr/>
          <p:nvPr/>
        </p:nvSpPr>
        <p:spPr>
          <a:xfrm>
            <a:off x="914400" y="3657600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6D4BF53-84FD-14E0-33FB-C37409D72938}"/>
              </a:ext>
            </a:extLst>
          </p:cNvPr>
          <p:cNvSpPr/>
          <p:nvPr/>
        </p:nvSpPr>
        <p:spPr>
          <a:xfrm>
            <a:off x="914400" y="3657600"/>
            <a:ext cx="82296" cy="150876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42BEE7F-C03D-7625-63D7-FB6578B06F7E}"/>
              </a:ext>
            </a:extLst>
          </p:cNvPr>
          <p:cNvSpPr/>
          <p:nvPr/>
        </p:nvSpPr>
        <p:spPr>
          <a:xfrm>
            <a:off x="1188720" y="3840480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LinkedIn Page Analytics, Meta Business Suite, Instagram Insights</a:t>
            </a:r>
            <a:endParaRPr lang="en-US" sz="15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FD49034A-5D40-B219-3E94-945492F406F7}"/>
              </a:ext>
            </a:extLst>
          </p:cNvPr>
          <p:cNvSpPr/>
          <p:nvPr/>
        </p:nvSpPr>
        <p:spPr>
          <a:xfrm>
            <a:off x="1188720" y="4389931"/>
            <a:ext cx="4297680" cy="45557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Native platform analytics</a:t>
            </a:r>
            <a:endParaRPr lang="en-US" sz="2000">
              <a:cs typeface="Arial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14448A00-F228-2962-704B-5E3C18DB5474}"/>
              </a:ext>
            </a:extLst>
          </p:cNvPr>
          <p:cNvSpPr/>
          <p:nvPr/>
        </p:nvSpPr>
        <p:spPr>
          <a:xfrm>
            <a:off x="6096000" y="3647669"/>
            <a:ext cx="4800600" cy="150876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194920BF-DDB8-2A02-187B-B48C77496A50}"/>
              </a:ext>
            </a:extLst>
          </p:cNvPr>
          <p:cNvSpPr/>
          <p:nvPr/>
        </p:nvSpPr>
        <p:spPr>
          <a:xfrm>
            <a:off x="6172200" y="3657600"/>
            <a:ext cx="82296" cy="150876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DE248AE-CA87-F6F8-FA39-D152FD60CC2B}"/>
              </a:ext>
            </a:extLst>
          </p:cNvPr>
          <p:cNvSpPr/>
          <p:nvPr/>
        </p:nvSpPr>
        <p:spPr>
          <a:xfrm>
            <a:off x="6446520" y="3776472"/>
            <a:ext cx="4526280" cy="559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Google Analytics 4</a:t>
            </a:r>
            <a:endParaRPr lang="en-US" sz="150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C7EEA022-4766-4430-4656-ACE7F4D55DC3}"/>
              </a:ext>
            </a:extLst>
          </p:cNvPr>
          <p:cNvSpPr/>
          <p:nvPr/>
        </p:nvSpPr>
        <p:spPr>
          <a:xfrm>
            <a:off x="6446520" y="4336026"/>
            <a:ext cx="4297680" cy="61441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23303D"/>
                </a:solidFill>
              </a:rPr>
              <a:t>Website analytics</a:t>
            </a:r>
            <a:endParaRPr lang="en-US" sz="2000">
              <a:cs typeface="Arial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F958EDB-8250-A457-F04F-82C7060B41E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3769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tools that reduce coordination work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Organization is often the biggest time-saver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7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TOOLS THAT SAVE TIME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Text 6"/>
          <p:cNvSpPr/>
          <p:nvPr/>
        </p:nvSpPr>
        <p:spPr>
          <a:xfrm>
            <a:off x="589932" y="2163097"/>
            <a:ext cx="6242501" cy="248510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A shared content calendar everyone can access.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A simple approval path with one accountable owner.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Reusable templates for recurring messages.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A central location for approved images and logos.</a:t>
            </a:r>
            <a:endParaRPr lang="en-US" sz="2000"/>
          </a:p>
          <a:p>
            <a:pPr marL="203200" indent="-203200">
              <a:lnSpc>
                <a:spcPct val="150000"/>
              </a:lnSpc>
              <a:buSzPct val="100000"/>
              <a:buChar char="•"/>
            </a:pPr>
            <a:r>
              <a:rPr lang="en-US" sz="2000">
                <a:solidFill>
                  <a:srgbClr val="23303D"/>
                </a:solidFill>
              </a:rPr>
              <a:t>A scheduler only if it fits the chapter’s workflow.</a:t>
            </a:r>
            <a:endParaRPr lang="en-US" sz="2000"/>
          </a:p>
        </p:txBody>
      </p:sp>
      <p:sp>
        <p:nvSpPr>
          <p:cNvPr id="9" name="Shape 7"/>
          <p:cNvSpPr/>
          <p:nvPr/>
        </p:nvSpPr>
        <p:spPr>
          <a:xfrm>
            <a:off x="7086600" y="1828800"/>
            <a:ext cx="3886200" cy="3566160"/>
          </a:xfrm>
          <a:prstGeom prst="roundRect">
            <a:avLst>
              <a:gd name="adj" fmla="val 1538"/>
            </a:avLst>
          </a:prstGeom>
          <a:solidFill>
            <a:srgbClr val="EAF4F7"/>
          </a:solidFill>
          <a:ln w="12700">
            <a:solidFill>
              <a:srgbClr val="CEE1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452360" y="2331720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00A2B8"/>
                </a:solidFill>
              </a:rPr>
              <a:t>KEEP IT SIMPLE</a:t>
            </a:r>
            <a:endParaRPr lang="en-US" sz="1300"/>
          </a:p>
        </p:txBody>
      </p:sp>
      <p:sp>
        <p:nvSpPr>
          <p:cNvPr id="11" name="Text 9"/>
          <p:cNvSpPr/>
          <p:nvPr/>
        </p:nvSpPr>
        <p:spPr>
          <a:xfrm>
            <a:off x="7635240" y="2971800"/>
            <a:ext cx="27889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153B69"/>
                </a:solidFill>
              </a:rPr>
              <a:t>Calendar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153B69"/>
                </a:solidFill>
              </a:rPr>
              <a:t>+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153B69"/>
                </a:solidFill>
              </a:rPr>
              <a:t>Templates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153B69"/>
                </a:solidFill>
              </a:rPr>
              <a:t>+</a:t>
            </a:r>
            <a:endParaRPr lang="en-US" sz="2000"/>
          </a:p>
          <a:p>
            <a:pPr marL="0" indent="0" algn="ctr">
              <a:buNone/>
            </a:pPr>
            <a:r>
              <a:rPr lang="en-US" sz="2000" b="1">
                <a:solidFill>
                  <a:srgbClr val="153B69"/>
                </a:solidFill>
              </a:rPr>
              <a:t>Clear ownership</a:t>
            </a:r>
            <a:endParaRPr lang="en-US" sz="2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what supports the chapter goal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Build a simple dashboard, not a data warehouse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7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TOOLS THAT SAVE TIME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594360" y="1828800"/>
            <a:ext cx="2606040" cy="3520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94360" y="1828800"/>
            <a:ext cx="82296" cy="3520440"/>
          </a:xfrm>
          <a:prstGeom prst="rect">
            <a:avLst/>
          </a:prstGeom>
          <a:solidFill>
            <a:srgbClr val="1B568F"/>
          </a:solidFill>
          <a:ln w="12700">
            <a:solidFill>
              <a:srgbClr val="1B56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6868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WEBSITE</a:t>
            </a:r>
            <a:endParaRPr lang="en-US" sz="1500"/>
          </a:p>
        </p:txBody>
      </p:sp>
      <p:sp>
        <p:nvSpPr>
          <p:cNvPr id="11" name="Text 9"/>
          <p:cNvSpPr/>
          <p:nvPr/>
        </p:nvSpPr>
        <p:spPr>
          <a:xfrm>
            <a:off x="868680" y="2395728"/>
            <a:ext cx="210312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400">
                <a:solidFill>
                  <a:srgbClr val="23303D"/>
                </a:solidFill>
              </a:rPr>
              <a:t>Visits to priority pages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Registration clicks</a:t>
            </a:r>
            <a:endParaRPr lang="en-US" sz="2400"/>
          </a:p>
        </p:txBody>
      </p:sp>
      <p:sp>
        <p:nvSpPr>
          <p:cNvPr id="12" name="Shape 10"/>
          <p:cNvSpPr/>
          <p:nvPr/>
        </p:nvSpPr>
        <p:spPr>
          <a:xfrm>
            <a:off x="3429000" y="1828800"/>
            <a:ext cx="2606040" cy="3520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3429000" y="1828800"/>
            <a:ext cx="82296" cy="3520440"/>
          </a:xfrm>
          <a:prstGeom prst="rect">
            <a:avLst/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70332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EMAIL</a:t>
            </a:r>
            <a:endParaRPr lang="en-US" sz="1500"/>
          </a:p>
        </p:txBody>
      </p:sp>
      <p:sp>
        <p:nvSpPr>
          <p:cNvPr id="15" name="Text 13"/>
          <p:cNvSpPr/>
          <p:nvPr/>
        </p:nvSpPr>
        <p:spPr>
          <a:xfrm>
            <a:off x="3703320" y="2395728"/>
            <a:ext cx="210312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400">
                <a:solidFill>
                  <a:srgbClr val="23303D"/>
                </a:solidFill>
              </a:rPr>
              <a:t>Opens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Clicks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Conversions</a:t>
            </a:r>
            <a:endParaRPr lang="en-US" sz="2400"/>
          </a:p>
        </p:txBody>
      </p:sp>
      <p:sp>
        <p:nvSpPr>
          <p:cNvPr id="16" name="Shape 14"/>
          <p:cNvSpPr/>
          <p:nvPr/>
        </p:nvSpPr>
        <p:spPr>
          <a:xfrm>
            <a:off x="6263640" y="1828800"/>
            <a:ext cx="2606040" cy="3520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263640" y="1828800"/>
            <a:ext cx="82296" cy="3520440"/>
          </a:xfrm>
          <a:prstGeom prst="rect">
            <a:avLst/>
          </a:prstGeom>
          <a:solidFill>
            <a:srgbClr val="5B9A75"/>
          </a:solidFill>
          <a:ln w="12700">
            <a:solidFill>
              <a:srgbClr val="5B9A7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53796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SOCIAL</a:t>
            </a:r>
            <a:endParaRPr lang="en-US" sz="1500"/>
          </a:p>
        </p:txBody>
      </p:sp>
      <p:sp>
        <p:nvSpPr>
          <p:cNvPr id="19" name="Text 17"/>
          <p:cNvSpPr/>
          <p:nvPr/>
        </p:nvSpPr>
        <p:spPr>
          <a:xfrm>
            <a:off x="6537960" y="2395728"/>
            <a:ext cx="210312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400">
                <a:solidFill>
                  <a:srgbClr val="23303D"/>
                </a:solidFill>
              </a:rPr>
              <a:t>Likes and Shares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Referral traffic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Meaningful responses</a:t>
            </a:r>
            <a:endParaRPr lang="en-US" sz="2400"/>
          </a:p>
        </p:txBody>
      </p:sp>
      <p:sp>
        <p:nvSpPr>
          <p:cNvPr id="20" name="Shape 18"/>
          <p:cNvSpPr/>
          <p:nvPr/>
        </p:nvSpPr>
        <p:spPr>
          <a:xfrm>
            <a:off x="9098280" y="1828800"/>
            <a:ext cx="2606040" cy="35204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7E3E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9098280" y="1828800"/>
            <a:ext cx="82296" cy="3520440"/>
          </a:xfrm>
          <a:prstGeom prst="rect">
            <a:avLst/>
          </a:prstGeom>
          <a:solidFill>
            <a:srgbClr val="E7A83E"/>
          </a:solidFill>
          <a:ln w="12700">
            <a:solidFill>
              <a:srgbClr val="E7A83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372600" y="201168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53B69"/>
                </a:solidFill>
              </a:rPr>
              <a:t>OUTCOMES</a:t>
            </a:r>
            <a:endParaRPr lang="en-US" sz="1500"/>
          </a:p>
        </p:txBody>
      </p:sp>
      <p:sp>
        <p:nvSpPr>
          <p:cNvPr id="23" name="Text 21"/>
          <p:cNvSpPr/>
          <p:nvPr/>
        </p:nvSpPr>
        <p:spPr>
          <a:xfrm>
            <a:off x="9372600" y="2395728"/>
            <a:ext cx="2103120" cy="280720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400">
                <a:solidFill>
                  <a:srgbClr val="23303D"/>
                </a:solidFill>
              </a:rPr>
              <a:t>Registrations</a:t>
            </a:r>
            <a:endParaRPr lang="en-US" sz="2400"/>
          </a:p>
          <a:p>
            <a:endParaRPr lang="en-US" sz="2400">
              <a:solidFill>
                <a:srgbClr val="23303D"/>
              </a:solidFill>
            </a:endParaRPr>
          </a:p>
          <a:p>
            <a:r>
              <a:rPr lang="en-US" sz="2400">
                <a:solidFill>
                  <a:srgbClr val="23303D"/>
                </a:solidFill>
              </a:rPr>
              <a:t>Members</a:t>
            </a:r>
          </a:p>
          <a:p>
            <a:endParaRPr lang="en-US" sz="2400"/>
          </a:p>
          <a:p>
            <a:r>
              <a:rPr lang="en-US" sz="2400">
                <a:solidFill>
                  <a:srgbClr val="23303D"/>
                </a:solidFill>
              </a:rPr>
              <a:t>Volunteers</a:t>
            </a:r>
            <a:endParaRPr lang="en-US" sz="2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communications self-assessment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Identify the next improvement, not every improvement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8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ACTION PLANNING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Text 6"/>
          <p:cNvSpPr/>
          <p:nvPr/>
        </p:nvSpPr>
        <p:spPr>
          <a:xfrm>
            <a:off x="914400" y="1792224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We have a shared communications calendar.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8046720" y="1627632"/>
            <a:ext cx="868680" cy="502920"/>
          </a:xfrm>
          <a:prstGeom prst="roundRect">
            <a:avLst>
              <a:gd name="adj" fmla="val 5455"/>
            </a:avLst>
          </a:prstGeom>
          <a:solidFill>
            <a:srgbClr val="5B9A75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046720" y="1810512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YES</a:t>
            </a:r>
            <a:endParaRPr lang="en-US" sz="750"/>
          </a:p>
        </p:txBody>
      </p:sp>
      <p:sp>
        <p:nvSpPr>
          <p:cNvPr id="11" name="Shape 9"/>
          <p:cNvSpPr/>
          <p:nvPr/>
        </p:nvSpPr>
        <p:spPr>
          <a:xfrm>
            <a:off x="9034272" y="1627632"/>
            <a:ext cx="868680" cy="502920"/>
          </a:xfrm>
          <a:prstGeom prst="roundRect">
            <a:avLst>
              <a:gd name="adj" fmla="val 5455"/>
            </a:avLst>
          </a:prstGeom>
          <a:solidFill>
            <a:srgbClr val="E7A83E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034272" y="1810512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SOMEWHAT</a:t>
            </a:r>
            <a:endParaRPr lang="en-US" sz="750"/>
          </a:p>
        </p:txBody>
      </p:sp>
      <p:sp>
        <p:nvSpPr>
          <p:cNvPr id="13" name="Shape 11"/>
          <p:cNvSpPr/>
          <p:nvPr/>
        </p:nvSpPr>
        <p:spPr>
          <a:xfrm>
            <a:off x="10021824" y="1627632"/>
            <a:ext cx="868680" cy="502920"/>
          </a:xfrm>
          <a:prstGeom prst="roundRect">
            <a:avLst>
              <a:gd name="adj" fmla="val 5455"/>
            </a:avLst>
          </a:prstGeom>
          <a:solidFill>
            <a:srgbClr val="C95D63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021824" y="1810512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NOT YET</a:t>
            </a:r>
            <a:endParaRPr lang="en-US" sz="750"/>
          </a:p>
        </p:txBody>
      </p:sp>
      <p:sp>
        <p:nvSpPr>
          <p:cNvPr id="15" name="Text 13"/>
          <p:cNvSpPr/>
          <p:nvPr/>
        </p:nvSpPr>
        <p:spPr>
          <a:xfrm>
            <a:off x="914400" y="2587752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Our website, email, and social media work together.</a:t>
            </a:r>
            <a:endParaRPr lang="en-US" sz="1400"/>
          </a:p>
        </p:txBody>
      </p:sp>
      <p:sp>
        <p:nvSpPr>
          <p:cNvPr id="16" name="Shape 14"/>
          <p:cNvSpPr/>
          <p:nvPr/>
        </p:nvSpPr>
        <p:spPr>
          <a:xfrm>
            <a:off x="8046720" y="2423160"/>
            <a:ext cx="868680" cy="502920"/>
          </a:xfrm>
          <a:prstGeom prst="roundRect">
            <a:avLst>
              <a:gd name="adj" fmla="val 5455"/>
            </a:avLst>
          </a:prstGeom>
          <a:solidFill>
            <a:srgbClr val="5B9A75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046720" y="2606040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YES</a:t>
            </a:r>
            <a:endParaRPr lang="en-US" sz="750"/>
          </a:p>
        </p:txBody>
      </p:sp>
      <p:sp>
        <p:nvSpPr>
          <p:cNvPr id="18" name="Shape 16"/>
          <p:cNvSpPr/>
          <p:nvPr/>
        </p:nvSpPr>
        <p:spPr>
          <a:xfrm>
            <a:off x="9034272" y="2423160"/>
            <a:ext cx="868680" cy="502920"/>
          </a:xfrm>
          <a:prstGeom prst="roundRect">
            <a:avLst>
              <a:gd name="adj" fmla="val 5455"/>
            </a:avLst>
          </a:prstGeom>
          <a:solidFill>
            <a:srgbClr val="E7A83E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034272" y="2606040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SOMEWHAT</a:t>
            </a:r>
            <a:endParaRPr lang="en-US" sz="750"/>
          </a:p>
        </p:txBody>
      </p:sp>
      <p:sp>
        <p:nvSpPr>
          <p:cNvPr id="20" name="Shape 18"/>
          <p:cNvSpPr/>
          <p:nvPr/>
        </p:nvSpPr>
        <p:spPr>
          <a:xfrm>
            <a:off x="10021824" y="2423160"/>
            <a:ext cx="868680" cy="502920"/>
          </a:xfrm>
          <a:prstGeom prst="roundRect">
            <a:avLst>
              <a:gd name="adj" fmla="val 5455"/>
            </a:avLst>
          </a:prstGeom>
          <a:solidFill>
            <a:srgbClr val="C95D63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021824" y="2606040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NOT YET</a:t>
            </a:r>
            <a:endParaRPr lang="en-US" sz="750"/>
          </a:p>
        </p:txBody>
      </p:sp>
      <p:sp>
        <p:nvSpPr>
          <p:cNvPr id="22" name="Text 20"/>
          <p:cNvSpPr/>
          <p:nvPr/>
        </p:nvSpPr>
        <p:spPr>
          <a:xfrm>
            <a:off x="914400" y="338328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We know which audience each campaign prioritizes.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8046720" y="3218688"/>
            <a:ext cx="868680" cy="502920"/>
          </a:xfrm>
          <a:prstGeom prst="roundRect">
            <a:avLst>
              <a:gd name="adj" fmla="val 5455"/>
            </a:avLst>
          </a:prstGeom>
          <a:solidFill>
            <a:srgbClr val="5B9A75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046720" y="3401568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YES</a:t>
            </a:r>
            <a:endParaRPr lang="en-US" sz="750"/>
          </a:p>
        </p:txBody>
      </p:sp>
      <p:sp>
        <p:nvSpPr>
          <p:cNvPr id="25" name="Shape 23"/>
          <p:cNvSpPr/>
          <p:nvPr/>
        </p:nvSpPr>
        <p:spPr>
          <a:xfrm>
            <a:off x="9034272" y="3218688"/>
            <a:ext cx="868680" cy="502920"/>
          </a:xfrm>
          <a:prstGeom prst="roundRect">
            <a:avLst>
              <a:gd name="adj" fmla="val 5455"/>
            </a:avLst>
          </a:prstGeom>
          <a:solidFill>
            <a:srgbClr val="E7A83E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034272" y="3401568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SOMEWHAT</a:t>
            </a:r>
            <a:endParaRPr lang="en-US" sz="750"/>
          </a:p>
        </p:txBody>
      </p:sp>
      <p:sp>
        <p:nvSpPr>
          <p:cNvPr id="27" name="Shape 25"/>
          <p:cNvSpPr/>
          <p:nvPr/>
        </p:nvSpPr>
        <p:spPr>
          <a:xfrm>
            <a:off x="10021824" y="3218688"/>
            <a:ext cx="868680" cy="502920"/>
          </a:xfrm>
          <a:prstGeom prst="roundRect">
            <a:avLst>
              <a:gd name="adj" fmla="val 5455"/>
            </a:avLst>
          </a:prstGeom>
          <a:solidFill>
            <a:srgbClr val="C95D63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0021824" y="3401568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NOT YET</a:t>
            </a:r>
            <a:endParaRPr lang="en-US" sz="750"/>
          </a:p>
        </p:txBody>
      </p:sp>
      <p:sp>
        <p:nvSpPr>
          <p:cNvPr id="29" name="Text 27"/>
          <p:cNvSpPr/>
          <p:nvPr/>
        </p:nvSpPr>
        <p:spPr>
          <a:xfrm>
            <a:off x="914400" y="417880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Our messages lead with value and a clear action.</a:t>
            </a:r>
            <a:endParaRPr lang="en-US" sz="1400"/>
          </a:p>
        </p:txBody>
      </p:sp>
      <p:sp>
        <p:nvSpPr>
          <p:cNvPr id="30" name="Shape 28"/>
          <p:cNvSpPr/>
          <p:nvPr/>
        </p:nvSpPr>
        <p:spPr>
          <a:xfrm>
            <a:off x="8046720" y="4014216"/>
            <a:ext cx="868680" cy="502920"/>
          </a:xfrm>
          <a:prstGeom prst="roundRect">
            <a:avLst>
              <a:gd name="adj" fmla="val 5455"/>
            </a:avLst>
          </a:prstGeom>
          <a:solidFill>
            <a:srgbClr val="5B9A75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046720" y="4197096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YES</a:t>
            </a:r>
            <a:endParaRPr lang="en-US" sz="750"/>
          </a:p>
        </p:txBody>
      </p:sp>
      <p:sp>
        <p:nvSpPr>
          <p:cNvPr id="32" name="Shape 30"/>
          <p:cNvSpPr/>
          <p:nvPr/>
        </p:nvSpPr>
        <p:spPr>
          <a:xfrm>
            <a:off x="9034272" y="4014216"/>
            <a:ext cx="868680" cy="502920"/>
          </a:xfrm>
          <a:prstGeom prst="roundRect">
            <a:avLst>
              <a:gd name="adj" fmla="val 5455"/>
            </a:avLst>
          </a:prstGeom>
          <a:solidFill>
            <a:srgbClr val="E7A83E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9034272" y="4197096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SOMEWHAT</a:t>
            </a:r>
            <a:endParaRPr lang="en-US" sz="750"/>
          </a:p>
        </p:txBody>
      </p:sp>
      <p:sp>
        <p:nvSpPr>
          <p:cNvPr id="34" name="Shape 32"/>
          <p:cNvSpPr/>
          <p:nvPr/>
        </p:nvSpPr>
        <p:spPr>
          <a:xfrm>
            <a:off x="10021824" y="4014216"/>
            <a:ext cx="868680" cy="502920"/>
          </a:xfrm>
          <a:prstGeom prst="roundRect">
            <a:avLst>
              <a:gd name="adj" fmla="val 5455"/>
            </a:avLst>
          </a:prstGeom>
          <a:solidFill>
            <a:srgbClr val="C95D63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0021824" y="4197096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NOT YET</a:t>
            </a:r>
            <a:endParaRPr lang="en-US" sz="750"/>
          </a:p>
        </p:txBody>
      </p:sp>
      <p:sp>
        <p:nvSpPr>
          <p:cNvPr id="36" name="Text 34"/>
          <p:cNvSpPr/>
          <p:nvPr/>
        </p:nvSpPr>
        <p:spPr>
          <a:xfrm>
            <a:off x="914400" y="4974336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We review results and adjust future communications.</a:t>
            </a:r>
            <a:endParaRPr lang="en-US" sz="1400"/>
          </a:p>
        </p:txBody>
      </p:sp>
      <p:sp>
        <p:nvSpPr>
          <p:cNvPr id="37" name="Shape 35"/>
          <p:cNvSpPr/>
          <p:nvPr/>
        </p:nvSpPr>
        <p:spPr>
          <a:xfrm>
            <a:off x="8046720" y="4809744"/>
            <a:ext cx="868680" cy="502920"/>
          </a:xfrm>
          <a:prstGeom prst="roundRect">
            <a:avLst>
              <a:gd name="adj" fmla="val 5455"/>
            </a:avLst>
          </a:prstGeom>
          <a:solidFill>
            <a:srgbClr val="5B9A75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8046720" y="4992624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YES</a:t>
            </a:r>
            <a:endParaRPr lang="en-US" sz="750"/>
          </a:p>
        </p:txBody>
      </p:sp>
      <p:sp>
        <p:nvSpPr>
          <p:cNvPr id="39" name="Shape 37"/>
          <p:cNvSpPr/>
          <p:nvPr/>
        </p:nvSpPr>
        <p:spPr>
          <a:xfrm>
            <a:off x="9034272" y="4809744"/>
            <a:ext cx="868680" cy="502920"/>
          </a:xfrm>
          <a:prstGeom prst="roundRect">
            <a:avLst>
              <a:gd name="adj" fmla="val 5455"/>
            </a:avLst>
          </a:prstGeom>
          <a:solidFill>
            <a:srgbClr val="E7A83E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9034272" y="4992624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SOMEWHAT</a:t>
            </a:r>
            <a:endParaRPr lang="en-US" sz="750"/>
          </a:p>
        </p:txBody>
      </p:sp>
      <p:sp>
        <p:nvSpPr>
          <p:cNvPr id="41" name="Shape 39"/>
          <p:cNvSpPr/>
          <p:nvPr/>
        </p:nvSpPr>
        <p:spPr>
          <a:xfrm>
            <a:off x="10021824" y="4809744"/>
            <a:ext cx="868680" cy="502920"/>
          </a:xfrm>
          <a:prstGeom prst="roundRect">
            <a:avLst>
              <a:gd name="adj" fmla="val 5455"/>
            </a:avLst>
          </a:prstGeom>
          <a:solidFill>
            <a:srgbClr val="C95D63">
              <a:alpha val="90000"/>
            </a:srgb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10021824" y="4992624"/>
            <a:ext cx="86868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NOT YET</a:t>
            </a:r>
            <a:endParaRPr lang="en-US" sz="75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your 90-day action plan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Choose focused actions that can be completed with current resources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8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ACTION PLANNING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658368" y="1828800"/>
            <a:ext cx="1965960" cy="338328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252728" y="214884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B568F"/>
                </a:solidFill>
              </a:rPr>
              <a:t>1</a:t>
            </a:r>
            <a:endParaRPr lang="en-US" sz="2800"/>
          </a:p>
        </p:txBody>
      </p:sp>
      <p:sp>
        <p:nvSpPr>
          <p:cNvPr id="10" name="Text 8"/>
          <p:cNvSpPr/>
          <p:nvPr/>
        </p:nvSpPr>
        <p:spPr>
          <a:xfrm>
            <a:off x="886968" y="30175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00A2B8"/>
                </a:solidFill>
              </a:rPr>
              <a:t>WEBSITE</a:t>
            </a:r>
            <a:endParaRPr lang="en-US" sz="1100"/>
          </a:p>
        </p:txBody>
      </p:sp>
      <p:sp>
        <p:nvSpPr>
          <p:cNvPr id="11" name="Text 9"/>
          <p:cNvSpPr/>
          <p:nvPr/>
        </p:nvSpPr>
        <p:spPr>
          <a:xfrm>
            <a:off x="978408" y="379476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One improvement</a:t>
            </a:r>
            <a:endParaRPr lang="en-US" sz="1600"/>
          </a:p>
        </p:txBody>
      </p:sp>
      <p:sp>
        <p:nvSpPr>
          <p:cNvPr id="12" name="Shape 10"/>
          <p:cNvSpPr/>
          <p:nvPr/>
        </p:nvSpPr>
        <p:spPr>
          <a:xfrm>
            <a:off x="2944368" y="1828800"/>
            <a:ext cx="1965960" cy="338328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38728" y="214884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00A2B8"/>
                </a:solidFill>
              </a:rPr>
              <a:t>2</a:t>
            </a:r>
            <a:endParaRPr lang="en-US" sz="2800"/>
          </a:p>
        </p:txBody>
      </p:sp>
      <p:sp>
        <p:nvSpPr>
          <p:cNvPr id="14" name="Text 12"/>
          <p:cNvSpPr/>
          <p:nvPr/>
        </p:nvSpPr>
        <p:spPr>
          <a:xfrm>
            <a:off x="3172968" y="30175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00A2B8"/>
                </a:solidFill>
              </a:rPr>
              <a:t>EMAIL</a:t>
            </a:r>
            <a:endParaRPr lang="en-US" sz="1100"/>
          </a:p>
        </p:txBody>
      </p:sp>
      <p:sp>
        <p:nvSpPr>
          <p:cNvPr id="15" name="Text 13"/>
          <p:cNvSpPr/>
          <p:nvPr/>
        </p:nvSpPr>
        <p:spPr>
          <a:xfrm>
            <a:off x="3264408" y="379476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One improvement</a:t>
            </a:r>
            <a:endParaRPr lang="en-US" sz="1600"/>
          </a:p>
        </p:txBody>
      </p:sp>
      <p:sp>
        <p:nvSpPr>
          <p:cNvPr id="16" name="Shape 14"/>
          <p:cNvSpPr/>
          <p:nvPr/>
        </p:nvSpPr>
        <p:spPr>
          <a:xfrm>
            <a:off x="5230368" y="1828800"/>
            <a:ext cx="1965960" cy="338328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824728" y="214884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5B9A75"/>
                </a:solidFill>
              </a:rPr>
              <a:t>3</a:t>
            </a:r>
            <a:endParaRPr lang="en-US" sz="2800"/>
          </a:p>
        </p:txBody>
      </p:sp>
      <p:sp>
        <p:nvSpPr>
          <p:cNvPr id="18" name="Text 16"/>
          <p:cNvSpPr/>
          <p:nvPr/>
        </p:nvSpPr>
        <p:spPr>
          <a:xfrm>
            <a:off x="5458968" y="30175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00A2B8"/>
                </a:solidFill>
              </a:rPr>
              <a:t>SOCIAL</a:t>
            </a:r>
            <a:endParaRPr lang="en-US" sz="1100"/>
          </a:p>
        </p:txBody>
      </p:sp>
      <p:sp>
        <p:nvSpPr>
          <p:cNvPr id="19" name="Text 17"/>
          <p:cNvSpPr/>
          <p:nvPr/>
        </p:nvSpPr>
        <p:spPr>
          <a:xfrm>
            <a:off x="5550408" y="379476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One improvement</a:t>
            </a:r>
            <a:endParaRPr lang="en-US" sz="1600"/>
          </a:p>
        </p:txBody>
      </p:sp>
      <p:sp>
        <p:nvSpPr>
          <p:cNvPr id="20" name="Shape 18"/>
          <p:cNvSpPr/>
          <p:nvPr/>
        </p:nvSpPr>
        <p:spPr>
          <a:xfrm>
            <a:off x="7516368" y="1828800"/>
            <a:ext cx="1965960" cy="338328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110728" y="214884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E7A83E"/>
                </a:solidFill>
              </a:rPr>
              <a:t>4</a:t>
            </a:r>
            <a:endParaRPr lang="en-US" sz="2800"/>
          </a:p>
        </p:txBody>
      </p:sp>
      <p:sp>
        <p:nvSpPr>
          <p:cNvPr id="22" name="Text 20"/>
          <p:cNvSpPr/>
          <p:nvPr/>
        </p:nvSpPr>
        <p:spPr>
          <a:xfrm>
            <a:off x="7744968" y="30175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00A2B8"/>
                </a:solidFill>
              </a:rPr>
              <a:t>CAMPAIGN</a:t>
            </a:r>
            <a:endParaRPr lang="en-US" sz="1100"/>
          </a:p>
        </p:txBody>
      </p:sp>
      <p:sp>
        <p:nvSpPr>
          <p:cNvPr id="23" name="Text 21"/>
          <p:cNvSpPr/>
          <p:nvPr/>
        </p:nvSpPr>
        <p:spPr>
          <a:xfrm>
            <a:off x="7836408" y="379476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One launch</a:t>
            </a:r>
            <a:endParaRPr lang="en-US" sz="1600"/>
          </a:p>
        </p:txBody>
      </p:sp>
      <p:sp>
        <p:nvSpPr>
          <p:cNvPr id="24" name="Shape 22"/>
          <p:cNvSpPr/>
          <p:nvPr/>
        </p:nvSpPr>
        <p:spPr>
          <a:xfrm>
            <a:off x="9802368" y="1828800"/>
            <a:ext cx="1965960" cy="338328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396728" y="2148840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153B69"/>
                </a:solidFill>
              </a:rPr>
              <a:t>5</a:t>
            </a:r>
            <a:endParaRPr lang="en-US" sz="2800"/>
          </a:p>
        </p:txBody>
      </p:sp>
      <p:sp>
        <p:nvSpPr>
          <p:cNvPr id="26" name="Text 24"/>
          <p:cNvSpPr/>
          <p:nvPr/>
        </p:nvSpPr>
        <p:spPr>
          <a:xfrm>
            <a:off x="10030968" y="3017520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>
                <a:solidFill>
                  <a:srgbClr val="00A2B8"/>
                </a:solidFill>
              </a:rPr>
              <a:t>MEASURE</a:t>
            </a:r>
            <a:endParaRPr lang="en-US" sz="1100"/>
          </a:p>
        </p:txBody>
      </p:sp>
      <p:sp>
        <p:nvSpPr>
          <p:cNvPr id="27" name="Text 25"/>
          <p:cNvSpPr/>
          <p:nvPr/>
        </p:nvSpPr>
        <p:spPr>
          <a:xfrm>
            <a:off x="10122408" y="3794760"/>
            <a:ext cx="1325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solidFill>
                  <a:srgbClr val="153B69"/>
                </a:solidFill>
              </a:rPr>
              <a:t>One result</a:t>
            </a:r>
            <a:endParaRPr lang="en-US" sz="160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Take-home resources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Turn the webinar into a repeatable chapter process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8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ACTION PLANNING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69164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EAF4F7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97280" y="190195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10" name="Text 8"/>
          <p:cNvSpPr/>
          <p:nvPr/>
        </p:nvSpPr>
        <p:spPr>
          <a:xfrm>
            <a:off x="1600200" y="18745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Annual communications calendar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6172200" y="169164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355080" y="190195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13" name="Text 11"/>
          <p:cNvSpPr/>
          <p:nvPr/>
        </p:nvSpPr>
        <p:spPr>
          <a:xfrm>
            <a:off x="6858000" y="187452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Monthly content planner</a:t>
            </a:r>
            <a:endParaRPr lang="en-US" sz="1400"/>
          </a:p>
        </p:txBody>
      </p:sp>
      <p:sp>
        <p:nvSpPr>
          <p:cNvPr id="14" name="Shape 12"/>
          <p:cNvSpPr/>
          <p:nvPr/>
        </p:nvSpPr>
        <p:spPr>
          <a:xfrm>
            <a:off x="914400" y="265176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EAF4F7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097280" y="286207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16" name="Text 14"/>
          <p:cNvSpPr/>
          <p:nvPr/>
        </p:nvSpPr>
        <p:spPr>
          <a:xfrm>
            <a:off x="1600200" y="283464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Campaign planning worksheet</a:t>
            </a:r>
            <a:endParaRPr lang="en-US" sz="1400"/>
          </a:p>
        </p:txBody>
      </p:sp>
      <p:sp>
        <p:nvSpPr>
          <p:cNvPr id="17" name="Shape 15"/>
          <p:cNvSpPr/>
          <p:nvPr/>
        </p:nvSpPr>
        <p:spPr>
          <a:xfrm>
            <a:off x="6172200" y="265176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355080" y="286207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19" name="Text 17"/>
          <p:cNvSpPr/>
          <p:nvPr/>
        </p:nvSpPr>
        <p:spPr>
          <a:xfrm>
            <a:off x="6858000" y="283464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Website checklist</a:t>
            </a:r>
            <a:endParaRPr lang="en-US" sz="1400"/>
          </a:p>
        </p:txBody>
      </p:sp>
      <p:sp>
        <p:nvSpPr>
          <p:cNvPr id="20" name="Shape 18"/>
          <p:cNvSpPr/>
          <p:nvPr/>
        </p:nvSpPr>
        <p:spPr>
          <a:xfrm>
            <a:off x="914400" y="361188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EAF4F7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97280" y="382219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22" name="Text 20"/>
          <p:cNvSpPr/>
          <p:nvPr/>
        </p:nvSpPr>
        <p:spPr>
          <a:xfrm>
            <a:off x="1600200" y="379476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Email checklist</a:t>
            </a:r>
            <a:endParaRPr lang="en-US" sz="1400"/>
          </a:p>
        </p:txBody>
      </p:sp>
      <p:sp>
        <p:nvSpPr>
          <p:cNvPr id="23" name="Shape 21"/>
          <p:cNvSpPr/>
          <p:nvPr/>
        </p:nvSpPr>
        <p:spPr>
          <a:xfrm>
            <a:off x="6172200" y="361188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355080" y="382219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25" name="Text 23"/>
          <p:cNvSpPr/>
          <p:nvPr/>
        </p:nvSpPr>
        <p:spPr>
          <a:xfrm>
            <a:off x="6858000" y="379476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Tool evaluation scorecard</a:t>
            </a:r>
            <a:endParaRPr lang="en-US" sz="1400"/>
          </a:p>
        </p:txBody>
      </p:sp>
      <p:sp>
        <p:nvSpPr>
          <p:cNvPr id="26" name="Shape 24"/>
          <p:cNvSpPr/>
          <p:nvPr/>
        </p:nvSpPr>
        <p:spPr>
          <a:xfrm>
            <a:off x="914400" y="457200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EAF4F7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1097280" y="478231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28" name="Text 26"/>
          <p:cNvSpPr/>
          <p:nvPr/>
        </p:nvSpPr>
        <p:spPr>
          <a:xfrm>
            <a:off x="1600200" y="475488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Simple measurement dashboard</a:t>
            </a:r>
            <a:endParaRPr lang="en-US" sz="1400"/>
          </a:p>
        </p:txBody>
      </p:sp>
      <p:sp>
        <p:nvSpPr>
          <p:cNvPr id="29" name="Shape 27"/>
          <p:cNvSpPr/>
          <p:nvPr/>
        </p:nvSpPr>
        <p:spPr>
          <a:xfrm>
            <a:off x="6172200" y="4572000"/>
            <a:ext cx="4800600" cy="713232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4E2E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355080" y="4782312"/>
            <a:ext cx="3200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rgbClr val="00A2B8"/>
                </a:solidFill>
              </a:rPr>
              <a:t>✓</a:t>
            </a:r>
            <a:endParaRPr lang="en-US" sz="1200"/>
          </a:p>
        </p:txBody>
      </p:sp>
      <p:sp>
        <p:nvSpPr>
          <p:cNvPr id="31" name="Text 29"/>
          <p:cNvSpPr/>
          <p:nvPr/>
        </p:nvSpPr>
        <p:spPr>
          <a:xfrm>
            <a:off x="6858000" y="4754880"/>
            <a:ext cx="3749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153B69"/>
                </a:solidFill>
              </a:rPr>
              <a:t>90-day action plan</a:t>
            </a:r>
            <a:endParaRPr lang="en-US" sz="140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758952" y="5029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153B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one audience. Solve one need.</a:t>
            </a:r>
            <a:endParaRPr lang="en-US" sz="2500"/>
          </a:p>
        </p:txBody>
      </p:sp>
      <p:sp>
        <p:nvSpPr>
          <p:cNvPr id="3" name="Text 1"/>
          <p:cNvSpPr/>
          <p:nvPr/>
        </p:nvSpPr>
        <p:spPr>
          <a:xfrm>
            <a:off x="758952" y="1005840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>
                <a:solidFill>
                  <a:srgbClr val="59636E"/>
                </a:solidFill>
              </a:rPr>
              <a:t>Make one action easy, then measure what happens next.</a:t>
            </a:r>
            <a:endParaRPr lang="en-US" sz="1150"/>
          </a:p>
        </p:txBody>
      </p:sp>
      <p:sp>
        <p:nvSpPr>
          <p:cNvPr id="4" name="Shape 2"/>
          <p:cNvSpPr/>
          <p:nvPr/>
        </p:nvSpPr>
        <p:spPr>
          <a:xfrm>
            <a:off x="758952" y="141732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00A2B8"/>
          </a:solidFill>
          <a:ln w="12700">
            <a:solidFill>
              <a:srgbClr val="00A2B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8952" y="1476756"/>
            <a:ext cx="9601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SECTION 8</a:t>
            </a:r>
            <a:endParaRPr lang="en-US" sz="800"/>
          </a:p>
        </p:txBody>
      </p:sp>
      <p:sp>
        <p:nvSpPr>
          <p:cNvPr id="6" name="Text 4"/>
          <p:cNvSpPr/>
          <p:nvPr/>
        </p:nvSpPr>
        <p:spPr>
          <a:xfrm>
            <a:off x="1828800" y="1453896"/>
            <a:ext cx="5943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>
                <a:solidFill>
                  <a:srgbClr val="00A2B8"/>
                </a:solidFill>
              </a:rPr>
              <a:t>ACTION PLANNING</a:t>
            </a:r>
            <a:endParaRPr lang="en-US" sz="900"/>
          </a:p>
        </p:txBody>
      </p:sp>
      <p:sp>
        <p:nvSpPr>
          <p:cNvPr id="7" name="Text 5"/>
          <p:cNvSpPr/>
          <p:nvPr/>
        </p:nvSpPr>
        <p:spPr>
          <a:xfrm>
            <a:off x="777240" y="6446520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>
                <a:solidFill>
                  <a:srgbClr val="FFFFFF"/>
                </a:solidFill>
              </a:rPr>
              <a:t>COMMUNICATIONS 101</a:t>
            </a:r>
            <a:endParaRPr lang="en-US" sz="800"/>
          </a:p>
        </p:txBody>
      </p:sp>
      <p:sp>
        <p:nvSpPr>
          <p:cNvPr id="8" name="Shape 6"/>
          <p:cNvSpPr/>
          <p:nvPr/>
        </p:nvSpPr>
        <p:spPr>
          <a:xfrm>
            <a:off x="914400" y="1874520"/>
            <a:ext cx="10241280" cy="2606040"/>
          </a:xfrm>
          <a:prstGeom prst="roundRect">
            <a:avLst>
              <a:gd name="adj" fmla="val 2807"/>
            </a:avLst>
          </a:prstGeom>
          <a:solidFill>
            <a:srgbClr val="153B69"/>
          </a:solidFill>
          <a:ln w="12700">
            <a:solidFill>
              <a:srgbClr val="153B69"/>
            </a:solidFill>
            <a:prstDash val="soli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417320" y="2514600"/>
            <a:ext cx="9235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>
                <a:solidFill>
                  <a:srgbClr val="FFFFFF"/>
                </a:solidFill>
              </a:rPr>
              <a:t>PLAN  →  COORDINATE  →  ACT  →  LEARN</a:t>
            </a:r>
            <a:endParaRPr lang="en-US" sz="2800"/>
          </a:p>
        </p:txBody>
      </p:sp>
      <p:sp>
        <p:nvSpPr>
          <p:cNvPr id="10" name="Text 8"/>
          <p:cNvSpPr/>
          <p:nvPr/>
        </p:nvSpPr>
        <p:spPr>
          <a:xfrm>
            <a:off x="1828800" y="3401568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54C5D0"/>
                </a:solidFill>
              </a:rPr>
              <a:t>What is one change you will make in your chapter communications?</a:t>
            </a:r>
            <a:endParaRPr lang="en-US" sz="1800"/>
          </a:p>
        </p:txBody>
      </p:sp>
      <p:sp>
        <p:nvSpPr>
          <p:cNvPr id="11" name="Text 9"/>
          <p:cNvSpPr/>
          <p:nvPr/>
        </p:nvSpPr>
        <p:spPr>
          <a:xfrm>
            <a:off x="4343400" y="5074920"/>
            <a:ext cx="3520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53B69"/>
                </a:solidFill>
              </a:rPr>
              <a:t>Questions + discussion</a:t>
            </a:r>
            <a:endParaRPr lang="en-US" sz="17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428232"/>
            <a:ext cx="320040" cy="20116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44</Slides>
  <Notes>35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APWA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Communications 101: Building a Chapter Communications Plan</dc:title>
  <dc:subject>Communications 101 for APWA Chapter Leaders</dc:subject>
  <dc:creator>Aleatha Ezra</dc:creator>
  <cp:revision>4</cp:revision>
  <dcterms:created xsi:type="dcterms:W3CDTF">2026-10-08T20:05:44Z</dcterms:created>
  <dcterms:modified xsi:type="dcterms:W3CDTF">2026-10-12T15:50:37Z</dcterms:modified>
</cp:coreProperties>
</file>