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8" r:id="rId2"/>
    <p:sldId id="271" r:id="rId3"/>
    <p:sldId id="269" r:id="rId4"/>
    <p:sldId id="265" r:id="rId5"/>
    <p:sldId id="267" r:id="rId6"/>
    <p:sldId id="270" r:id="rId7"/>
    <p:sldId id="268" r:id="rId8"/>
    <p:sldId id="266" r:id="rId9"/>
    <p:sldId id="263" r:id="rId10"/>
    <p:sldId id="262" r:id="rId1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6D0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3421A4-5DCA-2165-3A61-709C06756AD3}" v="8" dt="2026-09-14T13:12:01.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6"/>
    <p:restoredTop sz="94694"/>
  </p:normalViewPr>
  <p:slideViewPr>
    <p:cSldViewPr snapToGrid="0" snapToObjects="1">
      <p:cViewPr varScale="1">
        <p:scale>
          <a:sx n="138" d="100"/>
          <a:sy n="138" d="100"/>
        </p:scale>
        <p:origin x="198" y="12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5336C-2B49-4D87-AB92-278D8133DE5C}"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06A4F-18FD-4389-8CAC-ADA7324E4E39}" type="slidenum">
              <a:rPr lang="en-US" smtClean="0"/>
              <a:t>‹#›</a:t>
            </a:fld>
            <a:endParaRPr lang="en-US"/>
          </a:p>
        </p:txBody>
      </p:sp>
    </p:spTree>
    <p:extLst>
      <p:ext uri="{BB962C8B-B14F-4D97-AF65-F5344CB8AC3E}">
        <p14:creationId xmlns:p14="http://schemas.microsoft.com/office/powerpoint/2010/main" val="228673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306A4F-18FD-4389-8CAC-ADA7324E4E39}" type="slidenum">
              <a:rPr lang="en-US" smtClean="0"/>
              <a:t>1</a:t>
            </a:fld>
            <a:endParaRPr lang="en-US"/>
          </a:p>
        </p:txBody>
      </p:sp>
    </p:spTree>
    <p:extLst>
      <p:ext uri="{BB962C8B-B14F-4D97-AF65-F5344CB8AC3E}">
        <p14:creationId xmlns:p14="http://schemas.microsoft.com/office/powerpoint/2010/main" val="9948676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rcRect/>
          <a:stretch/>
        </p:blipFill>
        <p:spPr>
          <a:xfrm>
            <a:off x="6345" y="5853"/>
            <a:ext cx="9123188" cy="5131793"/>
          </a:xfrm>
          <a:prstGeom prst="rect">
            <a:avLst/>
          </a:prstGeom>
        </p:spPr>
      </p:pic>
      <p:sp>
        <p:nvSpPr>
          <p:cNvPr id="9" name="Title 1"/>
          <p:cNvSpPr>
            <a:spLocks noGrp="1"/>
          </p:cNvSpPr>
          <p:nvPr>
            <p:ph type="title" hasCustomPrompt="1"/>
          </p:nvPr>
        </p:nvSpPr>
        <p:spPr>
          <a:xfrm>
            <a:off x="4677648" y="2656152"/>
            <a:ext cx="3955487" cy="2048010"/>
          </a:xfrm>
        </p:spPr>
        <p:txBody>
          <a:bodyPr anchor="b" anchorCtr="0">
            <a:normAutofit/>
          </a:bodyPr>
          <a:lstStyle>
            <a:lvl1pPr algn="r">
              <a:defRPr sz="3200" b="1" i="0">
                <a:solidFill>
                  <a:schemeClr val="tx2">
                    <a:lumMod val="75000"/>
                  </a:schemeClr>
                </a:solidFill>
                <a:latin typeface="Arial"/>
                <a:cs typeface="Arial"/>
              </a:defRPr>
            </a:lvl1pPr>
          </a:lstStyle>
          <a:p>
            <a:r>
              <a:rPr lang="en-US" dirty="0"/>
              <a:t>Click to edit </a:t>
            </a:r>
            <a:br>
              <a:rPr lang="en-US" dirty="0"/>
            </a:br>
            <a:r>
              <a:rPr lang="en-US" dirty="0"/>
              <a:t>Master title</a:t>
            </a:r>
          </a:p>
        </p:txBody>
      </p:sp>
    </p:spTree>
    <p:extLst>
      <p:ext uri="{BB962C8B-B14F-4D97-AF65-F5344CB8AC3E}">
        <p14:creationId xmlns:p14="http://schemas.microsoft.com/office/powerpoint/2010/main" val="428138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p:blipFill>
        <p:spPr>
          <a:xfrm>
            <a:off x="6345" y="5853"/>
            <a:ext cx="9123188" cy="5131793"/>
          </a:xfrm>
          <a:prstGeom prst="rect">
            <a:avLst/>
          </a:prstGeom>
        </p:spPr>
      </p:pic>
      <p:sp>
        <p:nvSpPr>
          <p:cNvPr id="3" name="Title 1"/>
          <p:cNvSpPr>
            <a:spLocks noGrp="1"/>
          </p:cNvSpPr>
          <p:nvPr>
            <p:ph type="title"/>
          </p:nvPr>
        </p:nvSpPr>
        <p:spPr>
          <a:xfrm>
            <a:off x="639338" y="205979"/>
            <a:ext cx="8047462" cy="857250"/>
          </a:xfrm>
        </p:spPr>
        <p:txBody>
          <a:bodyPr>
            <a:normAutofit/>
          </a:bodyPr>
          <a:lstStyle>
            <a:lvl1pPr algn="l">
              <a:defRPr sz="3200" b="1">
                <a:solidFill>
                  <a:schemeClr val="tx2">
                    <a:lumMod val="75000"/>
                  </a:schemeClr>
                </a:solidFill>
                <a:latin typeface="Arial"/>
                <a:cs typeface="Arial"/>
              </a:defRPr>
            </a:lvl1pPr>
          </a:lstStyle>
          <a:p>
            <a:r>
              <a:rPr lang="en-US" dirty="0"/>
              <a:t>Click to edit Master title style</a:t>
            </a:r>
          </a:p>
        </p:txBody>
      </p:sp>
      <p:sp>
        <p:nvSpPr>
          <p:cNvPr id="4" name="Content Placeholder 2"/>
          <p:cNvSpPr>
            <a:spLocks noGrp="1"/>
          </p:cNvSpPr>
          <p:nvPr>
            <p:ph idx="1"/>
          </p:nvPr>
        </p:nvSpPr>
        <p:spPr>
          <a:xfrm>
            <a:off x="639336" y="1200151"/>
            <a:ext cx="8047463" cy="3763366"/>
          </a:xfrm>
        </p:spPr>
        <p:txBody>
          <a:bodyPr/>
          <a:lstStyle>
            <a:lvl1pPr>
              <a:defRPr sz="2400">
                <a:solidFill>
                  <a:schemeClr val="tx2">
                    <a:lumMod val="50000"/>
                  </a:schemeClr>
                </a:solidFill>
                <a:latin typeface="Arial"/>
                <a:cs typeface="Arial"/>
              </a:defRPr>
            </a:lvl1pPr>
            <a:lvl2pPr>
              <a:defRPr sz="2000">
                <a:solidFill>
                  <a:schemeClr val="tx2">
                    <a:lumMod val="50000"/>
                  </a:schemeClr>
                </a:solidFill>
                <a:latin typeface="Arial"/>
                <a:cs typeface="Arial"/>
              </a:defRPr>
            </a:lvl2pPr>
            <a:lvl3pPr>
              <a:defRPr sz="1800">
                <a:solidFill>
                  <a:schemeClr val="tx2">
                    <a:lumMod val="50000"/>
                  </a:schemeClr>
                </a:solidFill>
                <a:latin typeface="Arial"/>
                <a:cs typeface="Arial"/>
              </a:defRPr>
            </a:lvl3pPr>
            <a:lvl4pPr>
              <a:defRPr sz="1000">
                <a:solidFill>
                  <a:schemeClr val="tx2">
                    <a:lumMod val="50000"/>
                  </a:schemeClr>
                </a:solidFill>
                <a:latin typeface="Arial"/>
                <a:cs typeface="Arial"/>
              </a:defRPr>
            </a:lvl4pPr>
            <a:lvl5pPr>
              <a:defRPr sz="1000">
                <a:solidFill>
                  <a:schemeClr val="tx2">
                    <a:lumMod val="50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7156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p:blipFill>
        <p:spPr>
          <a:xfrm>
            <a:off x="6345" y="5852"/>
            <a:ext cx="9123188" cy="5131793"/>
          </a:xfrm>
          <a:prstGeom prst="rect">
            <a:avLst/>
          </a:prstGeom>
        </p:spPr>
      </p:pic>
      <p:sp>
        <p:nvSpPr>
          <p:cNvPr id="4" name="Title 1"/>
          <p:cNvSpPr>
            <a:spLocks noGrp="1"/>
          </p:cNvSpPr>
          <p:nvPr>
            <p:ph type="title"/>
          </p:nvPr>
        </p:nvSpPr>
        <p:spPr>
          <a:xfrm>
            <a:off x="676507" y="40974"/>
            <a:ext cx="8206236" cy="857250"/>
          </a:xfrm>
        </p:spPr>
        <p:txBody>
          <a:bodyPr>
            <a:normAutofit/>
          </a:bodyPr>
          <a:lstStyle>
            <a:lvl1pPr algn="l">
              <a:defRPr sz="3200" b="1">
                <a:solidFill>
                  <a:schemeClr val="tx2">
                    <a:lumMod val="75000"/>
                  </a:schemeClr>
                </a:solidFill>
                <a:latin typeface="Arial"/>
                <a:cs typeface="Arial"/>
              </a:defRPr>
            </a:lvl1pPr>
          </a:lstStyle>
          <a:p>
            <a:r>
              <a:rPr lang="en-US" dirty="0"/>
              <a:t>Click to edit Master title style</a:t>
            </a:r>
          </a:p>
        </p:txBody>
      </p:sp>
      <p:sp>
        <p:nvSpPr>
          <p:cNvPr id="5" name="Content Placeholder 2"/>
          <p:cNvSpPr>
            <a:spLocks noGrp="1"/>
          </p:cNvSpPr>
          <p:nvPr>
            <p:ph idx="1"/>
          </p:nvPr>
        </p:nvSpPr>
        <p:spPr>
          <a:xfrm>
            <a:off x="676506" y="1035146"/>
            <a:ext cx="8206236" cy="3763366"/>
          </a:xfrm>
        </p:spPr>
        <p:txBody>
          <a:bodyPr/>
          <a:lstStyle>
            <a:lvl1pPr>
              <a:defRPr sz="2400">
                <a:solidFill>
                  <a:schemeClr val="tx2">
                    <a:lumMod val="50000"/>
                  </a:schemeClr>
                </a:solidFill>
                <a:latin typeface="Arial"/>
                <a:cs typeface="Arial"/>
              </a:defRPr>
            </a:lvl1pPr>
            <a:lvl2pPr>
              <a:defRPr sz="2000">
                <a:solidFill>
                  <a:schemeClr val="tx2">
                    <a:lumMod val="50000"/>
                  </a:schemeClr>
                </a:solidFill>
                <a:latin typeface="Arial"/>
                <a:cs typeface="Arial"/>
              </a:defRPr>
            </a:lvl2pPr>
            <a:lvl3pPr>
              <a:defRPr sz="1800">
                <a:solidFill>
                  <a:schemeClr val="tx2">
                    <a:lumMod val="50000"/>
                  </a:schemeClr>
                </a:solidFill>
                <a:latin typeface="Arial"/>
                <a:cs typeface="Arial"/>
              </a:defRPr>
            </a:lvl3pPr>
            <a:lvl4pPr>
              <a:defRPr sz="1000">
                <a:solidFill>
                  <a:schemeClr val="tx2">
                    <a:lumMod val="50000"/>
                  </a:schemeClr>
                </a:solidFill>
                <a:latin typeface="Arial"/>
                <a:cs typeface="Arial"/>
              </a:defRPr>
            </a:lvl4pPr>
            <a:lvl5pPr>
              <a:defRPr sz="1000">
                <a:solidFill>
                  <a:schemeClr val="tx2">
                    <a:lumMod val="50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15910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4876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apwa.org/wp-content/uploads/Fonteva-Event-Builder-Walkthrough-Update-2026-1.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chapterservices@apwa.org"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apwa.org/wp-content/uploads/Events-Content-Template.pdf" TargetMode="External"/><Relationship Id="rId2" Type="http://schemas.openxmlformats.org/officeDocument/2006/relationships/hyperlink" Target="mailto:chapterservices@apwa.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301" y="1352336"/>
            <a:ext cx="8047462" cy="857250"/>
          </a:xfrm>
        </p:spPr>
        <p:txBody>
          <a:bodyPr>
            <a:normAutofit fontScale="90000"/>
          </a:bodyPr>
          <a:lstStyle/>
          <a:p>
            <a:pPr algn="ctr"/>
            <a:r>
              <a:rPr lang="en-US" dirty="0"/>
              <a:t>Fonteva Event Building &amp; WordPress — </a:t>
            </a:r>
            <a:br>
              <a:rPr lang="en-US" dirty="0"/>
            </a:br>
            <a:r>
              <a:rPr lang="en-US" dirty="0"/>
              <a:t>How It’s Connected</a:t>
            </a:r>
            <a:br>
              <a:rPr lang="en-US" dirty="0"/>
            </a:br>
            <a:endParaRPr lang="en-US" dirty="0"/>
          </a:p>
        </p:txBody>
      </p:sp>
      <p:sp>
        <p:nvSpPr>
          <p:cNvPr id="3" name="Content Placeholder 2"/>
          <p:cNvSpPr>
            <a:spLocks noGrp="1"/>
          </p:cNvSpPr>
          <p:nvPr>
            <p:ph idx="1"/>
          </p:nvPr>
        </p:nvSpPr>
        <p:spPr>
          <a:xfrm>
            <a:off x="639336" y="2770909"/>
            <a:ext cx="8047463" cy="1697182"/>
          </a:xfrm>
        </p:spPr>
        <p:txBody>
          <a:bodyPr vert="horz" lIns="91440" tIns="45720" rIns="91440" bIns="45720" rtlCol="0" anchor="t">
            <a:normAutofit/>
          </a:bodyPr>
          <a:lstStyle/>
          <a:p>
            <a:pPr marL="0" indent="0" algn="ctr">
              <a:buNone/>
            </a:pPr>
            <a:r>
              <a:rPr lang="en-US" sz="2900" b="1" dirty="0">
                <a:solidFill>
                  <a:schemeClr val="tx2">
                    <a:lumMod val="75000"/>
                  </a:schemeClr>
                </a:solidFill>
                <a:ea typeface="+mj-ea"/>
              </a:rPr>
              <a:t>September 14, 2026</a:t>
            </a:r>
          </a:p>
          <a:p>
            <a:pPr marL="0" indent="0" algn="ctr">
              <a:buNone/>
            </a:pPr>
            <a:r>
              <a:rPr lang="en-US" sz="2900" b="1" dirty="0">
                <a:solidFill>
                  <a:schemeClr val="tx2">
                    <a:lumMod val="75000"/>
                  </a:schemeClr>
                </a:solidFill>
                <a:ea typeface="+mj-ea"/>
              </a:rPr>
              <a:t>12 Noon Central </a:t>
            </a:r>
          </a:p>
        </p:txBody>
      </p:sp>
    </p:spTree>
    <p:extLst>
      <p:ext uri="{BB962C8B-B14F-4D97-AF65-F5344CB8AC3E}">
        <p14:creationId xmlns:p14="http://schemas.microsoft.com/office/powerpoint/2010/main" val="416616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1A7D-9776-5F07-1B2B-0B23B74D5E94}"/>
              </a:ext>
            </a:extLst>
          </p:cNvPr>
          <p:cNvSpPr>
            <a:spLocks noGrp="1"/>
          </p:cNvSpPr>
          <p:nvPr>
            <p:ph type="title"/>
          </p:nvPr>
        </p:nvSpPr>
        <p:spPr>
          <a:xfrm>
            <a:off x="480012" y="1806180"/>
            <a:ext cx="8047462" cy="857250"/>
          </a:xfrm>
        </p:spPr>
        <p:txBody>
          <a:bodyPr>
            <a:noAutofit/>
          </a:bodyPr>
          <a:lstStyle/>
          <a:p>
            <a:pPr algn="ctr"/>
            <a:r>
              <a:rPr lang="en-US" sz="10000" dirty="0"/>
              <a:t>What’s New?</a:t>
            </a:r>
          </a:p>
        </p:txBody>
      </p:sp>
    </p:spTree>
    <p:extLst>
      <p:ext uri="{BB962C8B-B14F-4D97-AF65-F5344CB8AC3E}">
        <p14:creationId xmlns:p14="http://schemas.microsoft.com/office/powerpoint/2010/main" val="903002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148A-FD29-A504-0F2B-0781CFDA6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7B071-F368-AEE0-1324-56BFDB72FDFE}"/>
              </a:ext>
            </a:extLst>
          </p:cNvPr>
          <p:cNvSpPr>
            <a:spLocks noGrp="1"/>
          </p:cNvSpPr>
          <p:nvPr>
            <p:ph type="title"/>
          </p:nvPr>
        </p:nvSpPr>
        <p:spPr/>
        <p:txBody>
          <a:bodyPr/>
          <a:lstStyle/>
          <a:p>
            <a:pPr algn="ctr"/>
            <a:r>
              <a:rPr lang="en-US" dirty="0"/>
              <a:t>One Stop for Events</a:t>
            </a:r>
          </a:p>
        </p:txBody>
      </p:sp>
      <p:sp>
        <p:nvSpPr>
          <p:cNvPr id="3" name="Content Placeholder 2">
            <a:extLst>
              <a:ext uri="{FF2B5EF4-FFF2-40B4-BE49-F238E27FC236}">
                <a16:creationId xmlns:a16="http://schemas.microsoft.com/office/drawing/2014/main" id="{BCC9ECB4-830F-6355-9EB6-B1F55AA8DBD3}"/>
              </a:ext>
            </a:extLst>
          </p:cNvPr>
          <p:cNvSpPr>
            <a:spLocks noGrp="1"/>
          </p:cNvSpPr>
          <p:nvPr>
            <p:ph idx="1"/>
          </p:nvPr>
        </p:nvSpPr>
        <p:spPr>
          <a:xfrm>
            <a:off x="676506" y="1094510"/>
            <a:ext cx="8206236" cy="3704002"/>
          </a:xfrm>
        </p:spPr>
        <p:txBody>
          <a:bodyPr>
            <a:normAutofit lnSpcReduction="10000"/>
          </a:bodyPr>
          <a:lstStyle/>
          <a:p>
            <a:r>
              <a:rPr lang="en-US" dirty="0"/>
              <a:t>Previously, chapter leaders were required to create an event in Fonteva and then separately log into WordPress to recreate the event on their chapter website.</a:t>
            </a:r>
          </a:p>
          <a:p>
            <a:r>
              <a:rPr lang="en-US" dirty="0"/>
              <a:t>Today, Fonteva serves as the single point of entry for chapter events. Once an event is created in Fonteva, it automatically syncs to WordPress and populates both the chapter website and APWA events calendar. This enhancement streamlines event management, reduces duplicate work, and improves consistency across platforms.</a:t>
            </a:r>
          </a:p>
        </p:txBody>
      </p:sp>
    </p:spTree>
    <p:extLst>
      <p:ext uri="{BB962C8B-B14F-4D97-AF65-F5344CB8AC3E}">
        <p14:creationId xmlns:p14="http://schemas.microsoft.com/office/powerpoint/2010/main" val="274758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676E6-EC90-6CBC-46B4-D0A352019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9F22B-DEFD-971F-C8E8-514AA2A1136B}"/>
              </a:ext>
            </a:extLst>
          </p:cNvPr>
          <p:cNvSpPr>
            <a:spLocks noGrp="1"/>
          </p:cNvSpPr>
          <p:nvPr>
            <p:ph type="title"/>
          </p:nvPr>
        </p:nvSpPr>
        <p:spPr/>
        <p:txBody>
          <a:bodyPr/>
          <a:lstStyle/>
          <a:p>
            <a:pPr algn="ctr"/>
            <a:r>
              <a:rPr lang="en-US" dirty="0"/>
              <a:t>Media Collections</a:t>
            </a:r>
          </a:p>
        </p:txBody>
      </p:sp>
      <p:sp>
        <p:nvSpPr>
          <p:cNvPr id="3" name="Content Placeholder 2">
            <a:extLst>
              <a:ext uri="{FF2B5EF4-FFF2-40B4-BE49-F238E27FC236}">
                <a16:creationId xmlns:a16="http://schemas.microsoft.com/office/drawing/2014/main" id="{B4569835-55CF-EB4E-95C9-CB0A3AAD4A96}"/>
              </a:ext>
            </a:extLst>
          </p:cNvPr>
          <p:cNvSpPr>
            <a:spLocks noGrp="1"/>
          </p:cNvSpPr>
          <p:nvPr>
            <p:ph idx="1"/>
          </p:nvPr>
        </p:nvSpPr>
        <p:spPr>
          <a:xfrm>
            <a:off x="676506" y="1094510"/>
            <a:ext cx="8206236" cy="3704002"/>
          </a:xfrm>
        </p:spPr>
        <p:txBody>
          <a:bodyPr>
            <a:normAutofit/>
          </a:bodyPr>
          <a:lstStyle/>
          <a:p>
            <a:r>
              <a:rPr lang="en-US" dirty="0"/>
              <a:t>Initially, chapters did not have the ability to upload or update event images directly within Fonteva. After hearing feedback from chapters, APWA worked to add the Media Collections module to the Chapter Leader Portal.</a:t>
            </a:r>
          </a:p>
          <a:p>
            <a:r>
              <a:rPr lang="en-US" dirty="0"/>
              <a:t>This enhancement now allows chapters to upload and manage images directly within their events, improving the visual presentation of chapter events on websites and event pages.</a:t>
            </a:r>
          </a:p>
          <a:p>
            <a:endParaRPr lang="en-US" dirty="0"/>
          </a:p>
        </p:txBody>
      </p:sp>
    </p:spTree>
    <p:extLst>
      <p:ext uri="{BB962C8B-B14F-4D97-AF65-F5344CB8AC3E}">
        <p14:creationId xmlns:p14="http://schemas.microsoft.com/office/powerpoint/2010/main" val="3917375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6A0FF-6E37-7604-373B-6E620E365A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BEDF3-1F79-D777-BFEC-B2C523E056E8}"/>
              </a:ext>
            </a:extLst>
          </p:cNvPr>
          <p:cNvSpPr>
            <a:spLocks noGrp="1"/>
          </p:cNvSpPr>
          <p:nvPr>
            <p:ph type="title"/>
          </p:nvPr>
        </p:nvSpPr>
        <p:spPr/>
        <p:txBody>
          <a:bodyPr/>
          <a:lstStyle/>
          <a:p>
            <a:r>
              <a:rPr lang="en-US" dirty="0"/>
              <a:t>Contact Search Result Enhancements</a:t>
            </a:r>
          </a:p>
        </p:txBody>
      </p:sp>
      <p:sp>
        <p:nvSpPr>
          <p:cNvPr id="3" name="Content Placeholder 2">
            <a:extLst>
              <a:ext uri="{FF2B5EF4-FFF2-40B4-BE49-F238E27FC236}">
                <a16:creationId xmlns:a16="http://schemas.microsoft.com/office/drawing/2014/main" id="{2D53736F-0F0B-E60B-405F-10AE87F8E033}"/>
              </a:ext>
            </a:extLst>
          </p:cNvPr>
          <p:cNvSpPr>
            <a:spLocks noGrp="1"/>
          </p:cNvSpPr>
          <p:nvPr>
            <p:ph idx="1"/>
          </p:nvPr>
        </p:nvSpPr>
        <p:spPr>
          <a:xfrm>
            <a:off x="676506" y="1094510"/>
            <a:ext cx="8206236" cy="3704002"/>
          </a:xfrm>
        </p:spPr>
        <p:txBody>
          <a:bodyPr vert="horz" lIns="91440" tIns="45720" rIns="91440" bIns="45720" rtlCol="0" anchor="t">
            <a:normAutofit lnSpcReduction="10000"/>
          </a:bodyPr>
          <a:lstStyle/>
          <a:p>
            <a:r>
              <a:rPr lang="en-US" dirty="0"/>
              <a:t>Chapter Services continually received feedback from chapter leaders who were registering others for events and had difficulty determining whether they were selecting the correct contact record.</a:t>
            </a:r>
          </a:p>
          <a:p>
            <a:r>
              <a:rPr lang="en-US" dirty="0"/>
              <a:t>For example, registrants might see multiple “John Smith” records with no additional identifying information. To address this, APWA enhanced the contact search results to include additional details such as city and state, helping users more confidently select the correct registrant and reducing registration errors.</a:t>
            </a:r>
          </a:p>
          <a:p>
            <a:endParaRPr lang="en-US" dirty="0"/>
          </a:p>
        </p:txBody>
      </p:sp>
    </p:spTree>
    <p:extLst>
      <p:ext uri="{BB962C8B-B14F-4D97-AF65-F5344CB8AC3E}">
        <p14:creationId xmlns:p14="http://schemas.microsoft.com/office/powerpoint/2010/main" val="206811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813AE-D251-68C5-96B3-0327C5FFAE7B}"/>
              </a:ext>
            </a:extLst>
          </p:cNvPr>
          <p:cNvSpPr>
            <a:spLocks noGrp="1"/>
          </p:cNvSpPr>
          <p:nvPr>
            <p:ph type="title"/>
          </p:nvPr>
        </p:nvSpPr>
        <p:spPr/>
        <p:txBody>
          <a:bodyPr/>
          <a:lstStyle/>
          <a:p>
            <a:r>
              <a:rPr lang="en-US" dirty="0"/>
              <a:t>NEW EVENT BUILDER HOW TO GUIDE</a:t>
            </a:r>
          </a:p>
        </p:txBody>
      </p:sp>
      <p:sp>
        <p:nvSpPr>
          <p:cNvPr id="3" name="Content Placeholder 2">
            <a:extLst>
              <a:ext uri="{FF2B5EF4-FFF2-40B4-BE49-F238E27FC236}">
                <a16:creationId xmlns:a16="http://schemas.microsoft.com/office/drawing/2014/main" id="{FBF640B8-D907-D436-EF99-0BF44926CF40}"/>
              </a:ext>
            </a:extLst>
          </p:cNvPr>
          <p:cNvSpPr>
            <a:spLocks noGrp="1"/>
          </p:cNvSpPr>
          <p:nvPr>
            <p:ph idx="1"/>
          </p:nvPr>
        </p:nvSpPr>
        <p:spPr/>
        <p:txBody>
          <a:bodyPr/>
          <a:lstStyle/>
          <a:p>
            <a:r>
              <a:rPr lang="en-US" dirty="0"/>
              <a:t>Located in Chapter Leader Resources</a:t>
            </a:r>
          </a:p>
          <a:p>
            <a:pPr lvl="1"/>
            <a:r>
              <a:rPr lang="en-US" dirty="0"/>
              <a:t>Events &amp; Meetings</a:t>
            </a:r>
          </a:p>
          <a:p>
            <a:pPr lvl="2"/>
            <a:r>
              <a:rPr lang="en-US" dirty="0">
                <a:hlinkClick r:id="rId2"/>
              </a:rPr>
              <a:t>Fonteva Event Builder Walkthrough – Revised May 2026</a:t>
            </a:r>
            <a:endParaRPr lang="en-US" dirty="0"/>
          </a:p>
        </p:txBody>
      </p:sp>
    </p:spTree>
    <p:extLst>
      <p:ext uri="{BB962C8B-B14F-4D97-AF65-F5344CB8AC3E}">
        <p14:creationId xmlns:p14="http://schemas.microsoft.com/office/powerpoint/2010/main" val="1372978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C58BF-D6F4-17D9-1C6D-D55050CD2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56965-FA52-F0DB-E996-1E1D326B16C5}"/>
              </a:ext>
            </a:extLst>
          </p:cNvPr>
          <p:cNvSpPr>
            <a:spLocks noGrp="1"/>
          </p:cNvSpPr>
          <p:nvPr>
            <p:ph type="title"/>
          </p:nvPr>
        </p:nvSpPr>
        <p:spPr/>
        <p:txBody>
          <a:bodyPr/>
          <a:lstStyle/>
          <a:p>
            <a:pPr algn="ctr"/>
            <a:r>
              <a:rPr lang="en-US" dirty="0"/>
              <a:t>We want to hear from you!</a:t>
            </a:r>
          </a:p>
        </p:txBody>
      </p:sp>
      <p:sp>
        <p:nvSpPr>
          <p:cNvPr id="3" name="Content Placeholder 2">
            <a:extLst>
              <a:ext uri="{FF2B5EF4-FFF2-40B4-BE49-F238E27FC236}">
                <a16:creationId xmlns:a16="http://schemas.microsoft.com/office/drawing/2014/main" id="{9F02BC38-EF66-FB4D-F40D-8CABD7612002}"/>
              </a:ext>
            </a:extLst>
          </p:cNvPr>
          <p:cNvSpPr>
            <a:spLocks noGrp="1"/>
          </p:cNvSpPr>
          <p:nvPr>
            <p:ph idx="1"/>
          </p:nvPr>
        </p:nvSpPr>
        <p:spPr>
          <a:xfrm>
            <a:off x="676506" y="1918854"/>
            <a:ext cx="8206236" cy="2879657"/>
          </a:xfrm>
        </p:spPr>
        <p:txBody>
          <a:bodyPr/>
          <a:lstStyle/>
          <a:p>
            <a:pPr marL="0" indent="0" algn="ctr">
              <a:buNone/>
            </a:pPr>
            <a:r>
              <a:rPr lang="en-US" dirty="0"/>
              <a:t>APWA continues to make incremental enhancements to improve the chapter leader experience based directly on chapter feedback.</a:t>
            </a:r>
          </a:p>
          <a:p>
            <a:endParaRPr lang="en-US" dirty="0"/>
          </a:p>
          <a:p>
            <a:pPr marL="0" indent="0" algn="ctr">
              <a:buNone/>
            </a:pPr>
            <a:r>
              <a:rPr lang="en-US" dirty="0">
                <a:hlinkClick r:id="rId2"/>
              </a:rPr>
              <a:t>chapterservices@apwa.org</a:t>
            </a:r>
            <a:endParaRPr lang="en-US" dirty="0"/>
          </a:p>
          <a:p>
            <a:pPr marL="0" indent="0">
              <a:buNone/>
            </a:pPr>
            <a:endParaRPr lang="en-US" dirty="0"/>
          </a:p>
        </p:txBody>
      </p:sp>
    </p:spTree>
    <p:extLst>
      <p:ext uri="{BB962C8B-B14F-4D97-AF65-F5344CB8AC3E}">
        <p14:creationId xmlns:p14="http://schemas.microsoft.com/office/powerpoint/2010/main" val="3996630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78A6-F790-B9BA-7EDD-DA3E87F833CF}"/>
              </a:ext>
            </a:extLst>
          </p:cNvPr>
          <p:cNvSpPr>
            <a:spLocks noGrp="1"/>
          </p:cNvSpPr>
          <p:nvPr>
            <p:ph type="title"/>
          </p:nvPr>
        </p:nvSpPr>
        <p:spPr/>
        <p:txBody>
          <a:bodyPr>
            <a:normAutofit fontScale="90000"/>
          </a:bodyPr>
          <a:lstStyle/>
          <a:p>
            <a:pPr algn="ctr"/>
            <a:r>
              <a:rPr lang="en-US" dirty="0"/>
              <a:t>Fonteva and Word Press – Interconnected</a:t>
            </a:r>
          </a:p>
        </p:txBody>
      </p:sp>
      <p:sp>
        <p:nvSpPr>
          <p:cNvPr id="3" name="Content Placeholder 2">
            <a:extLst>
              <a:ext uri="{FF2B5EF4-FFF2-40B4-BE49-F238E27FC236}">
                <a16:creationId xmlns:a16="http://schemas.microsoft.com/office/drawing/2014/main" id="{BD3C3678-472B-B6C0-91D0-868DFEB81790}"/>
              </a:ext>
            </a:extLst>
          </p:cNvPr>
          <p:cNvSpPr>
            <a:spLocks noGrp="1"/>
          </p:cNvSpPr>
          <p:nvPr>
            <p:ph idx="1"/>
          </p:nvPr>
        </p:nvSpPr>
        <p:spPr>
          <a:xfrm>
            <a:off x="676506" y="1856508"/>
            <a:ext cx="8206236" cy="2942003"/>
          </a:xfrm>
        </p:spPr>
        <p:txBody>
          <a:bodyPr/>
          <a:lstStyle/>
          <a:p>
            <a:r>
              <a:rPr lang="en-US" dirty="0"/>
              <a:t>Fonteva is now the one source of truth for events that are built using Fonteva.</a:t>
            </a:r>
          </a:p>
          <a:p>
            <a:r>
              <a:rPr lang="en-US" dirty="0"/>
              <a:t>You will no longer edit events via Word Press; you will edit the event in Fonteva.</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1939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7DB21-5277-142F-E84A-1ED5281AA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8E1CC-15D0-6493-E9C1-128AD4940422}"/>
              </a:ext>
            </a:extLst>
          </p:cNvPr>
          <p:cNvSpPr>
            <a:spLocks noGrp="1"/>
          </p:cNvSpPr>
          <p:nvPr>
            <p:ph type="title"/>
          </p:nvPr>
        </p:nvSpPr>
        <p:spPr/>
        <p:txBody>
          <a:bodyPr/>
          <a:lstStyle/>
          <a:p>
            <a:pPr algn="ctr"/>
            <a:r>
              <a:rPr lang="en-US" dirty="0"/>
              <a:t>Events – Word Press</a:t>
            </a:r>
          </a:p>
        </p:txBody>
      </p:sp>
      <p:pic>
        <p:nvPicPr>
          <p:cNvPr id="5" name="Content Placeholder 4" descr="The image displays an interface for an event management platform, featuring a list of various events with details such as titles, locations, and a note that editing is disabled for the imported events.">
            <a:extLst>
              <a:ext uri="{FF2B5EF4-FFF2-40B4-BE49-F238E27FC236}">
                <a16:creationId xmlns:a16="http://schemas.microsoft.com/office/drawing/2014/main" id="{0CA0E2A5-DAF0-1E27-2F8D-983D217840CE}"/>
              </a:ext>
            </a:extLst>
          </p:cNvPr>
          <p:cNvPicPr>
            <a:picLocks noGrp="1" noChangeAspect="1"/>
          </p:cNvPicPr>
          <p:nvPr>
            <p:ph idx="1"/>
          </p:nvPr>
        </p:nvPicPr>
        <p:blipFill>
          <a:blip r:embed="rId2"/>
          <a:stretch>
            <a:fillRect/>
          </a:stretch>
        </p:blipFill>
        <p:spPr>
          <a:xfrm>
            <a:off x="1194024" y="1035050"/>
            <a:ext cx="7170290" cy="3763963"/>
          </a:xfrm>
          <a:prstGeom prst="rect">
            <a:avLst/>
          </a:prstGeom>
        </p:spPr>
      </p:pic>
    </p:spTree>
    <p:extLst>
      <p:ext uri="{BB962C8B-B14F-4D97-AF65-F5344CB8AC3E}">
        <p14:creationId xmlns:p14="http://schemas.microsoft.com/office/powerpoint/2010/main" val="141876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6B8C4-F74B-2E83-A8F3-71E578FD7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5D2ED-1F18-C6CF-D6DF-6D114599EC3F}"/>
              </a:ext>
            </a:extLst>
          </p:cNvPr>
          <p:cNvSpPr>
            <a:spLocks noGrp="1"/>
          </p:cNvSpPr>
          <p:nvPr>
            <p:ph type="title"/>
          </p:nvPr>
        </p:nvSpPr>
        <p:spPr/>
        <p:txBody>
          <a:bodyPr/>
          <a:lstStyle/>
          <a:p>
            <a:pPr algn="ctr"/>
            <a:r>
              <a:rPr lang="en-US" dirty="0"/>
              <a:t>Questions?</a:t>
            </a:r>
          </a:p>
        </p:txBody>
      </p:sp>
      <p:sp>
        <p:nvSpPr>
          <p:cNvPr id="3" name="Content Placeholder 2">
            <a:extLst>
              <a:ext uri="{FF2B5EF4-FFF2-40B4-BE49-F238E27FC236}">
                <a16:creationId xmlns:a16="http://schemas.microsoft.com/office/drawing/2014/main" id="{6488C3BC-7D58-057A-4FB9-17CA295C7138}"/>
              </a:ext>
            </a:extLst>
          </p:cNvPr>
          <p:cNvSpPr>
            <a:spLocks noGrp="1"/>
          </p:cNvSpPr>
          <p:nvPr>
            <p:ph idx="1"/>
          </p:nvPr>
        </p:nvSpPr>
        <p:spPr/>
        <p:txBody>
          <a:bodyPr/>
          <a:lstStyle/>
          <a:p>
            <a:pPr marL="0" indent="0">
              <a:buNone/>
            </a:pPr>
            <a:endParaRPr lang="en-US" dirty="0"/>
          </a:p>
          <a:p>
            <a:r>
              <a:rPr lang="en-US" dirty="0"/>
              <a:t>Contact by email at </a:t>
            </a:r>
            <a:r>
              <a:rPr lang="en-US" dirty="0">
                <a:hlinkClick r:id="rId2"/>
              </a:rPr>
              <a:t>chapterservices@apwa.org</a:t>
            </a:r>
            <a:endParaRPr lang="en-US" dirty="0"/>
          </a:p>
          <a:p>
            <a:r>
              <a:rPr lang="en-US" dirty="0"/>
              <a:t>Please provide as much information as possible.</a:t>
            </a:r>
          </a:p>
          <a:p>
            <a:r>
              <a:rPr lang="en-US" dirty="0"/>
              <a:t>If you would like a 1-1 training session, please email </a:t>
            </a:r>
            <a:r>
              <a:rPr lang="en-US" dirty="0">
                <a:hlinkClick r:id="rId2"/>
              </a:rPr>
              <a:t>chapterservices@apwa.org</a:t>
            </a:r>
            <a:endParaRPr lang="en-US" dirty="0"/>
          </a:p>
          <a:p>
            <a:r>
              <a:rPr lang="en-US" dirty="0"/>
              <a:t>If you need assistance and would like chapter services to build your </a:t>
            </a:r>
            <a:r>
              <a:rPr lang="en-US" dirty="0">
                <a:hlinkClick r:id="rId3"/>
              </a:rPr>
              <a:t>event</a:t>
            </a:r>
            <a:r>
              <a:rPr lang="en-US" dirty="0"/>
              <a:t> click here to access event template and email to </a:t>
            </a:r>
            <a:r>
              <a:rPr lang="en-US" dirty="0">
                <a:hlinkClick r:id="rId2"/>
              </a:rPr>
              <a:t>chapterservices@apwa.org</a:t>
            </a: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17427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364</TotalTime>
  <Words>418</Words>
  <Application>Microsoft Office PowerPoint</Application>
  <PresentationFormat>On-screen Show (16:9)</PresentationFormat>
  <Paragraphs>33</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Fonteva Event Building &amp; WordPress —  How It’s Connected </vt:lpstr>
      <vt:lpstr>What’s New?</vt:lpstr>
      <vt:lpstr>One Stop for Events</vt:lpstr>
      <vt:lpstr>Media Collections</vt:lpstr>
      <vt:lpstr>Contact Search Result Enhancements</vt:lpstr>
      <vt:lpstr>NEW EVENT BUILDER HOW TO GUIDE</vt:lpstr>
      <vt:lpstr>We want to hear from you!</vt:lpstr>
      <vt:lpstr>Fonteva and Word Press – Interconnected</vt:lpstr>
      <vt:lpstr>Events – Word Press</vt:lpstr>
      <vt:lpstr>Questions?</vt:lpstr>
    </vt:vector>
  </TitlesOfParts>
  <Company>APWA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Thompson</dc:creator>
  <cp:lastModifiedBy>Jill Wilbeck</cp:lastModifiedBy>
  <cp:revision>19</cp:revision>
  <dcterms:created xsi:type="dcterms:W3CDTF">2020-07-02T12:41:49Z</dcterms:created>
  <dcterms:modified xsi:type="dcterms:W3CDTF">2026-09-14T13:12:26Z</dcterms:modified>
</cp:coreProperties>
</file>